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475" y="244856"/>
            <a:ext cx="6258814" cy="11666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545" y="1437870"/>
            <a:ext cx="11582908" cy="4636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jpg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5" y="0"/>
            <a:ext cx="6769608" cy="61813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13884" y="2382393"/>
            <a:ext cx="5654675" cy="1619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9395"/>
              </a:lnSpc>
              <a:spcBef>
                <a:spcPts val="105"/>
              </a:spcBef>
            </a:pPr>
            <a:r>
              <a:rPr sz="8000" spc="-80" dirty="0"/>
              <a:t>MEOWS</a:t>
            </a:r>
            <a:r>
              <a:rPr sz="8000" spc="-370" dirty="0"/>
              <a:t> </a:t>
            </a:r>
            <a:r>
              <a:rPr sz="8000" spc="-10" dirty="0"/>
              <a:t>chart</a:t>
            </a:r>
            <a:endParaRPr sz="8000"/>
          </a:p>
          <a:p>
            <a:pPr marL="441959">
              <a:lnSpc>
                <a:spcPts val="3155"/>
              </a:lnSpc>
            </a:pPr>
            <a:r>
              <a:rPr sz="2800" b="0" dirty="0">
                <a:latin typeface="Arial"/>
                <a:cs typeface="Arial"/>
              </a:rPr>
              <a:t>Modified</a:t>
            </a:r>
            <a:r>
              <a:rPr sz="2800" b="0" spc="-9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Early</a:t>
            </a:r>
            <a:r>
              <a:rPr sz="2800" b="0" spc="-9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Warning</a:t>
            </a:r>
            <a:r>
              <a:rPr sz="2800" b="0" spc="-90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6095" y="5836920"/>
            <a:ext cx="12204700" cy="1027430"/>
            <a:chOff x="-6095" y="5836920"/>
            <a:chExt cx="12204700" cy="10274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3751" y="6391656"/>
              <a:ext cx="2212848" cy="274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456" y="5836920"/>
              <a:ext cx="740663" cy="82905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161781" y="305561"/>
            <a:ext cx="3160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5334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latin typeface="Arial Narrow"/>
                <a:cs typeface="Arial Narrow"/>
              </a:rPr>
              <a:t>Sri</a:t>
            </a:r>
            <a:r>
              <a:rPr sz="1200" spc="125" dirty="0">
                <a:latin typeface="Arial Narrow"/>
                <a:cs typeface="Arial Narrow"/>
              </a:rPr>
              <a:t> </a:t>
            </a:r>
            <a:r>
              <a:rPr sz="1200" spc="10" dirty="0">
                <a:latin typeface="Arial Narrow"/>
                <a:cs typeface="Arial Narrow"/>
              </a:rPr>
              <a:t>Lanka</a:t>
            </a:r>
            <a:r>
              <a:rPr sz="1200" spc="114" dirty="0">
                <a:latin typeface="Arial Narrow"/>
                <a:cs typeface="Arial Narrow"/>
              </a:rPr>
              <a:t> </a:t>
            </a:r>
            <a:r>
              <a:rPr sz="1200" spc="10" dirty="0">
                <a:latin typeface="Arial Narrow"/>
                <a:cs typeface="Arial Narrow"/>
              </a:rPr>
              <a:t>College</a:t>
            </a:r>
            <a:r>
              <a:rPr sz="1200" spc="110" dirty="0">
                <a:latin typeface="Arial Narrow"/>
                <a:cs typeface="Arial Narrow"/>
              </a:rPr>
              <a:t> </a:t>
            </a:r>
            <a:r>
              <a:rPr sz="1200" spc="50" dirty="0">
                <a:latin typeface="Arial Narrow"/>
                <a:cs typeface="Arial Narrow"/>
              </a:rPr>
              <a:t>of</a:t>
            </a:r>
            <a:r>
              <a:rPr sz="1200" spc="120" dirty="0">
                <a:latin typeface="Arial Narrow"/>
                <a:cs typeface="Arial Narrow"/>
              </a:rPr>
              <a:t> </a:t>
            </a:r>
            <a:r>
              <a:rPr sz="1200" spc="10" dirty="0">
                <a:latin typeface="Arial Narrow"/>
                <a:cs typeface="Arial Narrow"/>
              </a:rPr>
              <a:t>Obstetricians</a:t>
            </a:r>
            <a:r>
              <a:rPr sz="1200" spc="95" dirty="0">
                <a:latin typeface="Arial Narrow"/>
                <a:cs typeface="Arial Narrow"/>
              </a:rPr>
              <a:t> </a:t>
            </a:r>
            <a:r>
              <a:rPr sz="1200" spc="85" dirty="0">
                <a:latin typeface="Arial Narrow"/>
                <a:cs typeface="Arial Narrow"/>
              </a:rPr>
              <a:t>&amp;</a:t>
            </a:r>
            <a:r>
              <a:rPr sz="1200" spc="140" dirty="0">
                <a:latin typeface="Arial Narrow"/>
                <a:cs typeface="Arial Narrow"/>
              </a:rPr>
              <a:t> </a:t>
            </a:r>
            <a:r>
              <a:rPr sz="1200" spc="-10" dirty="0">
                <a:latin typeface="Arial Narrow"/>
                <a:cs typeface="Arial Narrow"/>
              </a:rPr>
              <a:t>Gynaecologists </a:t>
            </a:r>
            <a:r>
              <a:rPr sz="1200" spc="10" dirty="0">
                <a:latin typeface="Arial Narrow"/>
                <a:cs typeface="Arial Narrow"/>
              </a:rPr>
              <a:t>Scientific</a:t>
            </a:r>
            <a:r>
              <a:rPr sz="1200" spc="155" dirty="0">
                <a:latin typeface="Arial Narrow"/>
                <a:cs typeface="Arial Narrow"/>
              </a:rPr>
              <a:t> </a:t>
            </a:r>
            <a:r>
              <a:rPr sz="1200" spc="10" dirty="0">
                <a:latin typeface="Arial Narrow"/>
                <a:cs typeface="Arial Narrow"/>
              </a:rPr>
              <a:t>Activities</a:t>
            </a:r>
            <a:r>
              <a:rPr sz="1200" spc="175" dirty="0">
                <a:latin typeface="Arial Narrow"/>
                <a:cs typeface="Arial Narrow"/>
              </a:rPr>
              <a:t> </a:t>
            </a:r>
            <a:r>
              <a:rPr sz="1200" spc="85" dirty="0">
                <a:latin typeface="Arial Narrow"/>
                <a:cs typeface="Arial Narrow"/>
              </a:rPr>
              <a:t>&amp;</a:t>
            </a:r>
            <a:r>
              <a:rPr sz="1200" spc="175" dirty="0">
                <a:latin typeface="Arial Narrow"/>
                <a:cs typeface="Arial Narrow"/>
              </a:rPr>
              <a:t> </a:t>
            </a:r>
            <a:r>
              <a:rPr sz="1200" spc="10" dirty="0">
                <a:latin typeface="Arial Narrow"/>
                <a:cs typeface="Arial Narrow"/>
              </a:rPr>
              <a:t>Research</a:t>
            </a:r>
            <a:r>
              <a:rPr sz="1200" spc="185" dirty="0">
                <a:latin typeface="Arial Narrow"/>
                <a:cs typeface="Arial Narrow"/>
              </a:rPr>
              <a:t> </a:t>
            </a:r>
            <a:r>
              <a:rPr sz="1200" spc="-10" dirty="0">
                <a:latin typeface="Arial Narrow"/>
                <a:cs typeface="Arial Narrow"/>
              </a:rPr>
              <a:t>Committee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9" y="609676"/>
            <a:ext cx="35547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Abdomen</a:t>
            </a:r>
            <a:r>
              <a:rPr spc="-210" dirty="0"/>
              <a:t> </a:t>
            </a:r>
            <a:r>
              <a:rPr spc="-10" dirty="0"/>
              <a:t>Pelvis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785" y="2462783"/>
            <a:ext cx="11302638" cy="30769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93941" y="995933"/>
            <a:ext cx="1786255" cy="64643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1440" marR="536575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hourly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if </a:t>
            </a:r>
            <a:r>
              <a:rPr sz="1800" spc="-20" dirty="0">
                <a:latin typeface="Calibri"/>
                <a:cs typeface="Calibri"/>
              </a:rPr>
              <a:t>catheterized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0634" y="5862065"/>
            <a:ext cx="1786255" cy="3708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latin typeface="Calibri"/>
                <a:cs typeface="Calibri"/>
              </a:rPr>
              <a:t>Every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mins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6095" y="1653539"/>
            <a:ext cx="12204700" cy="5210810"/>
            <a:chOff x="-6095" y="1653539"/>
            <a:chExt cx="12204700" cy="5210810"/>
          </a:xfrm>
        </p:grpSpPr>
        <p:sp>
          <p:nvSpPr>
            <p:cNvPr id="7" name="object 7"/>
            <p:cNvSpPr/>
            <p:nvPr/>
          </p:nvSpPr>
          <p:spPr>
            <a:xfrm>
              <a:off x="4700777" y="3272789"/>
              <a:ext cx="457200" cy="2571115"/>
            </a:xfrm>
            <a:custGeom>
              <a:avLst/>
              <a:gdLst/>
              <a:ahLst/>
              <a:cxnLst/>
              <a:rect l="l" t="t" r="r" b="b"/>
              <a:pathLst>
                <a:path w="457200" h="2571115">
                  <a:moveTo>
                    <a:pt x="342900" y="0"/>
                  </a:moveTo>
                  <a:lnTo>
                    <a:pt x="114300" y="0"/>
                  </a:lnTo>
                  <a:lnTo>
                    <a:pt x="114300" y="2342388"/>
                  </a:lnTo>
                  <a:lnTo>
                    <a:pt x="0" y="2342388"/>
                  </a:lnTo>
                  <a:lnTo>
                    <a:pt x="228600" y="2570988"/>
                  </a:lnTo>
                  <a:lnTo>
                    <a:pt x="457200" y="2342388"/>
                  </a:lnTo>
                  <a:lnTo>
                    <a:pt x="342900" y="2342388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00777" y="3272789"/>
              <a:ext cx="457200" cy="2571115"/>
            </a:xfrm>
            <a:custGeom>
              <a:avLst/>
              <a:gdLst/>
              <a:ahLst/>
              <a:cxnLst/>
              <a:rect l="l" t="t" r="r" b="b"/>
              <a:pathLst>
                <a:path w="457200" h="2571115">
                  <a:moveTo>
                    <a:pt x="0" y="2342388"/>
                  </a:moveTo>
                  <a:lnTo>
                    <a:pt x="114300" y="2342388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2342388"/>
                  </a:lnTo>
                  <a:lnTo>
                    <a:pt x="457200" y="2342388"/>
                  </a:lnTo>
                  <a:lnTo>
                    <a:pt x="228600" y="2570988"/>
                  </a:lnTo>
                  <a:lnTo>
                    <a:pt x="0" y="2342388"/>
                  </a:lnTo>
                  <a:close/>
                </a:path>
              </a:pathLst>
            </a:custGeom>
            <a:ln w="25908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36485" y="1666493"/>
              <a:ext cx="350520" cy="1290955"/>
            </a:xfrm>
            <a:custGeom>
              <a:avLst/>
              <a:gdLst/>
              <a:ahLst/>
              <a:cxnLst/>
              <a:rect l="l" t="t" r="r" b="b"/>
              <a:pathLst>
                <a:path w="350520" h="1290955">
                  <a:moveTo>
                    <a:pt x="175260" y="0"/>
                  </a:moveTo>
                  <a:lnTo>
                    <a:pt x="0" y="175259"/>
                  </a:lnTo>
                  <a:lnTo>
                    <a:pt x="87630" y="175259"/>
                  </a:lnTo>
                  <a:lnTo>
                    <a:pt x="87630" y="1290827"/>
                  </a:lnTo>
                  <a:lnTo>
                    <a:pt x="262890" y="1290827"/>
                  </a:lnTo>
                  <a:lnTo>
                    <a:pt x="262890" y="175259"/>
                  </a:lnTo>
                  <a:lnTo>
                    <a:pt x="350520" y="175259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36485" y="1666493"/>
              <a:ext cx="350520" cy="1290955"/>
            </a:xfrm>
            <a:custGeom>
              <a:avLst/>
              <a:gdLst/>
              <a:ahLst/>
              <a:cxnLst/>
              <a:rect l="l" t="t" r="r" b="b"/>
              <a:pathLst>
                <a:path w="350520" h="1290955">
                  <a:moveTo>
                    <a:pt x="0" y="175259"/>
                  </a:moveTo>
                  <a:lnTo>
                    <a:pt x="175260" y="0"/>
                  </a:lnTo>
                  <a:lnTo>
                    <a:pt x="350520" y="175259"/>
                  </a:lnTo>
                  <a:lnTo>
                    <a:pt x="262890" y="175259"/>
                  </a:lnTo>
                  <a:lnTo>
                    <a:pt x="262890" y="1290827"/>
                  </a:lnTo>
                  <a:lnTo>
                    <a:pt x="87630" y="1290827"/>
                  </a:lnTo>
                  <a:lnTo>
                    <a:pt x="87630" y="175259"/>
                  </a:lnTo>
                  <a:lnTo>
                    <a:pt x="0" y="175259"/>
                  </a:lnTo>
                  <a:close/>
                </a:path>
              </a:pathLst>
            </a:custGeom>
            <a:ln w="25908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751" y="6391655"/>
              <a:ext cx="2212848" cy="2743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456" y="5836919"/>
              <a:ext cx="740663" cy="829056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3361" rIns="0" bIns="0" rtlCol="0">
            <a:spAutoFit/>
          </a:bodyPr>
          <a:lstStyle/>
          <a:p>
            <a:pPr marL="23114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Frequency</a:t>
            </a:r>
            <a:r>
              <a:rPr spc="-160" dirty="0"/>
              <a:t> </a:t>
            </a:r>
            <a:r>
              <a:rPr dirty="0"/>
              <a:t>of</a:t>
            </a:r>
            <a:r>
              <a:rPr spc="-130" dirty="0"/>
              <a:t> </a:t>
            </a:r>
            <a:r>
              <a:rPr spc="-25" dirty="0"/>
              <a:t>observations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09673" y="1918868"/>
            <a:ext cx="9910445" cy="3477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Determined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several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factors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like</a:t>
            </a:r>
            <a:endParaRPr sz="2800">
              <a:latin typeface="Calibri"/>
              <a:cs typeface="Calibri"/>
            </a:endParaRPr>
          </a:p>
          <a:p>
            <a:pPr marL="735330" lvl="1" indent="-26543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735330" algn="l"/>
              </a:tabLst>
            </a:pPr>
            <a:r>
              <a:rPr sz="2800" dirty="0">
                <a:latin typeface="Calibri"/>
                <a:cs typeface="Calibri"/>
              </a:rPr>
              <a:t>Risk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status</a:t>
            </a:r>
            <a:endParaRPr sz="2800">
              <a:latin typeface="Calibri"/>
              <a:cs typeface="Calibri"/>
            </a:endParaRPr>
          </a:p>
          <a:p>
            <a:pPr marL="735330" lvl="1" indent="-26543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735330" algn="l"/>
              </a:tabLst>
            </a:pPr>
            <a:r>
              <a:rPr sz="2800" spc="-10" dirty="0">
                <a:latin typeface="Calibri"/>
                <a:cs typeface="Calibri"/>
              </a:rPr>
              <a:t>Diagnosis</a:t>
            </a:r>
            <a:endParaRPr sz="2800">
              <a:latin typeface="Calibri"/>
              <a:cs typeface="Calibri"/>
            </a:endParaRPr>
          </a:p>
          <a:p>
            <a:pPr marL="735330" lvl="1" indent="-26543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735330" algn="l"/>
              </a:tabLst>
            </a:pPr>
            <a:r>
              <a:rPr sz="2800" dirty="0">
                <a:latin typeface="Calibri"/>
                <a:cs typeface="Calibri"/>
              </a:rPr>
              <a:t>Initial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observations</a:t>
            </a:r>
            <a:endParaRPr sz="2800">
              <a:latin typeface="Calibri"/>
              <a:cs typeface="Calibri"/>
            </a:endParaRPr>
          </a:p>
          <a:p>
            <a:pPr marL="240029" marR="5080" indent="-227329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Once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MEOWS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starts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should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frequency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by 	</a:t>
            </a:r>
            <a:r>
              <a:rPr sz="2800" dirty="0">
                <a:latin typeface="Calibri"/>
                <a:cs typeface="Calibri"/>
              </a:rPr>
              <a:t>Doctor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MW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+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Nurse</a:t>
            </a: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Minimum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frequency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12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hourly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095" y="5836920"/>
            <a:ext cx="12204700" cy="1027430"/>
            <a:chOff x="-6095" y="5836920"/>
            <a:chExt cx="12204700" cy="10274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751" y="6391656"/>
              <a:ext cx="2212848" cy="2743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6" y="5836920"/>
              <a:ext cx="740663" cy="82905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09331" y="466344"/>
            <a:ext cx="3025139" cy="3025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912" y="216408"/>
            <a:ext cx="11593195" cy="5407660"/>
            <a:chOff x="431912" y="216408"/>
            <a:chExt cx="11593195" cy="5407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1912" y="1068078"/>
              <a:ext cx="11592852" cy="45556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600" y="216408"/>
              <a:ext cx="3140963" cy="16002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-6095" y="6252940"/>
            <a:ext cx="12204700" cy="611505"/>
            <a:chOff x="-6095" y="6252940"/>
            <a:chExt cx="12204700" cy="61150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3752" y="6391655"/>
            <a:ext cx="2212848" cy="2743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9456" y="5836920"/>
            <a:ext cx="740663" cy="8290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Escalation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9320" marR="3053080" indent="-914400">
              <a:lnSpc>
                <a:spcPct val="114599"/>
              </a:lnSpc>
              <a:spcBef>
                <a:spcPts val="95"/>
              </a:spcBef>
            </a:pPr>
            <a:r>
              <a:rPr dirty="0">
                <a:latin typeface="Arial"/>
                <a:cs typeface="Arial"/>
              </a:rPr>
              <a:t>If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any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parameter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recorded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FFC000"/>
                </a:solidFill>
                <a:latin typeface="Arial"/>
                <a:cs typeface="Arial"/>
              </a:rPr>
              <a:t>yellow-</a:t>
            </a:r>
            <a:r>
              <a:rPr dirty="0">
                <a:solidFill>
                  <a:srgbClr val="FFC000"/>
                </a:solidFill>
                <a:latin typeface="Arial"/>
                <a:cs typeface="Arial"/>
              </a:rPr>
              <a:t>coloured</a:t>
            </a:r>
            <a:r>
              <a:rPr spc="-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FFC000"/>
                </a:solidFill>
                <a:latin typeface="Arial"/>
                <a:cs typeface="Arial"/>
              </a:rPr>
              <a:t>row</a:t>
            </a:r>
            <a:r>
              <a:rPr spc="-20" dirty="0">
                <a:latin typeface="Arial"/>
                <a:cs typeface="Arial"/>
              </a:rPr>
              <a:t>. </a:t>
            </a:r>
            <a:r>
              <a:rPr dirty="0">
                <a:latin typeface="Arial"/>
                <a:cs typeface="Arial"/>
              </a:rPr>
              <a:t>lnform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HO/-SHO/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MO/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Registrar</a:t>
            </a:r>
          </a:p>
          <a:p>
            <a:pPr marL="2179320" marR="5080">
              <a:lnSpc>
                <a:spcPts val="3310"/>
              </a:lnSpc>
              <a:spcBef>
                <a:spcPts val="175"/>
              </a:spcBef>
            </a:pPr>
            <a:r>
              <a:rPr dirty="0">
                <a:latin typeface="Arial"/>
                <a:cs typeface="Arial"/>
              </a:rPr>
              <a:t>Increased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frequency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of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observations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or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medical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review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needed </a:t>
            </a:r>
            <a:r>
              <a:rPr dirty="0">
                <a:latin typeface="Arial"/>
                <a:cs typeface="Arial"/>
              </a:rPr>
              <a:t>Repeat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observations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30-</a:t>
            </a:r>
            <a:r>
              <a:rPr dirty="0">
                <a:latin typeface="Arial"/>
                <a:cs typeface="Arial"/>
              </a:rPr>
              <a:t>60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min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if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remain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same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escalate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doctor</a:t>
            </a:r>
          </a:p>
          <a:p>
            <a:pPr marL="1252220">
              <a:lnSpc>
                <a:spcPct val="100000"/>
              </a:lnSpc>
              <a:spcBef>
                <a:spcPts val="780"/>
              </a:spcBef>
            </a:pPr>
            <a:endParaRPr spc="-10" dirty="0">
              <a:latin typeface="Arial"/>
              <a:cs typeface="Arial"/>
            </a:endParaRPr>
          </a:p>
          <a:p>
            <a:pPr marL="126492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If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any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parameter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is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recorded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in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FF9200"/>
                </a:solidFill>
                <a:latin typeface="Arial"/>
                <a:cs typeface="Arial"/>
              </a:rPr>
              <a:t>orange-</a:t>
            </a:r>
            <a:r>
              <a:rPr dirty="0">
                <a:solidFill>
                  <a:srgbClr val="FF9200"/>
                </a:solidFill>
                <a:latin typeface="Arial"/>
                <a:cs typeface="Arial"/>
              </a:rPr>
              <a:t>coloured</a:t>
            </a:r>
            <a:r>
              <a:rPr spc="-20" dirty="0">
                <a:solidFill>
                  <a:srgbClr val="FF9200"/>
                </a:solidFill>
                <a:latin typeface="Arial"/>
                <a:cs typeface="Arial"/>
              </a:rPr>
              <a:t> row.</a:t>
            </a:r>
          </a:p>
          <a:p>
            <a:pPr marL="2189480" marR="165735" indent="-10795">
              <a:lnSpc>
                <a:spcPct val="114599"/>
              </a:lnSpc>
              <a:spcBef>
                <a:spcPts val="15"/>
              </a:spcBef>
            </a:pPr>
            <a:r>
              <a:rPr dirty="0">
                <a:latin typeface="Arial"/>
                <a:cs typeface="Arial"/>
              </a:rPr>
              <a:t>Inform</a:t>
            </a:r>
            <a:r>
              <a:rPr spc="-8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immediately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HO/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SHO/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MO/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Registrar/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Senior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Registrar/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VOG </a:t>
            </a:r>
            <a:r>
              <a:rPr dirty="0">
                <a:latin typeface="Arial"/>
                <a:cs typeface="Arial"/>
              </a:rPr>
              <a:t>doctor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should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see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6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patient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within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30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min</a:t>
            </a:r>
          </a:p>
          <a:p>
            <a:pPr marL="2179320">
              <a:lnSpc>
                <a:spcPct val="100000"/>
              </a:lnSpc>
              <a:spcBef>
                <a:spcPts val="420"/>
              </a:spcBef>
            </a:pPr>
            <a:r>
              <a:rPr dirty="0">
                <a:latin typeface="Arial"/>
                <a:cs typeface="Arial"/>
              </a:rPr>
              <a:t>Urine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analysis</a:t>
            </a:r>
          </a:p>
          <a:p>
            <a:pPr marL="2179320">
              <a:lnSpc>
                <a:spcPct val="100000"/>
              </a:lnSpc>
              <a:spcBef>
                <a:spcPts val="434"/>
              </a:spcBef>
            </a:pPr>
            <a:r>
              <a:rPr dirty="0">
                <a:latin typeface="Arial"/>
                <a:cs typeface="Arial"/>
              </a:rPr>
              <a:t>Start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1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hourly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observations</a:t>
            </a:r>
          </a:p>
          <a:p>
            <a:pPr marL="2179320">
              <a:lnSpc>
                <a:spcPct val="100000"/>
              </a:lnSpc>
              <a:spcBef>
                <a:spcPts val="380"/>
              </a:spcBef>
            </a:pPr>
            <a:r>
              <a:rPr dirty="0">
                <a:latin typeface="Arial"/>
                <a:cs typeface="Arial"/>
              </a:rPr>
              <a:t>If</a:t>
            </a:r>
            <a:r>
              <a:rPr spc="-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antenatal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start</a:t>
            </a:r>
            <a:r>
              <a:rPr spc="-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foetal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monitoring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6095" y="4501896"/>
            <a:ext cx="12204700" cy="2362200"/>
            <a:chOff x="-6095" y="4501896"/>
            <a:chExt cx="12204700" cy="2362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54084" y="4501896"/>
              <a:ext cx="2142744" cy="20177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751" y="6391656"/>
              <a:ext cx="2212848" cy="274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456" y="5836920"/>
              <a:ext cx="740663" cy="82905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155" rIns="0" bIns="0" rtlCol="0">
            <a:spAutoFit/>
          </a:bodyPr>
          <a:lstStyle/>
          <a:p>
            <a:pPr marL="32639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Practical</a:t>
            </a:r>
            <a:r>
              <a:rPr spc="-195" dirty="0"/>
              <a:t> </a:t>
            </a:r>
            <a:r>
              <a:rPr spc="-10" dirty="0"/>
              <a:t>points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3129" rIns="0" bIns="0" rtlCol="0">
            <a:spAutoFit/>
          </a:bodyPr>
          <a:lstStyle/>
          <a:p>
            <a:pPr marL="1397000" indent="-227329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1397635" algn="l"/>
              </a:tabLst>
            </a:pPr>
            <a:r>
              <a:rPr dirty="0"/>
              <a:t>The</a:t>
            </a:r>
            <a:r>
              <a:rPr spc="-30" dirty="0"/>
              <a:t> </a:t>
            </a:r>
            <a:r>
              <a:rPr dirty="0"/>
              <a:t>MEOWS</a:t>
            </a:r>
            <a:r>
              <a:rPr spc="-30" dirty="0"/>
              <a:t> </a:t>
            </a:r>
            <a:r>
              <a:rPr dirty="0"/>
              <a:t>chart</a:t>
            </a:r>
            <a:r>
              <a:rPr spc="-60" dirty="0"/>
              <a:t> </a:t>
            </a:r>
            <a:r>
              <a:rPr dirty="0"/>
              <a:t>should</a:t>
            </a:r>
            <a:r>
              <a:rPr spc="-25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dirty="0"/>
              <a:t>initiated</a:t>
            </a:r>
            <a:r>
              <a:rPr spc="-50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theatre</a:t>
            </a:r>
            <a:r>
              <a:rPr spc="-50" dirty="0"/>
              <a:t> </a:t>
            </a:r>
            <a:r>
              <a:rPr spc="-10" dirty="0"/>
              <a:t>recovery</a:t>
            </a:r>
          </a:p>
          <a:p>
            <a:pPr marL="1397000" marR="5080" indent="-227329">
              <a:lnSpc>
                <a:spcPts val="2300"/>
              </a:lnSpc>
              <a:spcBef>
                <a:spcPts val="985"/>
              </a:spcBef>
              <a:buFont typeface="Arial"/>
              <a:buChar char="•"/>
              <a:tabLst>
                <a:tab pos="1398905" algn="l"/>
              </a:tabLst>
            </a:pPr>
            <a:r>
              <a:rPr dirty="0"/>
              <a:t>Must</a:t>
            </a:r>
            <a:r>
              <a:rPr spc="-35" dirty="0"/>
              <a:t> </a:t>
            </a:r>
            <a:r>
              <a:rPr dirty="0"/>
              <a:t>have</a:t>
            </a:r>
            <a:r>
              <a:rPr spc="-2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full</a:t>
            </a:r>
            <a:r>
              <a:rPr spc="-30" dirty="0"/>
              <a:t> </a:t>
            </a:r>
            <a:r>
              <a:rPr dirty="0"/>
              <a:t>set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observations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marked</a:t>
            </a:r>
            <a:r>
              <a:rPr spc="-5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MEOWS</a:t>
            </a:r>
            <a:r>
              <a:rPr spc="-35" dirty="0"/>
              <a:t> </a:t>
            </a:r>
            <a:r>
              <a:rPr dirty="0"/>
              <a:t>chart</a:t>
            </a:r>
            <a:r>
              <a:rPr spc="-55" dirty="0"/>
              <a:t> </a:t>
            </a:r>
            <a:r>
              <a:rPr dirty="0"/>
              <a:t>at</a:t>
            </a:r>
            <a:r>
              <a:rPr spc="-30" dirty="0"/>
              <a:t> </a:t>
            </a:r>
            <a:r>
              <a:rPr dirty="0"/>
              <a:t>every</a:t>
            </a:r>
            <a:r>
              <a:rPr spc="-35" dirty="0"/>
              <a:t> </a:t>
            </a:r>
            <a:r>
              <a:rPr spc="-10" dirty="0"/>
              <a:t>transfer 	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new</a:t>
            </a:r>
            <a:r>
              <a:rPr spc="-20" dirty="0"/>
              <a:t> area.</a:t>
            </a:r>
          </a:p>
          <a:p>
            <a:pPr marL="1397000" marR="179070" indent="-227329">
              <a:lnSpc>
                <a:spcPts val="2300"/>
              </a:lnSpc>
              <a:spcBef>
                <a:spcPts val="1015"/>
              </a:spcBef>
              <a:buFont typeface="Arial"/>
              <a:buChar char="•"/>
              <a:tabLst>
                <a:tab pos="1398905" algn="l"/>
              </a:tabLst>
            </a:pPr>
            <a:r>
              <a:rPr dirty="0"/>
              <a:t>The</a:t>
            </a:r>
            <a:r>
              <a:rPr spc="-45" dirty="0"/>
              <a:t> </a:t>
            </a:r>
            <a:r>
              <a:rPr dirty="0"/>
              <a:t>MEOWS</a:t>
            </a:r>
            <a:r>
              <a:rPr spc="-40" dirty="0"/>
              <a:t> </a:t>
            </a:r>
            <a:r>
              <a:rPr dirty="0"/>
              <a:t>chart</a:t>
            </a:r>
            <a:r>
              <a:rPr spc="-65" dirty="0"/>
              <a:t> </a:t>
            </a:r>
            <a:r>
              <a:rPr dirty="0"/>
              <a:t>used</a:t>
            </a:r>
            <a:r>
              <a:rPr spc="-30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one</a:t>
            </a:r>
            <a:r>
              <a:rPr spc="-30" dirty="0"/>
              <a:t> </a:t>
            </a:r>
            <a:r>
              <a:rPr dirty="0"/>
              <a:t>area</a:t>
            </a:r>
            <a:r>
              <a:rPr spc="-50" dirty="0"/>
              <a:t> </a:t>
            </a:r>
            <a:r>
              <a:rPr dirty="0"/>
              <a:t>should</a:t>
            </a:r>
            <a:r>
              <a:rPr spc="-40" dirty="0"/>
              <a:t> </a:t>
            </a:r>
            <a:r>
              <a:rPr dirty="0"/>
              <a:t>be</a:t>
            </a:r>
            <a:r>
              <a:rPr spc="-35" dirty="0"/>
              <a:t> </a:t>
            </a:r>
            <a:r>
              <a:rPr dirty="0"/>
              <a:t>transferred</a:t>
            </a:r>
            <a:r>
              <a:rPr spc="-40" dirty="0"/>
              <a:t> </a:t>
            </a:r>
            <a:r>
              <a:rPr dirty="0"/>
              <a:t>with</a:t>
            </a:r>
            <a:r>
              <a:rPr spc="-5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patient</a:t>
            </a:r>
            <a:r>
              <a:rPr spc="-5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25" dirty="0"/>
              <a:t>the 	</a:t>
            </a:r>
            <a:r>
              <a:rPr dirty="0"/>
              <a:t>next</a:t>
            </a:r>
            <a:r>
              <a:rPr spc="-65" dirty="0"/>
              <a:t> </a:t>
            </a:r>
            <a:r>
              <a:rPr dirty="0"/>
              <a:t>area</a:t>
            </a:r>
            <a:r>
              <a:rPr spc="-65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help</a:t>
            </a:r>
            <a:r>
              <a:rPr spc="-55" dirty="0"/>
              <a:t> </a:t>
            </a:r>
            <a:r>
              <a:rPr dirty="0"/>
              <a:t>identify</a:t>
            </a:r>
            <a:r>
              <a:rPr spc="-45" dirty="0"/>
              <a:t> </a:t>
            </a:r>
            <a:r>
              <a:rPr dirty="0"/>
              <a:t>changes</a:t>
            </a:r>
            <a:r>
              <a:rPr spc="-65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trends</a:t>
            </a:r>
            <a:r>
              <a:rPr spc="-55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spc="-10" dirty="0"/>
              <a:t>observations.</a:t>
            </a:r>
          </a:p>
          <a:p>
            <a:pPr marL="1397000" indent="-227329">
              <a:lnSpc>
                <a:spcPts val="2595"/>
              </a:lnSpc>
              <a:spcBef>
                <a:spcPts val="445"/>
              </a:spcBef>
              <a:buFont typeface="Arial"/>
              <a:buChar char="•"/>
              <a:tabLst>
                <a:tab pos="1397635" algn="l"/>
              </a:tabLst>
            </a:pPr>
            <a:r>
              <a:rPr dirty="0"/>
              <a:t>All</a:t>
            </a:r>
            <a:r>
              <a:rPr spc="-40" dirty="0"/>
              <a:t> </a:t>
            </a:r>
            <a:r>
              <a:rPr dirty="0"/>
              <a:t>women</a:t>
            </a:r>
            <a:r>
              <a:rPr spc="-40" dirty="0"/>
              <a:t> </a:t>
            </a:r>
            <a:r>
              <a:rPr dirty="0"/>
              <a:t>should</a:t>
            </a:r>
            <a:r>
              <a:rPr spc="-25" dirty="0"/>
              <a:t> </a:t>
            </a:r>
            <a:r>
              <a:rPr dirty="0"/>
              <a:t>have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full</a:t>
            </a:r>
            <a:r>
              <a:rPr spc="-20" dirty="0"/>
              <a:t> </a:t>
            </a:r>
            <a:r>
              <a:rPr dirty="0"/>
              <a:t>set</a:t>
            </a:r>
            <a:r>
              <a:rPr spc="-2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observations</a:t>
            </a:r>
            <a:r>
              <a:rPr spc="-20" dirty="0"/>
              <a:t> </a:t>
            </a:r>
            <a:r>
              <a:rPr dirty="0"/>
              <a:t>on</a:t>
            </a:r>
            <a:r>
              <a:rPr spc="-30" dirty="0"/>
              <a:t> </a:t>
            </a:r>
            <a:r>
              <a:rPr dirty="0"/>
              <a:t>admission</a:t>
            </a:r>
            <a:r>
              <a:rPr spc="-30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postnatal</a:t>
            </a:r>
          </a:p>
          <a:p>
            <a:pPr marL="1398270">
              <a:lnSpc>
                <a:spcPts val="2595"/>
              </a:lnSpc>
            </a:pPr>
            <a:r>
              <a:rPr dirty="0"/>
              <a:t>ward</a:t>
            </a:r>
            <a:r>
              <a:rPr spc="-4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should</a:t>
            </a:r>
            <a:r>
              <a:rPr spc="-30" dirty="0"/>
              <a:t> </a:t>
            </a:r>
            <a:r>
              <a:rPr dirty="0"/>
              <a:t>have</a:t>
            </a:r>
            <a:r>
              <a:rPr spc="-25" dirty="0"/>
              <a:t> </a:t>
            </a:r>
            <a:r>
              <a:rPr dirty="0"/>
              <a:t>this</a:t>
            </a:r>
            <a:r>
              <a:rPr spc="-30" dirty="0"/>
              <a:t> </a:t>
            </a:r>
            <a:r>
              <a:rPr dirty="0"/>
              <a:t>repeated</a:t>
            </a:r>
            <a:r>
              <a:rPr spc="-35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minimum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12</a:t>
            </a:r>
            <a:r>
              <a:rPr spc="-35" dirty="0"/>
              <a:t> </a:t>
            </a:r>
            <a:r>
              <a:rPr dirty="0"/>
              <a:t>hours</a:t>
            </a:r>
            <a:r>
              <a:rPr spc="-35" dirty="0"/>
              <a:t> </a:t>
            </a:r>
            <a:r>
              <a:rPr spc="-10" dirty="0"/>
              <a:t>apart.</a:t>
            </a:r>
          </a:p>
          <a:p>
            <a:pPr marL="1397000" indent="-227329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397635" algn="l"/>
              </a:tabLst>
            </a:pPr>
            <a:r>
              <a:rPr dirty="0"/>
              <a:t>If</a:t>
            </a:r>
            <a:r>
              <a:rPr spc="-45" dirty="0"/>
              <a:t> </a:t>
            </a:r>
            <a:r>
              <a:rPr dirty="0"/>
              <a:t>Observations</a:t>
            </a:r>
            <a:r>
              <a:rPr spc="-35" dirty="0"/>
              <a:t> </a:t>
            </a:r>
            <a:r>
              <a:rPr dirty="0"/>
              <a:t>Fall</a:t>
            </a:r>
            <a:r>
              <a:rPr spc="-4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spc="-10" dirty="0"/>
              <a:t>Amber:</a:t>
            </a:r>
          </a:p>
          <a:p>
            <a:pPr marL="1892935" lvl="1" indent="-26606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893570" algn="l"/>
              </a:tabLst>
            </a:pPr>
            <a:r>
              <a:rPr sz="2400" dirty="0">
                <a:solidFill>
                  <a:srgbClr val="FF9200"/>
                </a:solidFill>
                <a:latin typeface="Calibri"/>
                <a:cs typeface="Calibri"/>
              </a:rPr>
              <a:t>THINK</a:t>
            </a:r>
            <a:r>
              <a:rPr sz="2400" spc="-65" dirty="0">
                <a:solidFill>
                  <a:srgbClr val="FF92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9200"/>
                </a:solidFill>
                <a:latin typeface="Calibri"/>
                <a:cs typeface="Calibri"/>
              </a:rPr>
              <a:t>SEPSIS</a:t>
            </a:r>
            <a:endParaRPr sz="2400">
              <a:latin typeface="Calibri"/>
              <a:cs typeface="Calibri"/>
            </a:endParaRPr>
          </a:p>
          <a:p>
            <a:pPr marL="1892935" lvl="1" indent="-26606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1893570" algn="l"/>
              </a:tabLst>
            </a:pPr>
            <a:r>
              <a:rPr sz="2400" dirty="0">
                <a:latin typeface="Calibri"/>
                <a:cs typeface="Calibri"/>
              </a:rPr>
              <a:t>Inform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senior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obstetrics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staff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(SHO/Reg/SR/Consultant)</a:t>
            </a:r>
            <a:endParaRPr sz="2400">
              <a:latin typeface="Calibri"/>
              <a:cs typeface="Calibri"/>
            </a:endParaRPr>
          </a:p>
          <a:p>
            <a:pPr marL="1892935" lvl="1" indent="-266065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893570" algn="l"/>
              </a:tabLst>
            </a:pPr>
            <a:r>
              <a:rPr sz="2400" dirty="0">
                <a:latin typeface="Calibri"/>
                <a:cs typeface="Calibri"/>
              </a:rPr>
              <a:t>Inform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Anaesthetist/Intensivist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If</a:t>
            </a:r>
            <a:r>
              <a:rPr sz="2400" spc="-10" dirty="0">
                <a:latin typeface="Calibri"/>
                <a:cs typeface="Calibri"/>
              </a:rPr>
              <a:t> needed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095" y="4094988"/>
            <a:ext cx="12204700" cy="2769235"/>
            <a:chOff x="-6095" y="4094988"/>
            <a:chExt cx="12204700" cy="27692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0844" y="4094988"/>
              <a:ext cx="2144268" cy="21442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751" y="6391655"/>
              <a:ext cx="2212848" cy="274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456" y="5836920"/>
              <a:ext cx="740663" cy="82905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12176779" cy="304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095" y="6252940"/>
            <a:ext cx="12204700" cy="611505"/>
            <a:chOff x="-6095" y="6252940"/>
            <a:chExt cx="12204700" cy="6115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3752" y="6391655"/>
            <a:ext cx="2212848" cy="2743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456" y="5836920"/>
            <a:ext cx="740663" cy="8290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75" y="506095"/>
            <a:ext cx="47097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Take</a:t>
            </a:r>
            <a:r>
              <a:rPr spc="-215" dirty="0"/>
              <a:t> </a:t>
            </a:r>
            <a:r>
              <a:rPr spc="-10" dirty="0"/>
              <a:t>home</a:t>
            </a:r>
            <a:r>
              <a:rPr spc="-210" dirty="0"/>
              <a:t> </a:t>
            </a:r>
            <a:r>
              <a:rPr spc="-20" dirty="0"/>
              <a:t>massages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1687004"/>
            <a:ext cx="12204700" cy="5177790"/>
            <a:chOff x="-6350" y="1687004"/>
            <a:chExt cx="12204700" cy="51777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752" y="6391656"/>
              <a:ext cx="2212848" cy="2743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6" y="5836920"/>
              <a:ext cx="740663" cy="8290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6582" y="1700021"/>
              <a:ext cx="3699510" cy="1819910"/>
            </a:xfrm>
            <a:custGeom>
              <a:avLst/>
              <a:gdLst/>
              <a:ahLst/>
              <a:cxnLst/>
              <a:rect l="l" t="t" r="r" b="b"/>
              <a:pathLst>
                <a:path w="3699510" h="1819910">
                  <a:moveTo>
                    <a:pt x="3699383" y="909066"/>
                  </a:moveTo>
                  <a:lnTo>
                    <a:pt x="3688486" y="902716"/>
                  </a:lnTo>
                  <a:lnTo>
                    <a:pt x="3610737" y="857377"/>
                  </a:lnTo>
                  <a:lnTo>
                    <a:pt x="3606800" y="858393"/>
                  </a:lnTo>
                  <a:lnTo>
                    <a:pt x="3605022" y="861441"/>
                  </a:lnTo>
                  <a:lnTo>
                    <a:pt x="3603371" y="864489"/>
                  </a:lnTo>
                  <a:lnTo>
                    <a:pt x="3604387" y="868299"/>
                  </a:lnTo>
                  <a:lnTo>
                    <a:pt x="3607308" y="870077"/>
                  </a:lnTo>
                  <a:lnTo>
                    <a:pt x="3663238" y="902716"/>
                  </a:lnTo>
                  <a:lnTo>
                    <a:pt x="3034284" y="902716"/>
                  </a:lnTo>
                  <a:lnTo>
                    <a:pt x="3034284" y="0"/>
                  </a:lnTo>
                  <a:lnTo>
                    <a:pt x="0" y="0"/>
                  </a:lnTo>
                  <a:lnTo>
                    <a:pt x="0" y="1819656"/>
                  </a:lnTo>
                  <a:lnTo>
                    <a:pt x="3034284" y="1819656"/>
                  </a:lnTo>
                  <a:lnTo>
                    <a:pt x="3034284" y="915416"/>
                  </a:lnTo>
                  <a:lnTo>
                    <a:pt x="3663238" y="915416"/>
                  </a:lnTo>
                  <a:lnTo>
                    <a:pt x="3607308" y="948055"/>
                  </a:lnTo>
                  <a:lnTo>
                    <a:pt x="3604387" y="949833"/>
                  </a:lnTo>
                  <a:lnTo>
                    <a:pt x="3603371" y="953643"/>
                  </a:lnTo>
                  <a:lnTo>
                    <a:pt x="3605022" y="956691"/>
                  </a:lnTo>
                  <a:lnTo>
                    <a:pt x="3606800" y="959739"/>
                  </a:lnTo>
                  <a:lnTo>
                    <a:pt x="3610737" y="960755"/>
                  </a:lnTo>
                  <a:lnTo>
                    <a:pt x="3688486" y="915416"/>
                  </a:lnTo>
                  <a:lnTo>
                    <a:pt x="3699383" y="909066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6582" y="1700022"/>
              <a:ext cx="3034665" cy="1819910"/>
            </a:xfrm>
            <a:custGeom>
              <a:avLst/>
              <a:gdLst/>
              <a:ahLst/>
              <a:cxnLst/>
              <a:rect l="l" t="t" r="r" b="b"/>
              <a:pathLst>
                <a:path w="3034665" h="1819910">
                  <a:moveTo>
                    <a:pt x="0" y="1819655"/>
                  </a:moveTo>
                  <a:lnTo>
                    <a:pt x="3034284" y="1819655"/>
                  </a:lnTo>
                  <a:lnTo>
                    <a:pt x="3034284" y="0"/>
                  </a:lnTo>
                  <a:lnTo>
                    <a:pt x="0" y="0"/>
                  </a:lnTo>
                  <a:lnTo>
                    <a:pt x="0" y="181965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46582" y="1700022"/>
            <a:ext cx="3034665" cy="1819910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89230" marR="184150" algn="ctr">
              <a:lnSpc>
                <a:spcPct val="91500"/>
              </a:lnSpc>
              <a:spcBef>
                <a:spcPts val="2175"/>
              </a:spcBef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prevent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maternal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deaths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identifying deteriorating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patients early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65840" y="1687004"/>
            <a:ext cx="3720465" cy="1845945"/>
            <a:chOff x="4565840" y="1687004"/>
            <a:chExt cx="3720465" cy="1845945"/>
          </a:xfrm>
        </p:grpSpPr>
        <p:sp>
          <p:nvSpPr>
            <p:cNvPr id="13" name="object 13"/>
            <p:cNvSpPr/>
            <p:nvPr/>
          </p:nvSpPr>
          <p:spPr>
            <a:xfrm>
              <a:off x="4578858" y="1700021"/>
              <a:ext cx="3707765" cy="1819910"/>
            </a:xfrm>
            <a:custGeom>
              <a:avLst/>
              <a:gdLst/>
              <a:ahLst/>
              <a:cxnLst/>
              <a:rect l="l" t="t" r="r" b="b"/>
              <a:pathLst>
                <a:path w="3707765" h="1819910">
                  <a:moveTo>
                    <a:pt x="3707384" y="902970"/>
                  </a:moveTo>
                  <a:lnTo>
                    <a:pt x="3696487" y="896620"/>
                  </a:lnTo>
                  <a:lnTo>
                    <a:pt x="3618738" y="851281"/>
                  </a:lnTo>
                  <a:lnTo>
                    <a:pt x="3614928" y="852297"/>
                  </a:lnTo>
                  <a:lnTo>
                    <a:pt x="3611372" y="858393"/>
                  </a:lnTo>
                  <a:lnTo>
                    <a:pt x="3612388" y="862203"/>
                  </a:lnTo>
                  <a:lnTo>
                    <a:pt x="3671366" y="896620"/>
                  </a:lnTo>
                  <a:lnTo>
                    <a:pt x="3383280" y="896620"/>
                  </a:lnTo>
                  <a:lnTo>
                    <a:pt x="3380486" y="899414"/>
                  </a:lnTo>
                  <a:lnTo>
                    <a:pt x="3380486" y="902589"/>
                  </a:lnTo>
                  <a:lnTo>
                    <a:pt x="3035808" y="902589"/>
                  </a:lnTo>
                  <a:lnTo>
                    <a:pt x="3035808" y="0"/>
                  </a:lnTo>
                  <a:lnTo>
                    <a:pt x="0" y="0"/>
                  </a:lnTo>
                  <a:lnTo>
                    <a:pt x="0" y="1819656"/>
                  </a:lnTo>
                  <a:lnTo>
                    <a:pt x="3035808" y="1819656"/>
                  </a:lnTo>
                  <a:lnTo>
                    <a:pt x="3035808" y="915289"/>
                  </a:lnTo>
                  <a:lnTo>
                    <a:pt x="3390265" y="915289"/>
                  </a:lnTo>
                  <a:lnTo>
                    <a:pt x="3393186" y="912495"/>
                  </a:lnTo>
                  <a:lnTo>
                    <a:pt x="3393186" y="909320"/>
                  </a:lnTo>
                  <a:lnTo>
                    <a:pt x="3671366" y="909320"/>
                  </a:lnTo>
                  <a:lnTo>
                    <a:pt x="3612388" y="943737"/>
                  </a:lnTo>
                  <a:lnTo>
                    <a:pt x="3611372" y="947547"/>
                  </a:lnTo>
                  <a:lnTo>
                    <a:pt x="3614928" y="953643"/>
                  </a:lnTo>
                  <a:lnTo>
                    <a:pt x="3618738" y="954659"/>
                  </a:lnTo>
                  <a:lnTo>
                    <a:pt x="3696487" y="909320"/>
                  </a:lnTo>
                  <a:lnTo>
                    <a:pt x="3707384" y="90297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8858" y="1700022"/>
              <a:ext cx="3035935" cy="1819910"/>
            </a:xfrm>
            <a:custGeom>
              <a:avLst/>
              <a:gdLst/>
              <a:ahLst/>
              <a:cxnLst/>
              <a:rect l="l" t="t" r="r" b="b"/>
              <a:pathLst>
                <a:path w="3035934" h="1819910">
                  <a:moveTo>
                    <a:pt x="0" y="1819655"/>
                  </a:moveTo>
                  <a:lnTo>
                    <a:pt x="3035808" y="1819655"/>
                  </a:lnTo>
                  <a:lnTo>
                    <a:pt x="3035808" y="0"/>
                  </a:lnTo>
                  <a:lnTo>
                    <a:pt x="0" y="0"/>
                  </a:lnTo>
                  <a:lnTo>
                    <a:pt x="0" y="181965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578858" y="1700022"/>
            <a:ext cx="3035935" cy="1819910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00"/>
              </a:spcBef>
            </a:pPr>
            <a:endParaRPr sz="2200">
              <a:latin typeface="Times New Roman"/>
              <a:cs typeface="Times New Roman"/>
            </a:endParaRPr>
          </a:p>
          <a:p>
            <a:pPr marL="996315" marR="542925" indent="-448309">
              <a:lnSpc>
                <a:spcPts val="2420"/>
              </a:lnSpc>
              <a:spcBef>
                <a:spcPts val="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Always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when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indicated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12035" y="1680908"/>
            <a:ext cx="9055735" cy="2503805"/>
            <a:chOff x="2312035" y="1680908"/>
            <a:chExt cx="9055735" cy="2503805"/>
          </a:xfrm>
        </p:grpSpPr>
        <p:sp>
          <p:nvSpPr>
            <p:cNvPr id="17" name="object 17"/>
            <p:cNvSpPr/>
            <p:nvPr/>
          </p:nvSpPr>
          <p:spPr>
            <a:xfrm>
              <a:off x="2312035" y="1693925"/>
              <a:ext cx="9043035" cy="2491105"/>
            </a:xfrm>
            <a:custGeom>
              <a:avLst/>
              <a:gdLst/>
              <a:ahLst/>
              <a:cxnLst/>
              <a:rect l="l" t="t" r="r" b="b"/>
              <a:pathLst>
                <a:path w="9043035" h="2491104">
                  <a:moveTo>
                    <a:pt x="9042527" y="0"/>
                  </a:moveTo>
                  <a:lnTo>
                    <a:pt x="6008243" y="0"/>
                  </a:lnTo>
                  <a:lnTo>
                    <a:pt x="6008243" y="1821180"/>
                  </a:lnTo>
                  <a:lnTo>
                    <a:pt x="7518400" y="1821180"/>
                  </a:lnTo>
                  <a:lnTo>
                    <a:pt x="7518400" y="2164715"/>
                  </a:lnTo>
                  <a:lnTo>
                    <a:pt x="48133" y="2164715"/>
                  </a:lnTo>
                  <a:lnTo>
                    <a:pt x="45339" y="2167636"/>
                  </a:lnTo>
                  <a:lnTo>
                    <a:pt x="45339" y="2454732"/>
                  </a:lnTo>
                  <a:lnTo>
                    <a:pt x="10922" y="2395728"/>
                  </a:lnTo>
                  <a:lnTo>
                    <a:pt x="7112" y="2394712"/>
                  </a:lnTo>
                  <a:lnTo>
                    <a:pt x="4064" y="2396490"/>
                  </a:lnTo>
                  <a:lnTo>
                    <a:pt x="1016" y="2398141"/>
                  </a:lnTo>
                  <a:lnTo>
                    <a:pt x="0" y="2402078"/>
                  </a:lnTo>
                  <a:lnTo>
                    <a:pt x="51689" y="2490724"/>
                  </a:lnTo>
                  <a:lnTo>
                    <a:pt x="59016" y="2478151"/>
                  </a:lnTo>
                  <a:lnTo>
                    <a:pt x="103378" y="2402078"/>
                  </a:lnTo>
                  <a:lnTo>
                    <a:pt x="102362" y="2398141"/>
                  </a:lnTo>
                  <a:lnTo>
                    <a:pt x="99314" y="2396490"/>
                  </a:lnTo>
                  <a:lnTo>
                    <a:pt x="96266" y="2394712"/>
                  </a:lnTo>
                  <a:lnTo>
                    <a:pt x="92456" y="2395728"/>
                  </a:lnTo>
                  <a:lnTo>
                    <a:pt x="58039" y="2454732"/>
                  </a:lnTo>
                  <a:lnTo>
                    <a:pt x="58039" y="2177415"/>
                  </a:lnTo>
                  <a:lnTo>
                    <a:pt x="7528179" y="2177415"/>
                  </a:lnTo>
                  <a:lnTo>
                    <a:pt x="7531100" y="2174621"/>
                  </a:lnTo>
                  <a:lnTo>
                    <a:pt x="7531100" y="2164715"/>
                  </a:lnTo>
                  <a:lnTo>
                    <a:pt x="7531100" y="1821180"/>
                  </a:lnTo>
                  <a:lnTo>
                    <a:pt x="9042527" y="1821180"/>
                  </a:lnTo>
                  <a:lnTo>
                    <a:pt x="904252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20277" y="1693925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1821179"/>
                  </a:moveTo>
                  <a:lnTo>
                    <a:pt x="3034283" y="1821179"/>
                  </a:lnTo>
                  <a:lnTo>
                    <a:pt x="3034283" y="0"/>
                  </a:lnTo>
                  <a:lnTo>
                    <a:pt x="0" y="0"/>
                  </a:lnTo>
                  <a:lnTo>
                    <a:pt x="0" y="18211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20278" y="1693926"/>
            <a:ext cx="3034665" cy="1821180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39"/>
              </a:spcBef>
            </a:pPr>
            <a:endParaRPr sz="2200">
              <a:latin typeface="Times New Roman"/>
              <a:cs typeface="Times New Roman"/>
            </a:endParaRPr>
          </a:p>
          <a:p>
            <a:pPr marL="467359">
              <a:lnSpc>
                <a:spcPts val="2535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Although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endParaRPr sz="2200">
              <a:latin typeface="Calibri"/>
              <a:cs typeface="Calibri"/>
            </a:endParaRPr>
          </a:p>
          <a:p>
            <a:pPr marL="495934">
              <a:lnSpc>
                <a:spcPts val="2535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mostly</a:t>
            </a:r>
            <a:r>
              <a:rPr sz="2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underused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33564" y="4204652"/>
            <a:ext cx="3712845" cy="1847214"/>
            <a:chOff x="833564" y="4204652"/>
            <a:chExt cx="3712845" cy="1847214"/>
          </a:xfrm>
        </p:grpSpPr>
        <p:sp>
          <p:nvSpPr>
            <p:cNvPr id="21" name="object 21"/>
            <p:cNvSpPr/>
            <p:nvPr/>
          </p:nvSpPr>
          <p:spPr>
            <a:xfrm>
              <a:off x="846582" y="4217670"/>
              <a:ext cx="3699510" cy="1821180"/>
            </a:xfrm>
            <a:custGeom>
              <a:avLst/>
              <a:gdLst/>
              <a:ahLst/>
              <a:cxnLst/>
              <a:rect l="l" t="t" r="r" b="b"/>
              <a:pathLst>
                <a:path w="3699510" h="1821179">
                  <a:moveTo>
                    <a:pt x="3699383" y="910590"/>
                  </a:moveTo>
                  <a:lnTo>
                    <a:pt x="3688486" y="904240"/>
                  </a:lnTo>
                  <a:lnTo>
                    <a:pt x="3610737" y="858901"/>
                  </a:lnTo>
                  <a:lnTo>
                    <a:pt x="3606800" y="859917"/>
                  </a:lnTo>
                  <a:lnTo>
                    <a:pt x="3605022" y="862965"/>
                  </a:lnTo>
                  <a:lnTo>
                    <a:pt x="3603371" y="866013"/>
                  </a:lnTo>
                  <a:lnTo>
                    <a:pt x="3604387" y="869823"/>
                  </a:lnTo>
                  <a:lnTo>
                    <a:pt x="3607308" y="871601"/>
                  </a:lnTo>
                  <a:lnTo>
                    <a:pt x="3663238" y="904240"/>
                  </a:lnTo>
                  <a:lnTo>
                    <a:pt x="3034284" y="904240"/>
                  </a:lnTo>
                  <a:lnTo>
                    <a:pt x="3034284" y="0"/>
                  </a:lnTo>
                  <a:lnTo>
                    <a:pt x="0" y="0"/>
                  </a:lnTo>
                  <a:lnTo>
                    <a:pt x="0" y="1821180"/>
                  </a:lnTo>
                  <a:lnTo>
                    <a:pt x="3034284" y="1821180"/>
                  </a:lnTo>
                  <a:lnTo>
                    <a:pt x="3034284" y="916940"/>
                  </a:lnTo>
                  <a:lnTo>
                    <a:pt x="3663238" y="916940"/>
                  </a:lnTo>
                  <a:lnTo>
                    <a:pt x="3607308" y="949579"/>
                  </a:lnTo>
                  <a:lnTo>
                    <a:pt x="3604387" y="951357"/>
                  </a:lnTo>
                  <a:lnTo>
                    <a:pt x="3603371" y="955167"/>
                  </a:lnTo>
                  <a:lnTo>
                    <a:pt x="3605022" y="958215"/>
                  </a:lnTo>
                  <a:lnTo>
                    <a:pt x="3606800" y="961263"/>
                  </a:lnTo>
                  <a:lnTo>
                    <a:pt x="3610737" y="962279"/>
                  </a:lnTo>
                  <a:lnTo>
                    <a:pt x="3688486" y="916940"/>
                  </a:lnTo>
                  <a:lnTo>
                    <a:pt x="3699383" y="9105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6582" y="4217670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1821179"/>
                  </a:moveTo>
                  <a:lnTo>
                    <a:pt x="3034284" y="1821179"/>
                  </a:lnTo>
                  <a:lnTo>
                    <a:pt x="3034284" y="0"/>
                  </a:lnTo>
                  <a:lnTo>
                    <a:pt x="0" y="0"/>
                  </a:lnTo>
                  <a:lnTo>
                    <a:pt x="0" y="18211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46582" y="4217670"/>
            <a:ext cx="3034665" cy="182118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60"/>
              </a:spcBef>
            </a:pPr>
            <a:endParaRPr sz="2200">
              <a:latin typeface="Times New Roman"/>
              <a:cs typeface="Times New Roman"/>
            </a:endParaRPr>
          </a:p>
          <a:p>
            <a:pPr marL="274955" marR="268605" algn="ctr">
              <a:lnSpc>
                <a:spcPct val="9160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sz="2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measurement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parameters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important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65840" y="4204652"/>
            <a:ext cx="3712845" cy="1847214"/>
            <a:chOff x="4565840" y="4204652"/>
            <a:chExt cx="3712845" cy="1847214"/>
          </a:xfrm>
        </p:grpSpPr>
        <p:sp>
          <p:nvSpPr>
            <p:cNvPr id="25" name="object 25"/>
            <p:cNvSpPr/>
            <p:nvPr/>
          </p:nvSpPr>
          <p:spPr>
            <a:xfrm>
              <a:off x="4578858" y="4217670"/>
              <a:ext cx="3699510" cy="1821180"/>
            </a:xfrm>
            <a:custGeom>
              <a:avLst/>
              <a:gdLst/>
              <a:ahLst/>
              <a:cxnLst/>
              <a:rect l="l" t="t" r="r" b="b"/>
              <a:pathLst>
                <a:path w="3699509" h="1821179">
                  <a:moveTo>
                    <a:pt x="3699383" y="910590"/>
                  </a:moveTo>
                  <a:lnTo>
                    <a:pt x="3688486" y="904240"/>
                  </a:lnTo>
                  <a:lnTo>
                    <a:pt x="3610737" y="858901"/>
                  </a:lnTo>
                  <a:lnTo>
                    <a:pt x="3606800" y="859917"/>
                  </a:lnTo>
                  <a:lnTo>
                    <a:pt x="3605022" y="862965"/>
                  </a:lnTo>
                  <a:lnTo>
                    <a:pt x="3603371" y="866013"/>
                  </a:lnTo>
                  <a:lnTo>
                    <a:pt x="3604387" y="869823"/>
                  </a:lnTo>
                  <a:lnTo>
                    <a:pt x="3607308" y="871601"/>
                  </a:lnTo>
                  <a:lnTo>
                    <a:pt x="3663238" y="904240"/>
                  </a:lnTo>
                  <a:lnTo>
                    <a:pt x="3035808" y="904240"/>
                  </a:lnTo>
                  <a:lnTo>
                    <a:pt x="3035808" y="0"/>
                  </a:lnTo>
                  <a:lnTo>
                    <a:pt x="0" y="0"/>
                  </a:lnTo>
                  <a:lnTo>
                    <a:pt x="0" y="1821180"/>
                  </a:lnTo>
                  <a:lnTo>
                    <a:pt x="3035808" y="1821180"/>
                  </a:lnTo>
                  <a:lnTo>
                    <a:pt x="3035808" y="916940"/>
                  </a:lnTo>
                  <a:lnTo>
                    <a:pt x="3663238" y="916940"/>
                  </a:lnTo>
                  <a:lnTo>
                    <a:pt x="3607308" y="949579"/>
                  </a:lnTo>
                  <a:lnTo>
                    <a:pt x="3604387" y="951357"/>
                  </a:lnTo>
                  <a:lnTo>
                    <a:pt x="3603371" y="955167"/>
                  </a:lnTo>
                  <a:lnTo>
                    <a:pt x="3605022" y="958215"/>
                  </a:lnTo>
                  <a:lnTo>
                    <a:pt x="3606800" y="961263"/>
                  </a:lnTo>
                  <a:lnTo>
                    <a:pt x="3610737" y="962279"/>
                  </a:lnTo>
                  <a:lnTo>
                    <a:pt x="3688486" y="916940"/>
                  </a:lnTo>
                  <a:lnTo>
                    <a:pt x="3699383" y="91059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8858" y="4217670"/>
              <a:ext cx="3035935" cy="1821180"/>
            </a:xfrm>
            <a:custGeom>
              <a:avLst/>
              <a:gdLst/>
              <a:ahLst/>
              <a:cxnLst/>
              <a:rect l="l" t="t" r="r" b="b"/>
              <a:pathLst>
                <a:path w="3035934" h="1821179">
                  <a:moveTo>
                    <a:pt x="0" y="1821179"/>
                  </a:moveTo>
                  <a:lnTo>
                    <a:pt x="3035808" y="1821179"/>
                  </a:lnTo>
                  <a:lnTo>
                    <a:pt x="3035808" y="0"/>
                  </a:lnTo>
                  <a:lnTo>
                    <a:pt x="0" y="0"/>
                  </a:lnTo>
                  <a:lnTo>
                    <a:pt x="0" y="18211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578858" y="4217670"/>
            <a:ext cx="3035935" cy="182118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60"/>
              </a:spcBef>
            </a:pPr>
            <a:endParaRPr sz="2200">
              <a:latin typeface="Times New Roman"/>
              <a:cs typeface="Times New Roman"/>
            </a:endParaRPr>
          </a:p>
          <a:p>
            <a:pPr marL="316230" marR="312420" algn="ctr">
              <a:lnSpc>
                <a:spcPct val="9160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Once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entered</a:t>
            </a:r>
            <a:r>
              <a:rPr sz="2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stratify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colour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299704" y="4204715"/>
            <a:ext cx="3060700" cy="1847214"/>
            <a:chOff x="8299704" y="4204715"/>
            <a:chExt cx="3060700" cy="1847214"/>
          </a:xfrm>
        </p:grpSpPr>
        <p:sp>
          <p:nvSpPr>
            <p:cNvPr id="29" name="object 29"/>
            <p:cNvSpPr/>
            <p:nvPr/>
          </p:nvSpPr>
          <p:spPr>
            <a:xfrm>
              <a:off x="8312658" y="4217669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283" y="0"/>
                  </a:moveTo>
                  <a:lnTo>
                    <a:pt x="0" y="0"/>
                  </a:lnTo>
                  <a:lnTo>
                    <a:pt x="0" y="1821179"/>
                  </a:lnTo>
                  <a:lnTo>
                    <a:pt x="3034283" y="1821179"/>
                  </a:lnTo>
                  <a:lnTo>
                    <a:pt x="303428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12658" y="4217669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1821179"/>
                  </a:moveTo>
                  <a:lnTo>
                    <a:pt x="3034283" y="1821179"/>
                  </a:lnTo>
                  <a:lnTo>
                    <a:pt x="3034283" y="0"/>
                  </a:lnTo>
                  <a:lnTo>
                    <a:pt x="0" y="0"/>
                  </a:lnTo>
                  <a:lnTo>
                    <a:pt x="0" y="182117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312657" y="4217670"/>
            <a:ext cx="3034665" cy="182118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60"/>
              </a:spcBef>
            </a:pPr>
            <a:endParaRPr sz="2200">
              <a:latin typeface="Times New Roman"/>
              <a:cs typeface="Times New Roman"/>
            </a:endParaRPr>
          </a:p>
          <a:p>
            <a:pPr marL="323215" marR="319405" indent="3175" algn="ctr">
              <a:lnSpc>
                <a:spcPct val="91600"/>
              </a:lnSpc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Follow</a:t>
            </a:r>
            <a:r>
              <a:rPr sz="22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actions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escalate</a:t>
            </a:r>
            <a:r>
              <a:rPr sz="2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sz="2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colour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 code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9032" y="1276231"/>
            <a:ext cx="8145780" cy="43055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01054" y="3582746"/>
            <a:ext cx="348170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30" dirty="0">
                <a:latin typeface="Calibri Light"/>
                <a:cs typeface="Calibri Light"/>
              </a:rPr>
              <a:t>THANK</a:t>
            </a:r>
            <a:r>
              <a:rPr sz="5400" b="0" spc="-265" dirty="0">
                <a:latin typeface="Calibri Light"/>
                <a:cs typeface="Calibri Light"/>
              </a:rPr>
              <a:t> </a:t>
            </a:r>
            <a:r>
              <a:rPr sz="5400" b="0" spc="-20" dirty="0">
                <a:latin typeface="Calibri Light"/>
                <a:cs typeface="Calibri Light"/>
              </a:rPr>
              <a:t>YOU!</a:t>
            </a:r>
            <a:endParaRPr sz="5400">
              <a:latin typeface="Calibri Light"/>
              <a:cs typeface="Calibri 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095" y="5836920"/>
            <a:ext cx="12204700" cy="1027430"/>
            <a:chOff x="-6095" y="5836920"/>
            <a:chExt cx="12204700" cy="10274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751" y="6391656"/>
              <a:ext cx="2212848" cy="2743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456" y="5836920"/>
              <a:ext cx="740663" cy="82905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975984" y="4634610"/>
            <a:ext cx="3930650" cy="633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sz="1600" spc="-10" dirty="0">
                <a:latin typeface="Arial Narrow"/>
                <a:cs typeface="Arial Narrow"/>
              </a:rPr>
              <a:t>Special</a:t>
            </a:r>
            <a:r>
              <a:rPr sz="1600" spc="-85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Acknowledgement</a:t>
            </a:r>
            <a:r>
              <a:rPr sz="1600" spc="-20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for</a:t>
            </a:r>
            <a:r>
              <a:rPr sz="1600" spc="25" dirty="0">
                <a:latin typeface="Arial Narrow"/>
                <a:cs typeface="Arial Narrow"/>
              </a:rPr>
              <a:t> </a:t>
            </a:r>
            <a:r>
              <a:rPr sz="1600" dirty="0">
                <a:latin typeface="Arial Narrow"/>
                <a:cs typeface="Arial Narrow"/>
              </a:rPr>
              <a:t>compiling</a:t>
            </a:r>
            <a:r>
              <a:rPr sz="1600" spc="10" dirty="0">
                <a:latin typeface="Arial Narrow"/>
                <a:cs typeface="Arial Narrow"/>
              </a:rPr>
              <a:t> </a:t>
            </a:r>
            <a:r>
              <a:rPr sz="1600" spc="-10" dirty="0">
                <a:latin typeface="Arial Narrow"/>
                <a:cs typeface="Arial Narrow"/>
              </a:rPr>
              <a:t>Presentation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2875"/>
              </a:lnSpc>
            </a:pPr>
            <a:r>
              <a:rPr sz="2400" b="1" dirty="0">
                <a:latin typeface="Arial Narrow"/>
                <a:cs typeface="Arial Narrow"/>
              </a:rPr>
              <a:t>Dr</a:t>
            </a:r>
            <a:r>
              <a:rPr sz="2400" b="1" spc="-80" dirty="0">
                <a:latin typeface="Arial Narrow"/>
                <a:cs typeface="Arial Narrow"/>
              </a:rPr>
              <a:t> </a:t>
            </a:r>
            <a:r>
              <a:rPr sz="2400" b="1" dirty="0">
                <a:latin typeface="Arial Narrow"/>
                <a:cs typeface="Arial Narrow"/>
              </a:rPr>
              <a:t>Chinthaka</a:t>
            </a:r>
            <a:r>
              <a:rPr sz="2400" b="1" spc="-55" dirty="0">
                <a:latin typeface="Arial Narrow"/>
                <a:cs typeface="Arial Narrow"/>
              </a:rPr>
              <a:t> </a:t>
            </a:r>
            <a:r>
              <a:rPr sz="2400" b="1" spc="-10" dirty="0">
                <a:latin typeface="Arial Narrow"/>
                <a:cs typeface="Arial Narrow"/>
              </a:rPr>
              <a:t>Banagala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293370"/>
            <a:ext cx="27844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Introduction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2327" y="1720595"/>
            <a:ext cx="9247632" cy="4632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2327" y="2240279"/>
            <a:ext cx="9247632" cy="4632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19022" y="1160453"/>
            <a:ext cx="10899140" cy="5142865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4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Key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factors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providing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high-</a:t>
            </a:r>
            <a:r>
              <a:rPr sz="2200" dirty="0">
                <a:latin typeface="Calibri"/>
                <a:cs typeface="Calibri"/>
              </a:rPr>
              <a:t>quality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care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sick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pregnant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postpartum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women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are:</a:t>
            </a:r>
            <a:endParaRPr sz="2200">
              <a:latin typeface="Calibri"/>
              <a:cs typeface="Calibri"/>
            </a:endParaRPr>
          </a:p>
          <a:p>
            <a:pPr marL="842010">
              <a:lnSpc>
                <a:spcPct val="100000"/>
              </a:lnSpc>
              <a:spcBef>
                <a:spcPts val="990"/>
              </a:spcBef>
            </a:pPr>
            <a:r>
              <a:rPr sz="1900" dirty="0">
                <a:latin typeface="Calibri"/>
                <a:cs typeface="Calibri"/>
              </a:rPr>
              <a:t>Early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recognition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critical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illness</a:t>
            </a:r>
            <a:endParaRPr sz="1900">
              <a:latin typeface="Calibri"/>
              <a:cs typeface="Calibri"/>
            </a:endParaRPr>
          </a:p>
          <a:p>
            <a:pPr marL="842010">
              <a:lnSpc>
                <a:spcPct val="100000"/>
              </a:lnSpc>
              <a:spcBef>
                <a:spcPts val="1810"/>
              </a:spcBef>
            </a:pPr>
            <a:r>
              <a:rPr sz="1900" dirty="0">
                <a:latin typeface="Calibri"/>
                <a:cs typeface="Calibri"/>
              </a:rPr>
              <a:t>prompt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involvement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senior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clinical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staff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authentic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multi-</a:t>
            </a:r>
            <a:r>
              <a:rPr sz="1900" dirty="0">
                <a:latin typeface="Calibri"/>
                <a:cs typeface="Calibri"/>
              </a:rPr>
              <a:t>disciplinary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team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approach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endParaRPr sz="1900">
              <a:latin typeface="Calibri"/>
              <a:cs typeface="Calibri"/>
            </a:endParaRPr>
          </a:p>
          <a:p>
            <a:pPr marL="240665" indent="-227965">
              <a:lnSpc>
                <a:spcPts val="2510"/>
              </a:lnSpc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MEOWS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designed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allow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early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recognition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physical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deterioration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postpartum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women</a:t>
            </a:r>
            <a:endParaRPr sz="2200">
              <a:latin typeface="Calibri"/>
              <a:cs typeface="Calibri"/>
            </a:endParaRPr>
          </a:p>
          <a:p>
            <a:pPr marL="240665">
              <a:lnSpc>
                <a:spcPts val="2510"/>
              </a:lnSpc>
            </a:pPr>
            <a:r>
              <a:rPr sz="2200" dirty="0">
                <a:latin typeface="Calibri"/>
                <a:cs typeface="Calibri"/>
              </a:rPr>
              <a:t>by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monitoring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their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physiological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parameters.</a:t>
            </a:r>
            <a:endParaRPr sz="2200">
              <a:latin typeface="Calibri"/>
              <a:cs typeface="Calibri"/>
            </a:endParaRPr>
          </a:p>
          <a:p>
            <a:pPr marL="240665" marR="17145" indent="-228600">
              <a:lnSpc>
                <a:spcPts val="238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Small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changes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combined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physiological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variables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measured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pick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up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deterioration </a:t>
            </a:r>
            <a:r>
              <a:rPr sz="2200" dirty="0">
                <a:latin typeface="Calibri"/>
                <a:cs typeface="Calibri"/>
              </a:rPr>
              <a:t>earlier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obvious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change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individual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variable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MEOWS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formalising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measurement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physiological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variables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</a:tabLst>
            </a:pPr>
            <a:r>
              <a:rPr sz="2200" spc="-10" dirty="0">
                <a:latin typeface="Calibri"/>
                <a:cs typeface="Calibri"/>
              </a:rPr>
              <a:t>Observations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marked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colour-</a:t>
            </a:r>
            <a:r>
              <a:rPr sz="2200" dirty="0">
                <a:latin typeface="Calibri"/>
                <a:cs typeface="Calibri"/>
              </a:rPr>
              <a:t>coded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chart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stratify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risk</a:t>
            </a:r>
            <a:endParaRPr sz="2200">
              <a:latin typeface="Calibri"/>
              <a:cs typeface="Calibri"/>
            </a:endParaRPr>
          </a:p>
          <a:p>
            <a:pPr marL="240665" marR="593725" indent="-228600">
              <a:lnSpc>
                <a:spcPts val="2380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</a:tabLst>
            </a:pPr>
            <a:r>
              <a:rPr sz="2200" dirty="0">
                <a:latin typeface="Calibri"/>
                <a:cs typeface="Calibri"/>
              </a:rPr>
              <a:t>Any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observation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apart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green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triggers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‘call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cascade’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giving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specific </a:t>
            </a:r>
            <a:r>
              <a:rPr sz="2200" dirty="0">
                <a:latin typeface="Calibri"/>
                <a:cs typeface="Calibri"/>
              </a:rPr>
              <a:t>instructions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regarding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level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monitoring,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referral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advice,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review,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immediate </a:t>
            </a:r>
            <a:r>
              <a:rPr sz="2200" dirty="0">
                <a:latin typeface="Calibri"/>
                <a:cs typeface="Calibri"/>
              </a:rPr>
              <a:t>actions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considered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6095" y="5836920"/>
            <a:ext cx="12204700" cy="1027430"/>
            <a:chOff x="-6095" y="5836920"/>
            <a:chExt cx="12204700" cy="10274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751" y="6391656"/>
              <a:ext cx="2212848" cy="274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456" y="5836920"/>
              <a:ext cx="740663" cy="829056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095" y="6252940"/>
            <a:ext cx="12204700" cy="611505"/>
            <a:chOff x="-6095" y="6252940"/>
            <a:chExt cx="12204700" cy="6115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3752" y="6391655"/>
            <a:ext cx="2212848" cy="2743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9456" y="5836920"/>
            <a:ext cx="740663" cy="8290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65576" y="53"/>
            <a:ext cx="6973686" cy="68579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522" y="609676"/>
            <a:ext cx="1612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When?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0574" y="2242845"/>
            <a:ext cx="10254615" cy="2967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</a:tabLst>
            </a:pPr>
            <a:r>
              <a:rPr sz="2800" spc="-10" dirty="0">
                <a:latin typeface="Calibri"/>
                <a:cs typeface="Calibri"/>
              </a:rPr>
              <a:t>Postpartum</a:t>
            </a:r>
            <a:endParaRPr sz="28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Calibri"/>
                <a:cs typeface="Calibri"/>
              </a:rPr>
              <a:t>Postoperative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during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following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transfer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theatre</a:t>
            </a:r>
            <a:endParaRPr sz="2800">
              <a:latin typeface="Calibri"/>
              <a:cs typeface="Calibri"/>
            </a:endParaRPr>
          </a:p>
          <a:p>
            <a:pPr marL="527685" marR="5080" indent="-515620">
              <a:lnSpc>
                <a:spcPts val="3030"/>
              </a:lnSpc>
              <a:spcBef>
                <a:spcPts val="1035"/>
              </a:spcBef>
              <a:buAutoNum type="arabicPeriod"/>
              <a:tabLst>
                <a:tab pos="527685" algn="l"/>
              </a:tabLst>
            </a:pPr>
            <a:r>
              <a:rPr sz="2800" dirty="0">
                <a:latin typeface="Calibri"/>
                <a:cs typeface="Calibri"/>
              </a:rPr>
              <a:t>Special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situations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During/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following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APH/PPH/Eclampsia/Suspected </a:t>
            </a:r>
            <a:r>
              <a:rPr sz="2800" dirty="0">
                <a:latin typeface="Calibri"/>
                <a:cs typeface="Calibri"/>
              </a:rPr>
              <a:t>infection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SROM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20"/>
              </a:spcBef>
              <a:buFont typeface="Calibri"/>
              <a:buAutoNum type="arabicPeriod"/>
            </a:pPr>
            <a:endParaRPr sz="2800">
              <a:latin typeface="Calibri"/>
              <a:cs typeface="Calibri"/>
            </a:endParaRPr>
          </a:p>
          <a:p>
            <a:pPr marL="240029" lvl="1" indent="-227329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Active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Labour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needed: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record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observations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partogram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4208" y="367284"/>
            <a:ext cx="4983480" cy="20650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6095" y="5836920"/>
            <a:ext cx="12204700" cy="1027430"/>
            <a:chOff x="-6095" y="5836920"/>
            <a:chExt cx="12204700" cy="10274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751" y="6391656"/>
              <a:ext cx="2212848" cy="274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9456" y="5836920"/>
              <a:ext cx="740663" cy="82905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155" rIns="0" bIns="0" rtlCol="0">
            <a:spAutoFit/>
          </a:bodyPr>
          <a:lstStyle/>
          <a:p>
            <a:pPr marL="63119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Components</a:t>
            </a:r>
          </a:p>
        </p:txBody>
      </p:sp>
      <p:sp>
        <p:nvSpPr>
          <p:cNvPr id="3" name="object 3"/>
          <p:cNvSpPr/>
          <p:nvPr/>
        </p:nvSpPr>
        <p:spPr>
          <a:xfrm>
            <a:off x="8488680" y="3838955"/>
            <a:ext cx="3304540" cy="2787650"/>
          </a:xfrm>
          <a:custGeom>
            <a:avLst/>
            <a:gdLst/>
            <a:ahLst/>
            <a:cxnLst/>
            <a:rect l="l" t="t" r="r" b="b"/>
            <a:pathLst>
              <a:path w="3304540" h="2787650">
                <a:moveTo>
                  <a:pt x="3304031" y="0"/>
                </a:moveTo>
                <a:lnTo>
                  <a:pt x="0" y="0"/>
                </a:lnTo>
                <a:lnTo>
                  <a:pt x="0" y="2787396"/>
                </a:lnTo>
                <a:lnTo>
                  <a:pt x="3304031" y="2787396"/>
                </a:lnTo>
                <a:lnTo>
                  <a:pt x="3304031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22589" y="3727983"/>
            <a:ext cx="2513330" cy="23374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Abdomen</a:t>
            </a:r>
            <a:r>
              <a:rPr sz="22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22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Pelvis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Urine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output.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54965" algn="l"/>
              </a:tabLst>
            </a:pPr>
            <a:r>
              <a:rPr sz="2200" spc="-10" dirty="0">
                <a:latin typeface="Calibri"/>
                <a:cs typeface="Calibri"/>
              </a:rPr>
              <a:t>Bleeding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Uterus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consistency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54965" algn="l"/>
              </a:tabLst>
            </a:pPr>
            <a:r>
              <a:rPr sz="2200" dirty="0">
                <a:latin typeface="Calibri"/>
                <a:cs typeface="Calibri"/>
              </a:rPr>
              <a:t>Level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fundus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584" y="2415539"/>
            <a:ext cx="3700779" cy="139192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698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50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General</a:t>
            </a:r>
            <a:r>
              <a:rPr sz="2400" b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Observations</a:t>
            </a:r>
            <a:endParaRPr sz="2400">
              <a:latin typeface="Calibri"/>
              <a:cs typeface="Calibri"/>
            </a:endParaRPr>
          </a:p>
          <a:p>
            <a:pPr marL="431165" indent="-34036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31165" algn="l"/>
              </a:tabLst>
            </a:pPr>
            <a:r>
              <a:rPr sz="2400" dirty="0">
                <a:latin typeface="Calibri"/>
                <a:cs typeface="Calibri"/>
              </a:rPr>
              <a:t>Level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consciousness</a:t>
            </a:r>
            <a:endParaRPr sz="2400">
              <a:latin typeface="Calibri"/>
              <a:cs typeface="Calibri"/>
            </a:endParaRPr>
          </a:p>
          <a:p>
            <a:pPr marL="387350" indent="-29654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87350" algn="l"/>
              </a:tabLst>
            </a:pPr>
            <a:r>
              <a:rPr sz="2400" spc="-10" dirty="0">
                <a:latin typeface="Calibri"/>
                <a:cs typeface="Calibri"/>
              </a:rPr>
              <a:t>Temperature.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5091" y="3314700"/>
            <a:ext cx="3862070" cy="2278380"/>
          </a:xfrm>
          <a:prstGeom prst="rect">
            <a:avLst/>
          </a:prstGeom>
          <a:solidFill>
            <a:srgbClr val="8FAADC"/>
          </a:solidFill>
        </p:spPr>
        <p:txBody>
          <a:bodyPr vert="horz" wrap="square" lIns="0" tIns="7048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55"/>
              </a:spcBef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CVS/RS</a:t>
            </a:r>
            <a:endParaRPr sz="2400">
              <a:latin typeface="Calibri"/>
              <a:cs typeface="Calibri"/>
            </a:endParaRPr>
          </a:p>
          <a:p>
            <a:pPr marL="432434" indent="-34036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32434" algn="l"/>
              </a:tabLst>
            </a:pPr>
            <a:r>
              <a:rPr sz="2400" spc="-10" dirty="0">
                <a:latin typeface="Calibri"/>
                <a:cs typeface="Calibri"/>
              </a:rPr>
              <a:t>Systolic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blood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pressure.</a:t>
            </a:r>
            <a:endParaRPr sz="2400">
              <a:latin typeface="Calibri"/>
              <a:cs typeface="Calibri"/>
            </a:endParaRPr>
          </a:p>
          <a:p>
            <a:pPr marL="432434" indent="-34036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32434" algn="l"/>
              </a:tabLst>
            </a:pPr>
            <a:r>
              <a:rPr sz="2400" dirty="0">
                <a:latin typeface="Calibri"/>
                <a:cs typeface="Calibri"/>
              </a:rPr>
              <a:t>Diastolic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blood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pressure.</a:t>
            </a:r>
            <a:endParaRPr sz="2400">
              <a:latin typeface="Calibri"/>
              <a:cs typeface="Calibri"/>
            </a:endParaRPr>
          </a:p>
          <a:p>
            <a:pPr marL="432434" indent="-34036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32434" algn="l"/>
              </a:tabLst>
            </a:pPr>
            <a:r>
              <a:rPr sz="2400" dirty="0">
                <a:latin typeface="Calibri"/>
                <a:cs typeface="Calibri"/>
              </a:rPr>
              <a:t>Heart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rate.</a:t>
            </a:r>
            <a:endParaRPr sz="2400">
              <a:latin typeface="Calibri"/>
              <a:cs typeface="Calibri"/>
            </a:endParaRPr>
          </a:p>
          <a:p>
            <a:pPr marL="432434" indent="-34036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32434" algn="l"/>
              </a:tabLst>
            </a:pPr>
            <a:r>
              <a:rPr sz="2400" spc="-10" dirty="0">
                <a:latin typeface="Calibri"/>
                <a:cs typeface="Calibri"/>
              </a:rPr>
              <a:t>Respiratory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5766" y="1824989"/>
            <a:ext cx="393700" cy="370840"/>
          </a:xfrm>
          <a:custGeom>
            <a:avLst/>
            <a:gdLst/>
            <a:ahLst/>
            <a:cxnLst/>
            <a:rect l="l" t="t" r="r" b="b"/>
            <a:pathLst>
              <a:path w="393700" h="370839">
                <a:moveTo>
                  <a:pt x="0" y="370332"/>
                </a:moveTo>
                <a:lnTo>
                  <a:pt x="393191" y="370332"/>
                </a:lnTo>
                <a:lnTo>
                  <a:pt x="393191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54658" y="184327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2902" y="2748533"/>
            <a:ext cx="391795" cy="368935"/>
          </a:xfrm>
          <a:custGeom>
            <a:avLst/>
            <a:gdLst/>
            <a:ahLst/>
            <a:cxnLst/>
            <a:rect l="l" t="t" r="r" b="b"/>
            <a:pathLst>
              <a:path w="391795" h="368935">
                <a:moveTo>
                  <a:pt x="0" y="368808"/>
                </a:moveTo>
                <a:lnTo>
                  <a:pt x="391667" y="368808"/>
                </a:lnTo>
                <a:lnTo>
                  <a:pt x="391667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71769" y="2765247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47326" y="3315461"/>
            <a:ext cx="391795" cy="370840"/>
          </a:xfrm>
          <a:custGeom>
            <a:avLst/>
            <a:gdLst/>
            <a:ahLst/>
            <a:cxnLst/>
            <a:rect l="l" t="t" r="r" b="b"/>
            <a:pathLst>
              <a:path w="391795" h="370839">
                <a:moveTo>
                  <a:pt x="0" y="370331"/>
                </a:moveTo>
                <a:lnTo>
                  <a:pt x="391668" y="370331"/>
                </a:lnTo>
                <a:lnTo>
                  <a:pt x="39166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926573" y="333336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6095" y="5836920"/>
            <a:ext cx="12204700" cy="1027430"/>
            <a:chOff x="-6095" y="5836920"/>
            <a:chExt cx="12204700" cy="102743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3751" y="6391656"/>
              <a:ext cx="2212848" cy="2743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456" y="5836920"/>
              <a:ext cx="740663" cy="829056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79" y="1658111"/>
            <a:ext cx="11408501" cy="32004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6095" y="6252940"/>
            <a:ext cx="12204700" cy="611505"/>
            <a:chOff x="-6095" y="6252940"/>
            <a:chExt cx="12204700" cy="6115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3752" y="6391655"/>
            <a:ext cx="2212848" cy="2743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9456" y="5836920"/>
            <a:ext cx="740663" cy="82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General</a:t>
            </a:r>
            <a:r>
              <a:rPr spc="-150" dirty="0"/>
              <a:t> </a:t>
            </a:r>
            <a:r>
              <a:rPr spc="-35" dirty="0"/>
              <a:t>(Neurology</a:t>
            </a:r>
            <a:r>
              <a:rPr spc="-160" dirty="0"/>
              <a:t> </a:t>
            </a:r>
            <a:r>
              <a:rPr dirty="0"/>
              <a:t>/</a:t>
            </a:r>
            <a:r>
              <a:rPr spc="-110" dirty="0"/>
              <a:t> </a:t>
            </a:r>
            <a:r>
              <a:rPr spc="-10" dirty="0"/>
              <a:t>Temp)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095" y="1525524"/>
            <a:ext cx="12204700" cy="5339080"/>
            <a:chOff x="-6095" y="1525524"/>
            <a:chExt cx="12204700" cy="5339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776" y="1525524"/>
              <a:ext cx="11392901" cy="13837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015" y="3026663"/>
              <a:ext cx="5253228" cy="29611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1915" y="2988563"/>
              <a:ext cx="5329555" cy="3037840"/>
            </a:xfrm>
            <a:custGeom>
              <a:avLst/>
              <a:gdLst/>
              <a:ahLst/>
              <a:cxnLst/>
              <a:rect l="l" t="t" r="r" b="b"/>
              <a:pathLst>
                <a:path w="5329555" h="3037840">
                  <a:moveTo>
                    <a:pt x="0" y="3037332"/>
                  </a:moveTo>
                  <a:lnTo>
                    <a:pt x="5329428" y="3037332"/>
                  </a:lnTo>
                  <a:lnTo>
                    <a:pt x="5329428" y="0"/>
                  </a:lnTo>
                  <a:lnTo>
                    <a:pt x="0" y="0"/>
                  </a:lnTo>
                  <a:lnTo>
                    <a:pt x="0" y="3037332"/>
                  </a:lnTo>
                  <a:close/>
                </a:path>
              </a:pathLst>
            </a:custGeom>
            <a:ln w="762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0527" y="3429000"/>
              <a:ext cx="5314187" cy="29489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72427" y="3390900"/>
              <a:ext cx="5390515" cy="3025140"/>
            </a:xfrm>
            <a:custGeom>
              <a:avLst/>
              <a:gdLst/>
              <a:ahLst/>
              <a:cxnLst/>
              <a:rect l="l" t="t" r="r" b="b"/>
              <a:pathLst>
                <a:path w="5390515" h="3025140">
                  <a:moveTo>
                    <a:pt x="0" y="3025140"/>
                  </a:moveTo>
                  <a:lnTo>
                    <a:pt x="5390387" y="3025140"/>
                  </a:lnTo>
                  <a:lnTo>
                    <a:pt x="5390387" y="0"/>
                  </a:lnTo>
                  <a:lnTo>
                    <a:pt x="0" y="0"/>
                  </a:lnTo>
                  <a:lnTo>
                    <a:pt x="0" y="3025140"/>
                  </a:lnTo>
                  <a:close/>
                </a:path>
              </a:pathLst>
            </a:custGeom>
            <a:ln w="762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3751" y="6391656"/>
              <a:ext cx="2212848" cy="2743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456" y="5836920"/>
              <a:ext cx="740663" cy="829056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155" rIns="0" bIns="0" rtlCol="0">
            <a:spAutoFit/>
          </a:bodyPr>
          <a:lstStyle/>
          <a:p>
            <a:pPr marL="63119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Temperature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095" y="224666"/>
            <a:ext cx="12204700" cy="6639559"/>
            <a:chOff x="-6095" y="224666"/>
            <a:chExt cx="12204700" cy="66395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69763" y="254807"/>
              <a:ext cx="2124300" cy="18312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55875"/>
              <a:ext cx="12192000" cy="38557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65203" y="224666"/>
              <a:ext cx="569673" cy="5755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3751" y="6391655"/>
              <a:ext cx="2212848" cy="274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456" y="5836919"/>
              <a:ext cx="740663" cy="8290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222" y="4752543"/>
            <a:ext cx="35064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latin typeface="Calibri Light"/>
                <a:cs typeface="Calibri Light"/>
              </a:rPr>
              <a:t>CVS/RS</a:t>
            </a:r>
            <a:r>
              <a:rPr sz="4400" b="0" spc="-204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systems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76131" y="4370832"/>
            <a:ext cx="2240280" cy="1449705"/>
          </a:xfrm>
          <a:custGeom>
            <a:avLst/>
            <a:gdLst/>
            <a:ahLst/>
            <a:cxnLst/>
            <a:rect l="l" t="t" r="r" b="b"/>
            <a:pathLst>
              <a:path w="2240279" h="1449704">
                <a:moveTo>
                  <a:pt x="0" y="144907"/>
                </a:moveTo>
                <a:lnTo>
                  <a:pt x="7389" y="99112"/>
                </a:lnTo>
                <a:lnTo>
                  <a:pt x="27964" y="59335"/>
                </a:lnTo>
                <a:lnTo>
                  <a:pt x="59335" y="27964"/>
                </a:lnTo>
                <a:lnTo>
                  <a:pt x="99112" y="7389"/>
                </a:lnTo>
                <a:lnTo>
                  <a:pt x="144907" y="0"/>
                </a:lnTo>
                <a:lnTo>
                  <a:pt x="2095373" y="0"/>
                </a:lnTo>
                <a:lnTo>
                  <a:pt x="2141167" y="7389"/>
                </a:lnTo>
                <a:lnTo>
                  <a:pt x="2180944" y="27964"/>
                </a:lnTo>
                <a:lnTo>
                  <a:pt x="2212315" y="59335"/>
                </a:lnTo>
                <a:lnTo>
                  <a:pt x="2232890" y="99112"/>
                </a:lnTo>
                <a:lnTo>
                  <a:pt x="2240279" y="144907"/>
                </a:lnTo>
                <a:lnTo>
                  <a:pt x="2240279" y="1304391"/>
                </a:lnTo>
                <a:lnTo>
                  <a:pt x="2232890" y="1350203"/>
                </a:lnTo>
                <a:lnTo>
                  <a:pt x="2212315" y="1389988"/>
                </a:lnTo>
                <a:lnTo>
                  <a:pt x="2180944" y="1421361"/>
                </a:lnTo>
                <a:lnTo>
                  <a:pt x="2141167" y="1441935"/>
                </a:lnTo>
                <a:lnTo>
                  <a:pt x="2095373" y="1449324"/>
                </a:lnTo>
                <a:lnTo>
                  <a:pt x="144907" y="1449324"/>
                </a:lnTo>
                <a:lnTo>
                  <a:pt x="99112" y="1441935"/>
                </a:lnTo>
                <a:lnTo>
                  <a:pt x="59335" y="1421361"/>
                </a:lnTo>
                <a:lnTo>
                  <a:pt x="27964" y="1389988"/>
                </a:lnTo>
                <a:lnTo>
                  <a:pt x="7389" y="1350203"/>
                </a:lnTo>
                <a:lnTo>
                  <a:pt x="0" y="1304391"/>
                </a:lnTo>
                <a:lnTo>
                  <a:pt x="0" y="144907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01885" y="4828413"/>
            <a:ext cx="12115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700" dirty="0">
                <a:latin typeface="Calibri"/>
                <a:cs typeface="Calibri"/>
              </a:rPr>
              <a:t>30 </a:t>
            </a:r>
            <a:r>
              <a:rPr sz="2700" spc="-25" dirty="0">
                <a:latin typeface="Calibri"/>
                <a:cs typeface="Calibri"/>
              </a:rPr>
              <a:t>min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3103" y="4370832"/>
            <a:ext cx="2239010" cy="1449705"/>
          </a:xfrm>
          <a:custGeom>
            <a:avLst/>
            <a:gdLst/>
            <a:ahLst/>
            <a:cxnLst/>
            <a:rect l="l" t="t" r="r" b="b"/>
            <a:pathLst>
              <a:path w="2239009" h="1449704">
                <a:moveTo>
                  <a:pt x="0" y="144907"/>
                </a:moveTo>
                <a:lnTo>
                  <a:pt x="7389" y="99112"/>
                </a:lnTo>
                <a:lnTo>
                  <a:pt x="27964" y="59335"/>
                </a:lnTo>
                <a:lnTo>
                  <a:pt x="59335" y="27964"/>
                </a:lnTo>
                <a:lnTo>
                  <a:pt x="99112" y="7389"/>
                </a:lnTo>
                <a:lnTo>
                  <a:pt x="144907" y="0"/>
                </a:lnTo>
                <a:lnTo>
                  <a:pt x="2093849" y="0"/>
                </a:lnTo>
                <a:lnTo>
                  <a:pt x="2139643" y="7389"/>
                </a:lnTo>
                <a:lnTo>
                  <a:pt x="2179420" y="27964"/>
                </a:lnTo>
                <a:lnTo>
                  <a:pt x="2210791" y="59335"/>
                </a:lnTo>
                <a:lnTo>
                  <a:pt x="2231366" y="99112"/>
                </a:lnTo>
                <a:lnTo>
                  <a:pt x="2238755" y="144907"/>
                </a:lnTo>
                <a:lnTo>
                  <a:pt x="2238755" y="1304391"/>
                </a:lnTo>
                <a:lnTo>
                  <a:pt x="2231366" y="1350203"/>
                </a:lnTo>
                <a:lnTo>
                  <a:pt x="2210791" y="1389988"/>
                </a:lnTo>
                <a:lnTo>
                  <a:pt x="2179420" y="1421361"/>
                </a:lnTo>
                <a:lnTo>
                  <a:pt x="2139643" y="1441935"/>
                </a:lnTo>
                <a:lnTo>
                  <a:pt x="2093849" y="1449324"/>
                </a:lnTo>
                <a:lnTo>
                  <a:pt x="144907" y="1449324"/>
                </a:lnTo>
                <a:lnTo>
                  <a:pt x="99112" y="1441935"/>
                </a:lnTo>
                <a:lnTo>
                  <a:pt x="59335" y="1421361"/>
                </a:lnTo>
                <a:lnTo>
                  <a:pt x="27964" y="1389988"/>
                </a:lnTo>
                <a:lnTo>
                  <a:pt x="7389" y="1350203"/>
                </a:lnTo>
                <a:lnTo>
                  <a:pt x="0" y="1304391"/>
                </a:lnTo>
                <a:lnTo>
                  <a:pt x="0" y="144907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75884" y="4828413"/>
            <a:ext cx="1212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700" dirty="0">
                <a:latin typeface="Calibri"/>
                <a:cs typeface="Calibri"/>
              </a:rPr>
              <a:t>30 </a:t>
            </a:r>
            <a:r>
              <a:rPr sz="2700" spc="-25" dirty="0">
                <a:latin typeface="Calibri"/>
                <a:cs typeface="Calibri"/>
              </a:rPr>
              <a:t>min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76131" y="1287780"/>
            <a:ext cx="2240280" cy="1450975"/>
          </a:xfrm>
          <a:custGeom>
            <a:avLst/>
            <a:gdLst/>
            <a:ahLst/>
            <a:cxnLst/>
            <a:rect l="l" t="t" r="r" b="b"/>
            <a:pathLst>
              <a:path w="2240279" h="1450975">
                <a:moveTo>
                  <a:pt x="0" y="145034"/>
                </a:moveTo>
                <a:lnTo>
                  <a:pt x="7390" y="99177"/>
                </a:lnTo>
                <a:lnTo>
                  <a:pt x="27972" y="59362"/>
                </a:lnTo>
                <a:lnTo>
                  <a:pt x="59362" y="27972"/>
                </a:lnTo>
                <a:lnTo>
                  <a:pt x="99177" y="7390"/>
                </a:lnTo>
                <a:lnTo>
                  <a:pt x="145034" y="0"/>
                </a:lnTo>
                <a:lnTo>
                  <a:pt x="2095246" y="0"/>
                </a:lnTo>
                <a:lnTo>
                  <a:pt x="2141102" y="7390"/>
                </a:lnTo>
                <a:lnTo>
                  <a:pt x="2180917" y="27972"/>
                </a:lnTo>
                <a:lnTo>
                  <a:pt x="2212307" y="59362"/>
                </a:lnTo>
                <a:lnTo>
                  <a:pt x="2232889" y="99177"/>
                </a:lnTo>
                <a:lnTo>
                  <a:pt x="2240279" y="145034"/>
                </a:lnTo>
                <a:lnTo>
                  <a:pt x="2240279" y="1305814"/>
                </a:lnTo>
                <a:lnTo>
                  <a:pt x="2232889" y="1351670"/>
                </a:lnTo>
                <a:lnTo>
                  <a:pt x="2212307" y="1391485"/>
                </a:lnTo>
                <a:lnTo>
                  <a:pt x="2180917" y="1422875"/>
                </a:lnTo>
                <a:lnTo>
                  <a:pt x="2141102" y="1443457"/>
                </a:lnTo>
                <a:lnTo>
                  <a:pt x="2095246" y="1450848"/>
                </a:lnTo>
                <a:lnTo>
                  <a:pt x="145034" y="1450848"/>
                </a:lnTo>
                <a:lnTo>
                  <a:pt x="99177" y="1443457"/>
                </a:lnTo>
                <a:lnTo>
                  <a:pt x="59362" y="1422875"/>
                </a:lnTo>
                <a:lnTo>
                  <a:pt x="27972" y="1391485"/>
                </a:lnTo>
                <a:lnTo>
                  <a:pt x="7390" y="1351670"/>
                </a:lnTo>
                <a:lnTo>
                  <a:pt x="0" y="1305814"/>
                </a:lnTo>
                <a:lnTo>
                  <a:pt x="0" y="145034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501885" y="1382648"/>
            <a:ext cx="12115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700" dirty="0">
                <a:latin typeface="Calibri"/>
                <a:cs typeface="Calibri"/>
              </a:rPr>
              <a:t>15 </a:t>
            </a:r>
            <a:r>
              <a:rPr sz="2700" spc="-25" dirty="0">
                <a:latin typeface="Calibri"/>
                <a:cs typeface="Calibri"/>
              </a:rPr>
              <a:t>min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3103" y="1287780"/>
            <a:ext cx="2239010" cy="1450975"/>
          </a:xfrm>
          <a:custGeom>
            <a:avLst/>
            <a:gdLst/>
            <a:ahLst/>
            <a:cxnLst/>
            <a:rect l="l" t="t" r="r" b="b"/>
            <a:pathLst>
              <a:path w="2239009" h="1450975">
                <a:moveTo>
                  <a:pt x="0" y="145034"/>
                </a:moveTo>
                <a:lnTo>
                  <a:pt x="7390" y="99177"/>
                </a:lnTo>
                <a:lnTo>
                  <a:pt x="27972" y="59362"/>
                </a:lnTo>
                <a:lnTo>
                  <a:pt x="59362" y="27972"/>
                </a:lnTo>
                <a:lnTo>
                  <a:pt x="99177" y="7390"/>
                </a:lnTo>
                <a:lnTo>
                  <a:pt x="145034" y="0"/>
                </a:lnTo>
                <a:lnTo>
                  <a:pt x="2093722" y="0"/>
                </a:lnTo>
                <a:lnTo>
                  <a:pt x="2139578" y="7390"/>
                </a:lnTo>
                <a:lnTo>
                  <a:pt x="2179393" y="27972"/>
                </a:lnTo>
                <a:lnTo>
                  <a:pt x="2210783" y="59362"/>
                </a:lnTo>
                <a:lnTo>
                  <a:pt x="2231365" y="99177"/>
                </a:lnTo>
                <a:lnTo>
                  <a:pt x="2238755" y="145034"/>
                </a:lnTo>
                <a:lnTo>
                  <a:pt x="2238755" y="1305814"/>
                </a:lnTo>
                <a:lnTo>
                  <a:pt x="2231365" y="1351670"/>
                </a:lnTo>
                <a:lnTo>
                  <a:pt x="2210783" y="1391485"/>
                </a:lnTo>
                <a:lnTo>
                  <a:pt x="2179393" y="1422875"/>
                </a:lnTo>
                <a:lnTo>
                  <a:pt x="2139578" y="1443457"/>
                </a:lnTo>
                <a:lnTo>
                  <a:pt x="2093722" y="1450848"/>
                </a:lnTo>
                <a:lnTo>
                  <a:pt x="145034" y="1450848"/>
                </a:lnTo>
                <a:lnTo>
                  <a:pt x="99177" y="1443457"/>
                </a:lnTo>
                <a:lnTo>
                  <a:pt x="59362" y="1422875"/>
                </a:lnTo>
                <a:lnTo>
                  <a:pt x="27972" y="1391485"/>
                </a:lnTo>
                <a:lnTo>
                  <a:pt x="7390" y="1351670"/>
                </a:lnTo>
                <a:lnTo>
                  <a:pt x="0" y="1305814"/>
                </a:lnTo>
                <a:lnTo>
                  <a:pt x="0" y="145034"/>
                </a:lnTo>
                <a:close/>
              </a:path>
            </a:pathLst>
          </a:custGeom>
          <a:ln w="9144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75884" y="1382648"/>
            <a:ext cx="12128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700" dirty="0">
                <a:latin typeface="Calibri"/>
                <a:cs typeface="Calibri"/>
              </a:rPr>
              <a:t>30 </a:t>
            </a:r>
            <a:r>
              <a:rPr sz="2700" spc="-25" dirty="0">
                <a:latin typeface="Calibri"/>
                <a:cs typeface="Calibri"/>
              </a:rPr>
              <a:t>min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7315" y="1542288"/>
            <a:ext cx="1970532" cy="197053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933056" y="2431542"/>
            <a:ext cx="593090" cy="69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5"/>
              </a:spcBef>
            </a:pPr>
            <a:r>
              <a:rPr sz="2300" spc="-20" dirty="0">
                <a:latin typeface="Calibri"/>
                <a:cs typeface="Calibri"/>
              </a:rPr>
              <a:t>Resp</a:t>
            </a:r>
            <a:endParaRPr sz="2300">
              <a:latin typeface="Calibri"/>
              <a:cs typeface="Calibri"/>
            </a:endParaRPr>
          </a:p>
          <a:p>
            <a:pPr marL="29209">
              <a:lnSpc>
                <a:spcPts val="2645"/>
              </a:lnSpc>
            </a:pPr>
            <a:r>
              <a:rPr sz="2300" spc="-20" dirty="0">
                <a:latin typeface="Calibri"/>
                <a:cs typeface="Calibri"/>
              </a:rPr>
              <a:t>Rate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10143" y="1542288"/>
            <a:ext cx="1970531" cy="197053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379968" y="2431542"/>
            <a:ext cx="658495" cy="69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5"/>
              </a:spcBef>
            </a:pPr>
            <a:r>
              <a:rPr sz="2300" spc="-10" dirty="0">
                <a:latin typeface="Calibri"/>
                <a:cs typeface="Calibri"/>
              </a:rPr>
              <a:t>Pulse</a:t>
            </a:r>
            <a:endParaRPr sz="2300">
              <a:latin typeface="Calibri"/>
              <a:cs typeface="Calibri"/>
            </a:endParaRPr>
          </a:p>
          <a:p>
            <a:pPr marL="60960">
              <a:lnSpc>
                <a:spcPts val="2645"/>
              </a:lnSpc>
            </a:pPr>
            <a:r>
              <a:rPr sz="2300" spc="-20" dirty="0">
                <a:latin typeface="Calibri"/>
                <a:cs typeface="Calibri"/>
              </a:rPr>
              <a:t>Rate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10143" y="3595115"/>
            <a:ext cx="1970531" cy="197053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194040" y="3752062"/>
            <a:ext cx="1030605" cy="919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980">
              <a:lnSpc>
                <a:spcPct val="127499"/>
              </a:lnSpc>
              <a:spcBef>
                <a:spcPts val="100"/>
              </a:spcBef>
            </a:pPr>
            <a:r>
              <a:rPr sz="2300" spc="-10" dirty="0">
                <a:latin typeface="Calibri"/>
                <a:cs typeface="Calibri"/>
              </a:rPr>
              <a:t>Diastolic </a:t>
            </a:r>
            <a:r>
              <a:rPr sz="2300" spc="-25" dirty="0">
                <a:latin typeface="Calibri"/>
                <a:cs typeface="Calibri"/>
              </a:rPr>
              <a:t>BP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7315" y="3595115"/>
            <a:ext cx="1970532" cy="197053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779132" y="3752062"/>
            <a:ext cx="904875" cy="919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5080" indent="-323215">
              <a:lnSpc>
                <a:spcPct val="127499"/>
              </a:lnSpc>
              <a:spcBef>
                <a:spcPts val="100"/>
              </a:spcBef>
            </a:pPr>
            <a:r>
              <a:rPr sz="2300" spc="-25" dirty="0">
                <a:latin typeface="Calibri"/>
                <a:cs typeface="Calibri"/>
              </a:rPr>
              <a:t>Systolic BP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56576" y="3172967"/>
            <a:ext cx="646176" cy="28193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5240" y="3654552"/>
            <a:ext cx="646176" cy="28041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5236" y="845819"/>
            <a:ext cx="3979164" cy="3413759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-6095" y="5836920"/>
            <a:ext cx="12204700" cy="1027430"/>
            <a:chOff x="-6095" y="5836920"/>
            <a:chExt cx="12204700" cy="102743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259289"/>
              <a:ext cx="12192000" cy="59871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0" y="6259036"/>
              <a:ext cx="12192000" cy="599440"/>
            </a:xfrm>
            <a:custGeom>
              <a:avLst/>
              <a:gdLst/>
              <a:ahLst/>
              <a:cxnLst/>
              <a:rect l="l" t="t" r="r" b="b"/>
              <a:pathLst>
                <a:path w="12192000" h="599440">
                  <a:moveTo>
                    <a:pt x="0" y="598963"/>
                  </a:moveTo>
                  <a:lnTo>
                    <a:pt x="0" y="193274"/>
                  </a:lnTo>
                  <a:lnTo>
                    <a:pt x="60960" y="183381"/>
                  </a:lnTo>
                  <a:lnTo>
                    <a:pt x="121920" y="173786"/>
                  </a:lnTo>
                  <a:lnTo>
                    <a:pt x="182879" y="164487"/>
                  </a:lnTo>
                  <a:lnTo>
                    <a:pt x="243840" y="155480"/>
                  </a:lnTo>
                  <a:lnTo>
                    <a:pt x="304800" y="146762"/>
                  </a:lnTo>
                  <a:lnTo>
                    <a:pt x="365760" y="138330"/>
                  </a:lnTo>
                  <a:lnTo>
                    <a:pt x="426720" y="130181"/>
                  </a:lnTo>
                  <a:lnTo>
                    <a:pt x="487680" y="122313"/>
                  </a:lnTo>
                  <a:lnTo>
                    <a:pt x="548640" y="114722"/>
                  </a:lnTo>
                  <a:lnTo>
                    <a:pt x="609599" y="107405"/>
                  </a:lnTo>
                  <a:lnTo>
                    <a:pt x="670559" y="100359"/>
                  </a:lnTo>
                  <a:lnTo>
                    <a:pt x="731519" y="93582"/>
                  </a:lnTo>
                  <a:lnTo>
                    <a:pt x="792479" y="87069"/>
                  </a:lnTo>
                  <a:lnTo>
                    <a:pt x="853439" y="80819"/>
                  </a:lnTo>
                  <a:lnTo>
                    <a:pt x="914399" y="74828"/>
                  </a:lnTo>
                  <a:lnTo>
                    <a:pt x="975359" y="69092"/>
                  </a:lnTo>
                  <a:lnTo>
                    <a:pt x="1036319" y="63610"/>
                  </a:lnTo>
                  <a:lnTo>
                    <a:pt x="1097279" y="58378"/>
                  </a:lnTo>
                  <a:lnTo>
                    <a:pt x="1158239" y="53393"/>
                  </a:lnTo>
                  <a:lnTo>
                    <a:pt x="1219199" y="48653"/>
                  </a:lnTo>
                  <a:lnTo>
                    <a:pt x="1280159" y="44153"/>
                  </a:lnTo>
                  <a:lnTo>
                    <a:pt x="1341119" y="39891"/>
                  </a:lnTo>
                  <a:lnTo>
                    <a:pt x="1402079" y="35864"/>
                  </a:lnTo>
                  <a:lnTo>
                    <a:pt x="1463039" y="32069"/>
                  </a:lnTo>
                  <a:lnTo>
                    <a:pt x="1523999" y="28503"/>
                  </a:lnTo>
                  <a:lnTo>
                    <a:pt x="1584959" y="25164"/>
                  </a:lnTo>
                  <a:lnTo>
                    <a:pt x="1645919" y="22047"/>
                  </a:lnTo>
                  <a:lnTo>
                    <a:pt x="1706879" y="19150"/>
                  </a:lnTo>
                  <a:lnTo>
                    <a:pt x="1767839" y="16470"/>
                  </a:lnTo>
                  <a:lnTo>
                    <a:pt x="1828800" y="14004"/>
                  </a:lnTo>
                  <a:lnTo>
                    <a:pt x="1889760" y="11748"/>
                  </a:lnTo>
                  <a:lnTo>
                    <a:pt x="1950720" y="9701"/>
                  </a:lnTo>
                  <a:lnTo>
                    <a:pt x="2011680" y="7859"/>
                  </a:lnTo>
                  <a:lnTo>
                    <a:pt x="2072640" y="6218"/>
                  </a:lnTo>
                  <a:lnTo>
                    <a:pt x="2133600" y="4777"/>
                  </a:lnTo>
                  <a:lnTo>
                    <a:pt x="2194560" y="3531"/>
                  </a:lnTo>
                  <a:lnTo>
                    <a:pt x="2255520" y="2478"/>
                  </a:lnTo>
                  <a:lnTo>
                    <a:pt x="2316480" y="1614"/>
                  </a:lnTo>
                  <a:lnTo>
                    <a:pt x="2377440" y="938"/>
                  </a:lnTo>
                  <a:lnTo>
                    <a:pt x="2438400" y="445"/>
                  </a:lnTo>
                  <a:lnTo>
                    <a:pt x="2499360" y="134"/>
                  </a:lnTo>
                  <a:lnTo>
                    <a:pt x="2560320" y="0"/>
                  </a:lnTo>
                  <a:lnTo>
                    <a:pt x="2621280" y="40"/>
                  </a:lnTo>
                  <a:lnTo>
                    <a:pt x="2682240" y="253"/>
                  </a:lnTo>
                  <a:lnTo>
                    <a:pt x="2743200" y="634"/>
                  </a:lnTo>
                  <a:lnTo>
                    <a:pt x="2804160" y="1181"/>
                  </a:lnTo>
                  <a:lnTo>
                    <a:pt x="2865120" y="1890"/>
                  </a:lnTo>
                  <a:lnTo>
                    <a:pt x="2926080" y="2759"/>
                  </a:lnTo>
                  <a:lnTo>
                    <a:pt x="2987040" y="3785"/>
                  </a:lnTo>
                  <a:lnTo>
                    <a:pt x="3048000" y="4965"/>
                  </a:lnTo>
                  <a:lnTo>
                    <a:pt x="3108960" y="6295"/>
                  </a:lnTo>
                  <a:lnTo>
                    <a:pt x="3169920" y="7773"/>
                  </a:lnTo>
                  <a:lnTo>
                    <a:pt x="3230880" y="9395"/>
                  </a:lnTo>
                  <a:lnTo>
                    <a:pt x="3291840" y="11159"/>
                  </a:lnTo>
                  <a:lnTo>
                    <a:pt x="3352800" y="13062"/>
                  </a:lnTo>
                  <a:lnTo>
                    <a:pt x="3413760" y="15100"/>
                  </a:lnTo>
                  <a:lnTo>
                    <a:pt x="3474720" y="17271"/>
                  </a:lnTo>
                  <a:lnTo>
                    <a:pt x="3535680" y="19572"/>
                  </a:lnTo>
                  <a:lnTo>
                    <a:pt x="3596640" y="21999"/>
                  </a:lnTo>
                  <a:lnTo>
                    <a:pt x="3657600" y="24549"/>
                  </a:lnTo>
                  <a:lnTo>
                    <a:pt x="3718560" y="27220"/>
                  </a:lnTo>
                  <a:lnTo>
                    <a:pt x="3779520" y="30008"/>
                  </a:lnTo>
                  <a:lnTo>
                    <a:pt x="3840480" y="32911"/>
                  </a:lnTo>
                  <a:lnTo>
                    <a:pt x="3901440" y="35926"/>
                  </a:lnTo>
                  <a:lnTo>
                    <a:pt x="3962400" y="39049"/>
                  </a:lnTo>
                  <a:lnTo>
                    <a:pt x="4023360" y="42277"/>
                  </a:lnTo>
                  <a:lnTo>
                    <a:pt x="4084320" y="45608"/>
                  </a:lnTo>
                  <a:lnTo>
                    <a:pt x="4145280" y="49038"/>
                  </a:lnTo>
                  <a:lnTo>
                    <a:pt x="4206240" y="52565"/>
                  </a:lnTo>
                  <a:lnTo>
                    <a:pt x="4267200" y="56185"/>
                  </a:lnTo>
                  <a:lnTo>
                    <a:pt x="4328160" y="59895"/>
                  </a:lnTo>
                  <a:lnTo>
                    <a:pt x="4389120" y="63693"/>
                  </a:lnTo>
                  <a:lnTo>
                    <a:pt x="4450080" y="67575"/>
                  </a:lnTo>
                  <a:lnTo>
                    <a:pt x="4511040" y="71539"/>
                  </a:lnTo>
                  <a:lnTo>
                    <a:pt x="4572000" y="75581"/>
                  </a:lnTo>
                  <a:lnTo>
                    <a:pt x="4632960" y="79698"/>
                  </a:lnTo>
                  <a:lnTo>
                    <a:pt x="4693920" y="83888"/>
                  </a:lnTo>
                  <a:lnTo>
                    <a:pt x="4754880" y="88146"/>
                  </a:lnTo>
                  <a:lnTo>
                    <a:pt x="4815840" y="92471"/>
                  </a:lnTo>
                  <a:lnTo>
                    <a:pt x="4876800" y="96860"/>
                  </a:lnTo>
                  <a:lnTo>
                    <a:pt x="4937760" y="101308"/>
                  </a:lnTo>
                  <a:lnTo>
                    <a:pt x="4998720" y="105814"/>
                  </a:lnTo>
                  <a:lnTo>
                    <a:pt x="5059680" y="110374"/>
                  </a:lnTo>
                  <a:lnTo>
                    <a:pt x="5120640" y="114986"/>
                  </a:lnTo>
                  <a:lnTo>
                    <a:pt x="5181600" y="119645"/>
                  </a:lnTo>
                  <a:lnTo>
                    <a:pt x="5242560" y="124350"/>
                  </a:lnTo>
                  <a:lnTo>
                    <a:pt x="5303520" y="129097"/>
                  </a:lnTo>
                  <a:lnTo>
                    <a:pt x="5364480" y="133883"/>
                  </a:lnTo>
                  <a:lnTo>
                    <a:pt x="5425440" y="138705"/>
                  </a:lnTo>
                  <a:lnTo>
                    <a:pt x="5486400" y="143560"/>
                  </a:lnTo>
                  <a:lnTo>
                    <a:pt x="5547360" y="148446"/>
                  </a:lnTo>
                  <a:lnTo>
                    <a:pt x="5608320" y="153359"/>
                  </a:lnTo>
                  <a:lnTo>
                    <a:pt x="5669280" y="158295"/>
                  </a:lnTo>
                  <a:lnTo>
                    <a:pt x="5730240" y="163253"/>
                  </a:lnTo>
                  <a:lnTo>
                    <a:pt x="5791200" y="168229"/>
                  </a:lnTo>
                  <a:lnTo>
                    <a:pt x="5852160" y="173220"/>
                  </a:lnTo>
                  <a:lnTo>
                    <a:pt x="5913120" y="178223"/>
                  </a:lnTo>
                  <a:lnTo>
                    <a:pt x="5974080" y="183235"/>
                  </a:lnTo>
                  <a:lnTo>
                    <a:pt x="6035040" y="188253"/>
                  </a:lnTo>
                  <a:lnTo>
                    <a:pt x="6096000" y="193274"/>
                  </a:lnTo>
                  <a:lnTo>
                    <a:pt x="6156960" y="198295"/>
                  </a:lnTo>
                  <a:lnTo>
                    <a:pt x="6217920" y="203313"/>
                  </a:lnTo>
                  <a:lnTo>
                    <a:pt x="6278880" y="208325"/>
                  </a:lnTo>
                  <a:lnTo>
                    <a:pt x="6339840" y="213328"/>
                  </a:lnTo>
                  <a:lnTo>
                    <a:pt x="6400800" y="218319"/>
                  </a:lnTo>
                  <a:lnTo>
                    <a:pt x="6461760" y="223295"/>
                  </a:lnTo>
                  <a:lnTo>
                    <a:pt x="6522720" y="228253"/>
                  </a:lnTo>
                  <a:lnTo>
                    <a:pt x="6583680" y="233190"/>
                  </a:lnTo>
                  <a:lnTo>
                    <a:pt x="6644640" y="238102"/>
                  </a:lnTo>
                  <a:lnTo>
                    <a:pt x="6705600" y="242988"/>
                  </a:lnTo>
                  <a:lnTo>
                    <a:pt x="6766560" y="247843"/>
                  </a:lnTo>
                  <a:lnTo>
                    <a:pt x="6827520" y="252665"/>
                  </a:lnTo>
                  <a:lnTo>
                    <a:pt x="6888480" y="257451"/>
                  </a:lnTo>
                  <a:lnTo>
                    <a:pt x="6949440" y="262198"/>
                  </a:lnTo>
                  <a:lnTo>
                    <a:pt x="7010400" y="266903"/>
                  </a:lnTo>
                  <a:lnTo>
                    <a:pt x="7071360" y="271563"/>
                  </a:lnTo>
                  <a:lnTo>
                    <a:pt x="7132320" y="276174"/>
                  </a:lnTo>
                  <a:lnTo>
                    <a:pt x="7193280" y="280734"/>
                  </a:lnTo>
                  <a:lnTo>
                    <a:pt x="7254240" y="285240"/>
                  </a:lnTo>
                  <a:lnTo>
                    <a:pt x="7315200" y="289688"/>
                  </a:lnTo>
                  <a:lnTo>
                    <a:pt x="7376160" y="294077"/>
                  </a:lnTo>
                  <a:lnTo>
                    <a:pt x="7437120" y="298402"/>
                  </a:lnTo>
                  <a:lnTo>
                    <a:pt x="7498080" y="302661"/>
                  </a:lnTo>
                  <a:lnTo>
                    <a:pt x="7559040" y="306850"/>
                  </a:lnTo>
                  <a:lnTo>
                    <a:pt x="7620000" y="310967"/>
                  </a:lnTo>
                  <a:lnTo>
                    <a:pt x="7680959" y="315009"/>
                  </a:lnTo>
                  <a:lnTo>
                    <a:pt x="7741919" y="318973"/>
                  </a:lnTo>
                  <a:lnTo>
                    <a:pt x="7802879" y="322855"/>
                  </a:lnTo>
                  <a:lnTo>
                    <a:pt x="7863839" y="326653"/>
                  </a:lnTo>
                  <a:lnTo>
                    <a:pt x="7924799" y="330363"/>
                  </a:lnTo>
                  <a:lnTo>
                    <a:pt x="7985759" y="333983"/>
                  </a:lnTo>
                  <a:lnTo>
                    <a:pt x="8046719" y="337510"/>
                  </a:lnTo>
                  <a:lnTo>
                    <a:pt x="8107679" y="340940"/>
                  </a:lnTo>
                  <a:lnTo>
                    <a:pt x="8168639" y="344271"/>
                  </a:lnTo>
                  <a:lnTo>
                    <a:pt x="8229599" y="347499"/>
                  </a:lnTo>
                  <a:lnTo>
                    <a:pt x="8290559" y="350622"/>
                  </a:lnTo>
                  <a:lnTo>
                    <a:pt x="8351519" y="353637"/>
                  </a:lnTo>
                  <a:lnTo>
                    <a:pt x="8412479" y="356540"/>
                  </a:lnTo>
                  <a:lnTo>
                    <a:pt x="8473439" y="359328"/>
                  </a:lnTo>
                  <a:lnTo>
                    <a:pt x="8534399" y="361999"/>
                  </a:lnTo>
                  <a:lnTo>
                    <a:pt x="8595359" y="364550"/>
                  </a:lnTo>
                  <a:lnTo>
                    <a:pt x="8656319" y="366977"/>
                  </a:lnTo>
                  <a:lnTo>
                    <a:pt x="8717279" y="369277"/>
                  </a:lnTo>
                  <a:lnTo>
                    <a:pt x="8778239" y="371448"/>
                  </a:lnTo>
                  <a:lnTo>
                    <a:pt x="8839199" y="373486"/>
                  </a:lnTo>
                  <a:lnTo>
                    <a:pt x="8900159" y="375389"/>
                  </a:lnTo>
                  <a:lnTo>
                    <a:pt x="8961119" y="377153"/>
                  </a:lnTo>
                  <a:lnTo>
                    <a:pt x="9022079" y="378775"/>
                  </a:lnTo>
                  <a:lnTo>
                    <a:pt x="9083039" y="380253"/>
                  </a:lnTo>
                  <a:lnTo>
                    <a:pt x="9143999" y="381583"/>
                  </a:lnTo>
                  <a:lnTo>
                    <a:pt x="9204959" y="382763"/>
                  </a:lnTo>
                  <a:lnTo>
                    <a:pt x="9265919" y="383789"/>
                  </a:lnTo>
                  <a:lnTo>
                    <a:pt x="9326879" y="384658"/>
                  </a:lnTo>
                  <a:lnTo>
                    <a:pt x="9387839" y="385368"/>
                  </a:lnTo>
                  <a:lnTo>
                    <a:pt x="9448799" y="385914"/>
                  </a:lnTo>
                  <a:lnTo>
                    <a:pt x="9509759" y="386296"/>
                  </a:lnTo>
                  <a:lnTo>
                    <a:pt x="9570719" y="386508"/>
                  </a:lnTo>
                  <a:lnTo>
                    <a:pt x="9631679" y="386549"/>
                  </a:lnTo>
                  <a:lnTo>
                    <a:pt x="9692639" y="386415"/>
                  </a:lnTo>
                  <a:lnTo>
                    <a:pt x="9753599" y="386103"/>
                  </a:lnTo>
                  <a:lnTo>
                    <a:pt x="9814559" y="385610"/>
                  </a:lnTo>
                  <a:lnTo>
                    <a:pt x="9875519" y="384934"/>
                  </a:lnTo>
                  <a:lnTo>
                    <a:pt x="9936479" y="384071"/>
                  </a:lnTo>
                  <a:lnTo>
                    <a:pt x="9997439" y="383018"/>
                  </a:lnTo>
                  <a:lnTo>
                    <a:pt x="10058399" y="381772"/>
                  </a:lnTo>
                  <a:lnTo>
                    <a:pt x="10119359" y="380330"/>
                  </a:lnTo>
                  <a:lnTo>
                    <a:pt x="10180319" y="378689"/>
                  </a:lnTo>
                  <a:lnTo>
                    <a:pt x="10241279" y="376847"/>
                  </a:lnTo>
                  <a:lnTo>
                    <a:pt x="10302239" y="374800"/>
                  </a:lnTo>
                  <a:lnTo>
                    <a:pt x="10363199" y="372544"/>
                  </a:lnTo>
                  <a:lnTo>
                    <a:pt x="10424159" y="370078"/>
                  </a:lnTo>
                  <a:lnTo>
                    <a:pt x="10485119" y="367398"/>
                  </a:lnTo>
                  <a:lnTo>
                    <a:pt x="10546079" y="364501"/>
                  </a:lnTo>
                  <a:lnTo>
                    <a:pt x="10607039" y="361385"/>
                  </a:lnTo>
                  <a:lnTo>
                    <a:pt x="10667999" y="358045"/>
                  </a:lnTo>
                  <a:lnTo>
                    <a:pt x="10728959" y="354479"/>
                  </a:lnTo>
                  <a:lnTo>
                    <a:pt x="10789919" y="350684"/>
                  </a:lnTo>
                  <a:lnTo>
                    <a:pt x="10850879" y="346657"/>
                  </a:lnTo>
                  <a:lnTo>
                    <a:pt x="10911839" y="342395"/>
                  </a:lnTo>
                  <a:lnTo>
                    <a:pt x="10972799" y="337896"/>
                  </a:lnTo>
                  <a:lnTo>
                    <a:pt x="11033759" y="333155"/>
                  </a:lnTo>
                  <a:lnTo>
                    <a:pt x="11094719" y="328170"/>
                  </a:lnTo>
                  <a:lnTo>
                    <a:pt x="11155679" y="322938"/>
                  </a:lnTo>
                  <a:lnTo>
                    <a:pt x="11216639" y="317456"/>
                  </a:lnTo>
                  <a:lnTo>
                    <a:pt x="11277599" y="311721"/>
                  </a:lnTo>
                  <a:lnTo>
                    <a:pt x="11338559" y="305729"/>
                  </a:lnTo>
                  <a:lnTo>
                    <a:pt x="11399519" y="299479"/>
                  </a:lnTo>
                  <a:lnTo>
                    <a:pt x="11460479" y="292967"/>
                  </a:lnTo>
                  <a:lnTo>
                    <a:pt x="11521439" y="286189"/>
                  </a:lnTo>
                  <a:lnTo>
                    <a:pt x="11582399" y="279143"/>
                  </a:lnTo>
                  <a:lnTo>
                    <a:pt x="11643359" y="271826"/>
                  </a:lnTo>
                  <a:lnTo>
                    <a:pt x="11704319" y="264235"/>
                  </a:lnTo>
                  <a:lnTo>
                    <a:pt x="11765279" y="256367"/>
                  </a:lnTo>
                  <a:lnTo>
                    <a:pt x="11826239" y="248218"/>
                  </a:lnTo>
                  <a:lnTo>
                    <a:pt x="11887199" y="239786"/>
                  </a:lnTo>
                  <a:lnTo>
                    <a:pt x="11948159" y="231069"/>
                  </a:lnTo>
                  <a:lnTo>
                    <a:pt x="12009119" y="222061"/>
                  </a:lnTo>
                  <a:lnTo>
                    <a:pt x="12070079" y="212762"/>
                  </a:lnTo>
                  <a:lnTo>
                    <a:pt x="12131039" y="203167"/>
                  </a:lnTo>
                  <a:lnTo>
                    <a:pt x="12192000" y="193274"/>
                  </a:lnTo>
                  <a:lnTo>
                    <a:pt x="12192000" y="598963"/>
                  </a:lnTo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3751" y="6391656"/>
              <a:ext cx="2212848" cy="2743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9456" y="5836920"/>
              <a:ext cx="740663" cy="829056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465203" y="224666"/>
            <a:ext cx="569673" cy="5755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550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Times New Roman</vt:lpstr>
      <vt:lpstr>Office Theme</vt:lpstr>
      <vt:lpstr>MEOWS chart Modified Early Warning System</vt:lpstr>
      <vt:lpstr>Introduction</vt:lpstr>
      <vt:lpstr>PowerPoint Presentation</vt:lpstr>
      <vt:lpstr>When?</vt:lpstr>
      <vt:lpstr>Components</vt:lpstr>
      <vt:lpstr>PowerPoint Presentation</vt:lpstr>
      <vt:lpstr>General (Neurology / Temp)</vt:lpstr>
      <vt:lpstr>Temperature</vt:lpstr>
      <vt:lpstr>PowerPoint Presentation</vt:lpstr>
      <vt:lpstr>Abdomen Pelvis</vt:lpstr>
      <vt:lpstr>Frequency of observations</vt:lpstr>
      <vt:lpstr>PowerPoint Presentation</vt:lpstr>
      <vt:lpstr>Escalation</vt:lpstr>
      <vt:lpstr>Practical points</vt:lpstr>
      <vt:lpstr>PowerPoint Presentation</vt:lpstr>
      <vt:lpstr>Take home massages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MEOWS chart</dc:title>
  <dc:creator>Dr.BGCSM Banagala</dc:creator>
  <cp:lastModifiedBy>SLCOG Council</cp:lastModifiedBy>
  <cp:revision>1</cp:revision>
  <dcterms:created xsi:type="dcterms:W3CDTF">2024-12-23T09:27:10Z</dcterms:created>
  <dcterms:modified xsi:type="dcterms:W3CDTF">2025-01-21T10:16:09Z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2024-12-23T00:00:00Z</vt:filetime>
  </property>
  <property fmtid="{D5CDD505-2E9C-101B-9397-08002B2CF9AE}" pid="5" name="Producer">
    <vt:lpwstr>Microsoft® PowerPoint® 2013</vt:lpwstr>
  </property>
</Properties>
</file>