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73" r:id="rId15"/>
    <p:sldId id="268" r:id="rId16"/>
    <p:sldId id="269" r:id="rId17"/>
    <p:sldId id="271" r:id="rId18"/>
    <p:sldId id="285" r:id="rId19"/>
    <p:sldId id="272" r:id="rId20"/>
    <p:sldId id="270" r:id="rId21"/>
    <p:sldId id="274" r:id="rId22"/>
    <p:sldId id="275" r:id="rId23"/>
    <p:sldId id="276" r:id="rId24"/>
    <p:sldId id="277" r:id="rId25"/>
    <p:sldId id="278" r:id="rId26"/>
    <p:sldId id="280" r:id="rId27"/>
    <p:sldId id="281" r:id="rId28"/>
  </p:sldIdLst>
  <p:sldSz cx="12192000" cy="6858000"/>
  <p:notesSz cx="6858000" cy="9144000"/>
  <p:defaultTextStyle>
    <a:defPPr>
      <a:defRPr lang="en-L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0"/>
  </p:normalViewPr>
  <p:slideViewPr>
    <p:cSldViewPr snapToGrid="0">
      <p:cViewPr varScale="1">
        <p:scale>
          <a:sx n="66" d="100"/>
          <a:sy n="66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0272-4023-C6C0-FE6B-FBC344FFB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0C3D5-2CBF-4A2A-6833-75639D33C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474ED-C15D-C03D-3C1A-D2092371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7CCB7-2AA6-472B-1229-9DD6D4B3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550C-EA1C-2E17-B6ED-A3EF862A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66555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7577-2E25-F3CA-596E-C2A9353C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4D07B-7949-CCB6-043A-704DFC1E3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95A64-60AF-15D8-DDC5-72B4E868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1BA5E-7BB5-A7BE-E11B-00361B76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24407-FECC-4A3C-9168-0B15EC03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8537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DEFFB-E916-C045-DF7B-9E0E2F1A9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9A89B-B20C-B6B8-7B5A-6C7342B1D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D371D-431B-4C8A-0FF0-80AF2A21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E163E-9585-9A9B-50B1-BADE5AF4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2996-1C7B-C9F7-FFB5-034E0D17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9680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E4D3-8B77-3641-D1BD-076F9B06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D4B3-812B-CEC0-C592-5C761018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3F6BC-2CD6-8144-BF9F-1A4A51B8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E7584-CC8E-F641-B862-2D771082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C9059-7591-3AB6-151B-D3A4ADE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12096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7F39-33FC-003C-23E6-97739BF8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31A2-483D-BAF2-38C9-A73BB6A20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C6439-B214-AC80-2678-10A63ACD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BC834-0478-08FB-A64D-15AC5179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787CD-3DF9-9598-1980-2625C2D3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23965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8C67-90D3-ABA4-C890-F8FFFE7A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AB6B-1E1A-0E09-02F5-BE7CD22A9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438F1-2D44-C362-6B30-5DE5F8793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4A918-02D8-5F1A-0384-008A76DB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843FD-1972-28E9-D443-3A91F0CD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A53A1-59F1-73DD-58B3-C6B3088A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78172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9733-DA78-7CAE-B6F1-8A44B05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F0F63-CF83-DCF2-B6B3-30255D081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E0D19-8138-E949-06BE-91830BF2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280EE-8C32-FD41-9CD8-B67D83E94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E4BBF-F0E9-C7E8-01AD-BE6C89639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CEFE4-8463-6A8D-BED7-B7B9788E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DFBC4-9390-8E5C-BA7A-9F9BE450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3AFAA-B3C0-5BD2-6B31-480F9D54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402379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B5B7-BCD7-227B-EE82-F05090CB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EA570-9314-F271-5C66-58A76BC5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148C2-5A3A-232A-0F54-A37510AD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92BF8-7772-52C5-D7F9-8D26FB04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74437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16472-023B-811E-D499-231A2C71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D52DA-4DCE-5936-55EE-6C75B53E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43966-378B-225D-1D28-7F5AB55F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82912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7D4-AA8A-EC05-9605-E1493A12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8FBF-7CC0-839A-0A9B-4F45208D4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9E1D7-FF10-8D07-608D-E838C1338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5970B-4298-D258-EDC3-24EC8B80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C1C53-181D-E5E3-516D-3BF71C7F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63AB2-4CA8-735A-35B4-5F579BD6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35791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C5AB-2E15-EFAF-7669-11B6F53E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4022B-6C79-15B1-AC89-DD8922E3E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5456B-6D6B-B434-A843-2070B5CB8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E7821-12DE-D6DF-8FAB-633505E3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10623-1DDD-433F-19CC-E14C8D76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E6BB5-0F51-B029-4BBD-45E42F19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10926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E7310-AB71-D855-3DE9-02B440B0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301CE-34A2-7F03-5F34-01338C763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7ECD4-41BD-B414-278F-8CA47CC15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0599A-228B-0447-8E04-D472555D3BD9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B91B-8AC2-8B72-6CB3-DB20CCD7F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9DA7A-776B-0510-5E60-4596DB01D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4755-0395-F74D-9CC0-8F24378B8CA6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63272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A7B2-F2D1-4A41-946D-0A24E7380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Managing Hypertensive Emergencies in Pregnancy 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Case based Discussion</a:t>
            </a:r>
            <a:endParaRPr lang="en-LK" sz="32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4C1DB2EC-42FB-E76D-F4CC-452D7E19123D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0E10-4230-E2D3-A92C-F2547A054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74F4A-1A66-A58E-2CC5-063E5533D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5B59D-14B3-EBFF-1380-F6EA7774B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29DE9-33B4-13FD-68D5-BB5540659E49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44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E709-1DA9-1711-8D76-9054EE49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effectLst/>
                <a:latin typeface="Helvetica,Bold"/>
              </a:rPr>
              <a:t>Criteria to diagnose severe preeclampsia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6E8E-B1BF-3618-EB30-76DDF3682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Blood pressure increased substantially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Presence of end organ damage on assessment positive – History, Examination and Investigations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Presence of </a:t>
            </a:r>
            <a:r>
              <a:rPr lang="en-GB" dirty="0" err="1"/>
              <a:t>fetal</a:t>
            </a:r>
            <a:r>
              <a:rPr lang="en-GB" dirty="0"/>
              <a:t> growth restriction</a:t>
            </a:r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CE1778BC-F507-7B3A-4DD0-8B056C83CD39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E3259-37B4-083E-692F-0FA0620DE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C795F-B0D6-942F-9363-D3CD548FE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2011E5-59BC-3DF5-B909-3917A9599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8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F6DD-BAC9-14C9-DA77-22EE3403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K" dirty="0"/>
              <a:t>What are the three arms of managing severe preeclampsia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CA5EE-CBD1-6983-CD80-4C81AE5FE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LK" dirty="0"/>
              <a:t>BP control</a:t>
            </a:r>
          </a:p>
          <a:p>
            <a:pPr marL="0" indent="0">
              <a:buNone/>
            </a:pPr>
            <a:endParaRPr lang="en-LK" dirty="0"/>
          </a:p>
          <a:p>
            <a:r>
              <a:rPr lang="en-LK" dirty="0"/>
              <a:t>Fluid Mangement</a:t>
            </a:r>
          </a:p>
          <a:p>
            <a:pPr marL="0" indent="0">
              <a:buNone/>
            </a:pPr>
            <a:endParaRPr lang="en-LK" dirty="0"/>
          </a:p>
          <a:p>
            <a:r>
              <a:rPr lang="en-LK" dirty="0"/>
              <a:t>Prevention of eclampsia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948BEB6-CD3A-62B2-209C-09CE2EF7B3CF}"/>
              </a:ext>
            </a:extLst>
          </p:cNvPr>
          <p:cNvSpPr/>
          <p:nvPr/>
        </p:nvSpPr>
        <p:spPr>
          <a:xfrm>
            <a:off x="4754880" y="1825625"/>
            <a:ext cx="742950" cy="2320290"/>
          </a:xfrm>
          <a:prstGeom prst="rightBrace">
            <a:avLst>
              <a:gd name="adj1" fmla="val 8333"/>
              <a:gd name="adj2" fmla="val 5147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F8858-AB46-6080-1A97-005352944E0D}"/>
              </a:ext>
            </a:extLst>
          </p:cNvPr>
          <p:cNvSpPr txBox="1"/>
          <p:nvPr/>
        </p:nvSpPr>
        <p:spPr>
          <a:xfrm>
            <a:off x="5639795" y="2801104"/>
            <a:ext cx="4222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K" sz="2800" dirty="0"/>
              <a:t>Deliver Foetus and Placenta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515A889E-DF5F-6EEC-2058-41C6273EA360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3CCB9-B312-084A-A396-B4BD643B2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8759CF-B5FE-118A-777F-8565284EA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26F5F-20E7-57DF-5723-1B32A02126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6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EAC7-CBC8-D92C-DAA3-4DFE0BC3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Helvetica,Bold"/>
              </a:rPr>
              <a:t>How would you control her blood pressure?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2D3E5-124F-6B0E-1197-A945C02BD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effectLst/>
                <a:latin typeface="Helvetica" pitchFamily="2" charset="0"/>
              </a:rPr>
              <a:t>Labetalol </a:t>
            </a:r>
            <a:endParaRPr lang="en-GB" sz="2400" dirty="0"/>
          </a:p>
          <a:p>
            <a:r>
              <a:rPr lang="en-GB" sz="1800" dirty="0">
                <a:effectLst/>
                <a:latin typeface="Helvetica" pitchFamily="2" charset="0"/>
              </a:rPr>
              <a:t>Oral – 200mg followed by second dose after 30 minutes.</a:t>
            </a:r>
          </a:p>
          <a:p>
            <a:r>
              <a:rPr lang="en-GB" sz="1800" dirty="0">
                <a:effectLst/>
                <a:latin typeface="Helvetica" pitchFamily="2" charset="0"/>
              </a:rPr>
              <a:t>IV - Bolus 10-20mg IV over 5 minutes. </a:t>
            </a:r>
          </a:p>
          <a:p>
            <a:r>
              <a:rPr lang="en-GB" sz="1800" dirty="0">
                <a:effectLst/>
                <a:latin typeface="Helvetica" pitchFamily="2" charset="0"/>
              </a:rPr>
              <a:t>Followed by 20-80mg every 15 - 30minutes to a maximum of 300mg </a:t>
            </a:r>
          </a:p>
          <a:p>
            <a:r>
              <a:rPr lang="en-GB" sz="1800" dirty="0">
                <a:effectLst/>
                <a:latin typeface="Helvetica" pitchFamily="2" charset="0"/>
              </a:rPr>
              <a:t>Then labetalol infusion of 1-2mg/min </a:t>
            </a:r>
          </a:p>
          <a:p>
            <a:r>
              <a:rPr lang="en-GB" sz="1700" dirty="0">
                <a:latin typeface="Helvetica" pitchFamily="2" charset="0"/>
              </a:rPr>
              <a:t>Regimes may differ in various guidelines</a:t>
            </a: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600" dirty="0">
                <a:effectLst/>
                <a:latin typeface="Helvetica" pitchFamily="2" charset="0"/>
              </a:rPr>
              <a:t>Nifedipine</a:t>
            </a: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Helvetica" pitchFamily="2" charset="0"/>
              </a:rPr>
              <a:t>10-30mg tablets repeat in 30- 45 minutes if needed </a:t>
            </a:r>
            <a:endParaRPr lang="en-GB" dirty="0"/>
          </a:p>
          <a:p>
            <a:pPr marL="0" indent="0">
              <a:buNone/>
            </a:pPr>
            <a:endParaRPr lang="en-GB" sz="1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2600" dirty="0">
                <a:effectLst/>
                <a:latin typeface="Helvetica" pitchFamily="2" charset="0"/>
              </a:rPr>
              <a:t>Hydralazine</a:t>
            </a: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Helvetica" pitchFamily="2" charset="0"/>
              </a:rPr>
              <a:t>5 mg, IV or IM, then 5 to 10 mg every 20 to 40 minutes.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Once BP controlled repeat every 3 hours.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For infusion: 0.5 to 10.0 mg/h </a:t>
            </a:r>
            <a:endParaRPr lang="en-GB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1B5B7DE1-794A-220F-AC8A-87CEEB5DDCE5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EC1F4-0A4A-736F-7432-FAB474D7E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B71DC-74E8-D9D2-07CF-8EE47778F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A029F-A524-023B-11D1-71EDF668F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8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041A9-18B6-C822-298F-03CE18A00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D4840126-00D7-2E55-AAF3-94A9B1DA11A8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0A32F-4575-525E-9363-1E80644AB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4777B-8146-F699-8C96-9975160CE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34818-1190-7BFA-F2A3-273B93A9F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pic>
        <p:nvPicPr>
          <p:cNvPr id="12" name="Content Placeholder 4" descr="A table of medication with black text&#10;&#10;AI-generated content may be incorrect.">
            <a:extLst>
              <a:ext uri="{FF2B5EF4-FFF2-40B4-BE49-F238E27FC236}">
                <a16:creationId xmlns:a16="http://schemas.microsoft.com/office/drawing/2014/main" id="{5740F8AA-F095-DA76-C008-79F783F22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3279" b="-3279"/>
          <a:stretch/>
        </p:blipFill>
        <p:spPr>
          <a:xfrm>
            <a:off x="3571602" y="0"/>
            <a:ext cx="6008915" cy="6929201"/>
          </a:xfrm>
        </p:spPr>
      </p:pic>
    </p:spTree>
    <p:extLst>
      <p:ext uri="{BB962C8B-B14F-4D97-AF65-F5344CB8AC3E}">
        <p14:creationId xmlns:p14="http://schemas.microsoft.com/office/powerpoint/2010/main" val="294200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3CA3-C708-ECEB-AD74-FD40BC23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Helvetica,Bold"/>
              </a:rPr>
              <a:t>How would you manage her hydration?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35857-1B13-F29D-91C1-5368CBF31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O  Pathophysiology – Endothelial dysfunction/ damage and fluid leakage</a:t>
            </a:r>
          </a:p>
          <a:p>
            <a:pPr marL="0" indent="0"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Keep them dry. </a:t>
            </a:r>
            <a:endParaRPr lang="en-GB" sz="1800" dirty="0"/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Intravenous fluid maintenance – 80ml/hr </a:t>
            </a:r>
          </a:p>
          <a:p>
            <a:pPr marL="0" indent="0">
              <a:buNone/>
            </a:pPr>
            <a:endParaRPr lang="en-GB" sz="1800" dirty="0">
              <a:effectLst/>
              <a:latin typeface="Helvetica" pitchFamily="2" charset="0"/>
            </a:endParaRPr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0734E6E8-91E1-1ED5-4D41-2540C99D5695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14F76-8455-7F3C-AC3F-1838AC1D5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046F4-AABE-CA84-5D99-6F26EBC29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692DD-8473-A728-AC4D-F94E2128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2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4FAC-3F5A-215D-D80F-90B253F9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K" dirty="0"/>
              <a:t>Magic drug to prevent ecla</a:t>
            </a:r>
            <a:r>
              <a:rPr lang="en-US"/>
              <a:t>m</a:t>
            </a:r>
            <a:r>
              <a:rPr lang="en-LK"/>
              <a:t>psia </a:t>
            </a:r>
            <a:r>
              <a:rPr lang="en-LK" dirty="0"/>
              <a:t>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62E9-72DA-FD57-0917-85741A28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Give magnesium sulphate intravenously or intramuscularly. </a:t>
            </a:r>
            <a:endParaRPr lang="en-GB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Loading dose: 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IV 4g (20% solution) made up to 20 ml (water for injection) slowly over 15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Immediate side effects that can occur.........( Not an indication to stop the medication,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consider stopping only if toxicity </a:t>
            </a:r>
            <a:r>
              <a:rPr lang="en-GB" sz="1800" dirty="0">
                <a:latin typeface="Helvetica" pitchFamily="2" charset="0"/>
              </a:rPr>
              <a:t>o</a:t>
            </a:r>
            <a:r>
              <a:rPr lang="en-GB" sz="1800" dirty="0">
                <a:effectLst/>
                <a:latin typeface="Helvetica" pitchFamily="2" charset="0"/>
              </a:rPr>
              <a:t>ccur during  infusion)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Helvetica" pitchFamily="2" charset="0"/>
              </a:rPr>
              <a:t>IV maintenance can only be used if a pump is available. </a:t>
            </a:r>
          </a:p>
          <a:p>
            <a:pPr marL="0" indent="0"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This is given at 1g/hour until 24 hours after delivery or after last </a:t>
            </a:r>
            <a:r>
              <a:rPr lang="en-GB" sz="1800" dirty="0" err="1">
                <a:latin typeface="Helvetica" pitchFamily="2" charset="0"/>
              </a:rPr>
              <a:t>siezure</a:t>
            </a:r>
            <a:endParaRPr lang="en-GB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3A4EC43B-6E36-BDD2-8EC4-DA6375E44904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5C248-2007-14BF-16D1-90BCBB6DB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6F00C-F139-5A5F-95D3-9ED97314A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A55E9-0B23-09B9-7117-7B784BED6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pic>
        <p:nvPicPr>
          <p:cNvPr id="10" name="Picture 9" descr="A medical equipment with a computer&#10;&#10;Description automatically generated">
            <a:extLst>
              <a:ext uri="{FF2B5EF4-FFF2-40B4-BE49-F238E27FC236}">
                <a16:creationId xmlns:a16="http://schemas.microsoft.com/office/drawing/2014/main" id="{1FF54404-5617-7EEE-27DF-85E2282FC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717" y="2105317"/>
            <a:ext cx="2237023" cy="29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C04A-90F3-A5F4-D366-6D108A55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effectLst/>
                <a:latin typeface="Helvetica" pitchFamily="2" charset="0"/>
              </a:rPr>
              <a:t>While in the ward patient’s blood pressure controlled but remains symptomatic and develop a </a:t>
            </a:r>
            <a:r>
              <a:rPr lang="en-GB" sz="2800" dirty="0">
                <a:latin typeface="Helvetica" pitchFamily="2" charset="0"/>
              </a:rPr>
              <a:t>seizure</a:t>
            </a:r>
            <a:r>
              <a:rPr lang="en-GB" sz="2800" dirty="0">
                <a:effectLst/>
                <a:latin typeface="Helvetica" pitchFamily="2" charset="0"/>
              </a:rPr>
              <a:t>. </a:t>
            </a:r>
            <a:br>
              <a:rPr lang="en-GB" sz="2800" dirty="0">
                <a:latin typeface="Helvetica" pitchFamily="2" charset="0"/>
              </a:rPr>
            </a:br>
            <a:br>
              <a:rPr lang="en-GB" sz="2800" dirty="0">
                <a:latin typeface="Helvetica" pitchFamily="2" charset="0"/>
              </a:rPr>
            </a:br>
            <a:r>
              <a:rPr lang="en-GB" sz="2800" dirty="0">
                <a:effectLst/>
                <a:latin typeface="Helvetica" pitchFamily="2" charset="0"/>
              </a:rPr>
              <a:t>How will you proceed?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9E70-4F0A-0842-102D-71D6181D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31690"/>
            <a:ext cx="9573748" cy="4384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Call for help, seniors, and anyone available (Multidisciplinary Team Approach)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Assessment of airway: "Hello, how are you Mrs…….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Recovery position (Not left lateral here, aim is to clear air way)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Breathing: look for chest movements, listen for breath sounds and feel for breathing.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Circulation: Intravenous access, Blood for </a:t>
            </a:r>
            <a:r>
              <a:rPr lang="en-GB" sz="1800" dirty="0" err="1">
                <a:effectLst/>
                <a:latin typeface="Helvetica" pitchFamily="2" charset="0"/>
              </a:rPr>
              <a:t>invstigations</a:t>
            </a:r>
            <a:r>
              <a:rPr lang="en-GB" sz="1800" dirty="0">
                <a:effectLst/>
                <a:latin typeface="Helvetica" pitchFamily="2" charset="0"/>
              </a:rPr>
              <a:t>  </a:t>
            </a:r>
          </a:p>
          <a:p>
            <a:pPr marL="0" indent="0">
              <a:buNone/>
            </a:pPr>
            <a:endParaRPr lang="en-GB" sz="1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Helvetica" pitchFamily="2" charset="0"/>
              </a:rPr>
              <a:t>o Magic drug/ Antiepileptics</a:t>
            </a:r>
            <a:endParaRPr lang="en-LK" dirty="0">
              <a:latin typeface="Helvetica" pitchFamily="2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E6AB861E-50DB-EFAA-2222-D7A1B54FF896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66B84-72BA-ED75-9987-C5F580B44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86B474-F808-5FBD-0E47-BE606CE40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3C333-D539-8BEA-C31F-0219D1BFC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60448B7-A36E-CD7D-C35C-FB176704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30" y="4184457"/>
            <a:ext cx="4398010" cy="20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5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F89F-B057-62B8-2A21-5F9B0025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Helvetica,Bold"/>
              </a:rPr>
              <a:t>How would you monitor while giving Mg SO4?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E648-D4B6-4540-A079-BD592D3C4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Helvetica" pitchFamily="2" charset="0"/>
              </a:rPr>
              <a:t>P</a:t>
            </a:r>
            <a:r>
              <a:rPr lang="en-GB" sz="2400" dirty="0">
                <a:effectLst/>
                <a:latin typeface="Helvetica" pitchFamily="2" charset="0"/>
              </a:rPr>
              <a:t>atella reflexes(If absent-concerning)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Helvetica" pitchFamily="2" charset="0"/>
              </a:rPr>
              <a:t>R</a:t>
            </a:r>
            <a:r>
              <a:rPr lang="en-GB" sz="2400" dirty="0">
                <a:effectLst/>
                <a:latin typeface="Helvetica" pitchFamily="2" charset="0"/>
              </a:rPr>
              <a:t>espiratory rate and SpO2 (If RR less than 16 breaths/minute or SpO2 on air &lt;92% - concerning)</a:t>
            </a:r>
            <a:endParaRPr lang="en-GB" sz="24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Helvetica" pitchFamily="2" charset="0"/>
              </a:rPr>
              <a:t>Urinary output (If &lt; 0.5ml/kg/hour-concerning)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Helvetica" pitchFamily="2" charset="0"/>
              </a:rPr>
              <a:t>Antidote: 10 ml 10% calcium gluconate over 10 minutes </a:t>
            </a:r>
            <a:endParaRPr lang="en-GB" dirty="0"/>
          </a:p>
          <a:p>
            <a:pPr marL="0" indent="0">
              <a:buNone/>
            </a:pPr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7905DE10-E4E4-7030-1053-007291876B60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D4318-6C1C-BC73-8335-B39D2DDD5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A4C2D-A62A-B2B5-6684-039AA590B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F259D-7DBD-735D-E03D-BB840D7F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07ECE-29BB-1087-F7FC-D55C9C91F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AFDB85BC-AF8B-A622-A15F-0DEA969B1554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51CD2-018F-28C3-D856-095D3BB3D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90442-E082-50E6-DE4B-8356DD9BA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100B13-C02D-EE92-F4B8-EB35267BE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pic>
        <p:nvPicPr>
          <p:cNvPr id="12" name="Content Placeholder 4" descr="A table of information about the effects of magnesium&#10;&#10;AI-generated content may be incorrect.">
            <a:extLst>
              <a:ext uri="{FF2B5EF4-FFF2-40B4-BE49-F238E27FC236}">
                <a16:creationId xmlns:a16="http://schemas.microsoft.com/office/drawing/2014/main" id="{FE7F7E7E-DDE2-144A-004D-2787FF741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1" y="333830"/>
            <a:ext cx="5875383" cy="3672114"/>
          </a:xfrm>
          <a:prstGeom prst="rect">
            <a:avLst/>
          </a:prstGeom>
        </p:spPr>
      </p:pic>
      <p:pic>
        <p:nvPicPr>
          <p:cNvPr id="13" name="Picture 12" descr="A close-up of a list of medications&#10;&#10;AI-generated content may be incorrect.">
            <a:extLst>
              <a:ext uri="{FF2B5EF4-FFF2-40B4-BE49-F238E27FC236}">
                <a16:creationId xmlns:a16="http://schemas.microsoft.com/office/drawing/2014/main" id="{28B0E021-A504-7181-5E20-99BD54B3C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592" y="3429000"/>
            <a:ext cx="5954137" cy="29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26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F48D-D846-8F36-7C92-410573B5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K" b="1" dirty="0"/>
              <a:t>Case scenario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7121F-A981-5411-0F9A-97318E148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LK" dirty="0"/>
              <a:t>27 year old primi, presented with </a:t>
            </a:r>
            <a:r>
              <a:rPr lang="en-US" dirty="0"/>
              <a:t>seizures</a:t>
            </a:r>
            <a:r>
              <a:rPr lang="en-LK" dirty="0"/>
              <a:t> to OPD and directly taken into ETU</a:t>
            </a:r>
          </a:p>
          <a:p>
            <a:r>
              <a:rPr lang="en-LK" dirty="0"/>
              <a:t>While revelaing previous notes she is 36 weeks in her pregnancy, So far uneventful. </a:t>
            </a:r>
          </a:p>
          <a:p>
            <a:endParaRPr lang="en-LK" dirty="0"/>
          </a:p>
          <a:p>
            <a:r>
              <a:rPr lang="en-LK" dirty="0"/>
              <a:t>Patient is oedematous , with poorly visible veins</a:t>
            </a:r>
          </a:p>
          <a:p>
            <a:endParaRPr lang="en-LK" dirty="0"/>
          </a:p>
          <a:p>
            <a:r>
              <a:rPr lang="en-LK" dirty="0"/>
              <a:t>Taken to ETU and put into recovery/ lateral position. 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E61D62A8-C7A4-ECBD-AD76-28B4A9CA59F9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3F681-ECAE-B31F-3051-245045FCC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7E594-836E-4C15-395A-976499466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E8C6F-0325-D573-E65A-7AEC13FA1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600F-6EBC-82C5-826A-A8D22AA8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effectLst/>
                <a:latin typeface="Calibri,Bold"/>
              </a:rPr>
              <a:t>Case scenario: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A4CFE-F874-8202-66B6-9CF34282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Helvetica,Bold"/>
              </a:rPr>
              <a:t>21 years </a:t>
            </a:r>
            <a:r>
              <a:rPr lang="en-GB" sz="1800" dirty="0" err="1">
                <a:effectLst/>
                <a:latin typeface="Helvetica,Bold"/>
              </a:rPr>
              <a:t>primi</a:t>
            </a:r>
            <a:r>
              <a:rPr lang="en-GB" sz="1800" dirty="0">
                <a:effectLst/>
                <a:latin typeface="Helvetica,Bold"/>
              </a:rPr>
              <a:t>-gravida </a:t>
            </a:r>
          </a:p>
          <a:p>
            <a:r>
              <a:rPr lang="en-GB" sz="1800" dirty="0">
                <a:effectLst/>
                <a:latin typeface="Helvetica,Bold"/>
              </a:rPr>
              <a:t>32wekks and 3 days</a:t>
            </a:r>
            <a:r>
              <a:rPr lang="en-GB" sz="1800" dirty="0">
                <a:latin typeface="Helvetica,Bold"/>
              </a:rPr>
              <a:t> of POG</a:t>
            </a:r>
            <a:r>
              <a:rPr lang="en-GB" sz="1800" dirty="0">
                <a:effectLst/>
                <a:latin typeface="Helvetica,Bold"/>
              </a:rPr>
              <a:t> pregnant </a:t>
            </a:r>
            <a:endParaRPr lang="en-GB" sz="1800" dirty="0">
              <a:latin typeface="Helvetica,Bold"/>
            </a:endParaRPr>
          </a:p>
          <a:p>
            <a:r>
              <a:rPr lang="en-GB" sz="1800" dirty="0">
                <a:latin typeface="Helvetica,Bold"/>
              </a:rPr>
              <a:t>P</a:t>
            </a:r>
            <a:r>
              <a:rPr lang="en-GB" sz="1800" dirty="0">
                <a:effectLst/>
                <a:latin typeface="Helvetica,Bold"/>
              </a:rPr>
              <a:t>resented to the antenatal clinic for routine antenatal care</a:t>
            </a:r>
          </a:p>
          <a:p>
            <a:r>
              <a:rPr lang="en-GB" sz="1800" dirty="0">
                <a:effectLst/>
                <a:latin typeface="Helvetica,Bold"/>
              </a:rPr>
              <a:t>The midwife from the ANC reports that her blood pressure is 146/96 mmHg, proteinuria 2+. </a:t>
            </a:r>
          </a:p>
          <a:p>
            <a:endParaRPr lang="en-GB" sz="1800" dirty="0">
              <a:latin typeface="Helvetica,Bold"/>
            </a:endParaRPr>
          </a:p>
          <a:p>
            <a:endParaRPr lang="en-GB" sz="1800" dirty="0">
              <a:latin typeface="Helvetica,Bold"/>
            </a:endParaRPr>
          </a:p>
          <a:p>
            <a:endParaRPr lang="en-GB" sz="1800" dirty="0">
              <a:latin typeface="Helvetica,Bold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Helvetica,Bold"/>
              </a:rPr>
              <a:t>Q1.</a:t>
            </a:r>
            <a:br>
              <a:rPr lang="en-GB" dirty="0">
                <a:effectLst/>
                <a:latin typeface="Helvetica,Bold"/>
              </a:rPr>
            </a:br>
            <a:r>
              <a:rPr lang="en-GB" dirty="0">
                <a:effectLst/>
                <a:latin typeface="Helvetica,Bold"/>
              </a:rPr>
              <a:t>What are the questions you would ask to check for the severity of the problem? </a:t>
            </a:r>
            <a:endParaRPr lang="en-GB" dirty="0"/>
          </a:p>
          <a:p>
            <a:endParaRPr lang="en-GB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5AE6FC08-FFFE-4DFC-5225-A0A2BB5EA49B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85D06-8397-B51E-8F82-F62AB5F68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363233-0533-B100-E01E-0495BFB06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44858-1347-2168-4A6F-4D72813E4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5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9718-9617-94F2-7F22-D1532AA2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Helvetica,Bold"/>
              </a:rPr>
              <a:t>If no IV access, how can we deliver MgSo4?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53B27-61C9-B339-F6B2-C569D475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</a:rPr>
              <a:t>IM 5g to each buttock with 1ml 2% lignocaine 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>
                <a:effectLst/>
              </a:rPr>
              <a:t>Maintenance: Continue 5 g IM with 1 ml 2% lignocaine every 4 hours until 24 hours after delivery or since last fit. </a:t>
            </a:r>
            <a:endParaRPr lang="en-GB" sz="2400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81088BDE-6398-60B0-81E9-4B490FFEBEFD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80F87-9278-A0E3-EACE-F2C772ED7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A0BE1-2C82-DE6C-2B34-D5F1B3CB4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D368B2-062C-B38A-AA57-D521AE047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1695-C585-B455-F135-79FA34ED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>
                <a:latin typeface="Helvetica,Bold"/>
              </a:rPr>
              <a:t>F</a:t>
            </a:r>
            <a:r>
              <a:rPr lang="en-GB" sz="3100" b="1" dirty="0">
                <a:effectLst/>
                <a:latin typeface="Helvetica,Bold"/>
              </a:rPr>
              <a:t>it was settled with initial bolus of MgSo4, </a:t>
            </a:r>
            <a:br>
              <a:rPr lang="en-GB" sz="3100" b="1" dirty="0">
                <a:effectLst/>
                <a:latin typeface="Helvetica,Bold"/>
              </a:rPr>
            </a:br>
            <a:r>
              <a:rPr lang="en-GB" sz="3100" b="1" dirty="0">
                <a:effectLst/>
                <a:latin typeface="Helvetica,Bold"/>
              </a:rPr>
              <a:t>What is the next step in management?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04371-9BCA-1F56-E9BC-489A503B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  <a:latin typeface="Helvetica" pitchFamily="2" charset="0"/>
              </a:rPr>
              <a:t>Assess whether vaginal delivery is likely to proceed quickly </a:t>
            </a:r>
          </a:p>
          <a:p>
            <a:pPr marL="0" indent="0">
              <a:buNone/>
            </a:pPr>
            <a:endParaRPr lang="en-GB" sz="24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Helvetica" pitchFamily="2" charset="0"/>
              </a:rPr>
              <a:t>or </a:t>
            </a:r>
          </a:p>
          <a:p>
            <a:pPr marL="0" indent="0">
              <a:buNone/>
            </a:pPr>
            <a:endParaRPr lang="en-GB" sz="2400" dirty="0">
              <a:latin typeface="Helvetica" pitchFamily="2" charset="0"/>
            </a:endParaRPr>
          </a:p>
          <a:p>
            <a:pPr marL="0" indent="0">
              <a:buNone/>
            </a:pPr>
            <a:endParaRPr lang="en-GB" sz="2400" dirty="0">
              <a:latin typeface="Helvetica" pitchFamily="2" charset="0"/>
            </a:endParaRPr>
          </a:p>
          <a:p>
            <a:r>
              <a:rPr lang="en-GB" sz="2400" dirty="0">
                <a:latin typeface="Helvetica" pitchFamily="2" charset="0"/>
              </a:rPr>
              <a:t>W</a:t>
            </a:r>
            <a:r>
              <a:rPr lang="en-GB" sz="2400" dirty="0">
                <a:effectLst/>
                <a:latin typeface="Helvetica" pitchFamily="2" charset="0"/>
              </a:rPr>
              <a:t>hether need to transfer for LSCS </a:t>
            </a:r>
            <a:endParaRPr lang="en-GB" sz="2400" dirty="0">
              <a:latin typeface="Helvetica" pitchFamily="2" charset="0"/>
            </a:endParaRPr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E935F2EC-1A90-DB00-F286-184046F1F583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F4650-FE8A-92B8-1403-C424F3E09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C6F7E-7F02-C119-B21B-0EFA1405E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8C9D7-ADCF-D627-0620-312B42321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DBDB-58F4-F60B-8425-73667C02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K" b="1" dirty="0"/>
              <a:t>Case scenario 2 conti.. </a:t>
            </a: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B989C-3265-2711-9B88-C72FE4F24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Helvetica,Bold"/>
              </a:rPr>
              <a:t>Vaginal examination revealed not suitable for induction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Helvetica,Bold"/>
              </a:rPr>
              <a:t> </a:t>
            </a:r>
          </a:p>
          <a:p>
            <a:r>
              <a:rPr lang="en-GB" sz="1800" dirty="0">
                <a:latin typeface="Helvetica,Bold"/>
              </a:rPr>
              <a:t>D</a:t>
            </a:r>
            <a:r>
              <a:rPr lang="en-GB" sz="1800" dirty="0">
                <a:effectLst/>
                <a:latin typeface="Helvetica,Bold"/>
              </a:rPr>
              <a:t>ecided for LSCS </a:t>
            </a:r>
          </a:p>
          <a:p>
            <a:pPr marL="0" indent="0">
              <a:buNone/>
            </a:pPr>
            <a:endParaRPr lang="en-GB" sz="1800" dirty="0">
              <a:effectLst/>
              <a:latin typeface="Helvetica,Bold"/>
            </a:endParaRPr>
          </a:p>
          <a:p>
            <a:r>
              <a:rPr lang="en-GB" sz="1800" dirty="0">
                <a:latin typeface="Helvetica,Bold"/>
              </a:rPr>
              <a:t>IV access gained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800" dirty="0">
                <a:effectLst/>
                <a:latin typeface="Helvetica,Bold"/>
              </a:rPr>
              <a:t>During preparing for LSCS patient develop another </a:t>
            </a:r>
            <a:r>
              <a:rPr lang="en-GB" sz="1800" dirty="0" err="1">
                <a:latin typeface="Helvetica,Bold"/>
              </a:rPr>
              <a:t>siezure</a:t>
            </a:r>
            <a:r>
              <a:rPr lang="en-GB" sz="1800" dirty="0">
                <a:effectLst/>
                <a:latin typeface="Helvetica,Bold"/>
              </a:rPr>
              <a:t>? </a:t>
            </a:r>
            <a:endParaRPr lang="en-GB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634B74DE-D3C6-E530-0437-C440FA789326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96ECC-0185-5AA0-D044-AA185A383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BA2A9F-EB8F-F964-81B6-D091AC6D7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1140E-D8F8-8246-CB57-7B3E96964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6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10C2E-99A2-451F-9289-2BFB9D1B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4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effectLst/>
                <a:latin typeface="Helvetica,Bold"/>
              </a:rPr>
              <a:t>During preparing for LSCS patient develop another fit</a:t>
            </a:r>
            <a:br>
              <a:rPr lang="en-GB" sz="4400" dirty="0">
                <a:effectLst/>
                <a:latin typeface="Helvetica,Bold"/>
              </a:rPr>
            </a:br>
            <a:r>
              <a:rPr lang="en-GB" sz="4400" dirty="0">
                <a:effectLst/>
                <a:latin typeface="Helvetica,Bold"/>
              </a:rPr>
              <a:t>What now??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3064F-F674-E5B7-152A-29A543FC1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016"/>
            <a:ext cx="10515600" cy="351872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ffectLst/>
              </a:rPr>
              <a:t>o Give additional 2-4 g IV (lower dose, 2 g, if weight less than 70 kg) </a:t>
            </a:r>
            <a:endParaRPr lang="en-GB" sz="2400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58B1C4B-8699-BD25-6A03-82325074240A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B64CE-BA7C-2C10-7530-302ADAA89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44454-2F03-DD86-71C9-C39C68688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71D27-99D4-0320-06C4-F5AFE18E9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33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B3E3-F399-B2A5-D353-9FCE9332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7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effectLst/>
                <a:latin typeface="Helvetica,Bold"/>
              </a:rPr>
              <a:t>Can we give more MgSO4 (&gt;2 doses)? </a:t>
            </a:r>
            <a:br>
              <a:rPr lang="en-GB" sz="2800" dirty="0">
                <a:effectLst/>
                <a:latin typeface="Helvetica,Bold"/>
              </a:rPr>
            </a:br>
            <a:r>
              <a:rPr lang="en-GB" sz="2800" dirty="0">
                <a:effectLst/>
                <a:latin typeface="Helvetica,Bold"/>
              </a:rPr>
              <a:t>If further recurrence what are the options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74A81-6B47-C68F-BC45-614EB1E1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Helvetica" pitchFamily="2" charset="0"/>
              </a:rPr>
              <a:t>IV/ Rectal Diazepam 10mg</a:t>
            </a:r>
          </a:p>
          <a:p>
            <a:endParaRPr lang="en-GB" sz="1800" dirty="0">
              <a:effectLst/>
              <a:latin typeface="Helvetica" pitchFamily="2" charset="0"/>
            </a:endParaRPr>
          </a:p>
          <a:p>
            <a:r>
              <a:rPr lang="en-GB" sz="1800" dirty="0">
                <a:latin typeface="Helvetica" pitchFamily="2" charset="0"/>
              </a:rPr>
              <a:t>C</a:t>
            </a:r>
            <a:r>
              <a:rPr lang="en-GB" sz="1800" dirty="0">
                <a:effectLst/>
                <a:latin typeface="Helvetica" pitchFamily="2" charset="0"/>
              </a:rPr>
              <a:t>an repeat 10 mgs</a:t>
            </a:r>
          </a:p>
          <a:p>
            <a:endParaRPr lang="en-GB" sz="1800" dirty="0">
              <a:effectLst/>
              <a:latin typeface="Helvetica" pitchFamily="2" charset="0"/>
            </a:endParaRPr>
          </a:p>
          <a:p>
            <a:r>
              <a:rPr lang="en-GB" sz="1800" dirty="0">
                <a:effectLst/>
                <a:latin typeface="Helvetica" pitchFamily="2" charset="0"/>
              </a:rPr>
              <a:t>MDT / Medical input / ICU care </a:t>
            </a:r>
          </a:p>
          <a:p>
            <a:endParaRPr lang="en-GB" sz="1800" dirty="0">
              <a:effectLst/>
              <a:latin typeface="Helvetica" pitchFamily="2" charset="0"/>
            </a:endParaRPr>
          </a:p>
          <a:p>
            <a:r>
              <a:rPr lang="en-GB" sz="1800" dirty="0">
                <a:latin typeface="Helvetica" pitchFamily="2" charset="0"/>
              </a:rPr>
              <a:t>Check SPO2 and for features of aspiration</a:t>
            </a:r>
            <a:endParaRPr lang="en-GB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53A841FA-5839-2E65-EF90-CBCEF502E928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1DC9A-F282-B004-631E-F293A9DE6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202831-28DB-6C9C-BBA7-C3A28AB78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77975-CC49-DBAE-33A3-12AD9B9BA7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6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A507-6E43-ECDB-921C-7D19D57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Helvetica,Bold"/>
              </a:rPr>
              <a:t>What is the ultimate cure for eclampsia/ preeclampsia?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5AA60-AE31-7FAC-77FD-B35375443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Helvetica,Bold"/>
              </a:rPr>
              <a:t>Delivery</a:t>
            </a:r>
          </a:p>
          <a:p>
            <a:endParaRPr lang="en-GB" sz="1800" dirty="0">
              <a:latin typeface="Helvetica,Bold"/>
            </a:endParaRPr>
          </a:p>
          <a:p>
            <a:pPr marL="0" indent="0">
              <a:buNone/>
            </a:pPr>
            <a:endParaRPr lang="en-GB" sz="1800" dirty="0">
              <a:effectLst/>
              <a:latin typeface="Helvetica,Bold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Helvetica,Bold"/>
              </a:rPr>
              <a:t>Post-delivery care</a:t>
            </a:r>
            <a:endParaRPr lang="en-GB" dirty="0">
              <a:latin typeface="Helvetica,Bold"/>
            </a:endParaRPr>
          </a:p>
          <a:p>
            <a:endParaRPr lang="en-GB" sz="1800" dirty="0">
              <a:effectLst/>
              <a:latin typeface="Helvetica,Bold"/>
            </a:endParaRPr>
          </a:p>
          <a:p>
            <a:r>
              <a:rPr lang="en-GB" sz="1800" dirty="0">
                <a:effectLst/>
                <a:latin typeface="Helvetica" pitchFamily="2" charset="0"/>
              </a:rPr>
              <a:t>May need ICU care</a:t>
            </a:r>
          </a:p>
          <a:p>
            <a:r>
              <a:rPr lang="en-GB" sz="1800" dirty="0">
                <a:latin typeface="Helvetica" pitchFamily="2" charset="0"/>
              </a:rPr>
              <a:t>R</a:t>
            </a:r>
            <a:r>
              <a:rPr lang="en-GB" sz="1800" dirty="0">
                <a:effectLst/>
                <a:latin typeface="Helvetica" pitchFamily="2" charset="0"/>
              </a:rPr>
              <a:t>epeat blood pressure</a:t>
            </a:r>
          </a:p>
          <a:p>
            <a:r>
              <a:rPr lang="en-GB" sz="1800" dirty="0">
                <a:effectLst/>
                <a:latin typeface="Helvetica" pitchFamily="2" charset="0"/>
              </a:rPr>
              <a:t>Repeat blood investigations</a:t>
            </a:r>
            <a:endParaRPr lang="en-GB" sz="1800" dirty="0">
              <a:latin typeface="Helvetica" pitchFamily="2" charset="0"/>
            </a:endParaRPr>
          </a:p>
          <a:p>
            <a:r>
              <a:rPr lang="en-GB" sz="1800" dirty="0">
                <a:effectLst/>
                <a:latin typeface="Helvetica" pitchFamily="2" charset="0"/>
              </a:rPr>
              <a:t>Debrief </a:t>
            </a:r>
            <a:endParaRPr lang="en-GB" sz="1800" dirty="0"/>
          </a:p>
          <a:p>
            <a:pPr marL="0" indent="0">
              <a:buNone/>
            </a:pPr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39C319C9-308F-87CD-B516-73D9C1010D23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535CC-4CD3-3AC0-644A-93E723680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7C4B33-1E5A-5406-DF84-E1B573EC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BDE89-62CE-5AC3-A097-BAE2DADDE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0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D9EE-235E-5F58-456A-B159589C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>
                <a:effectLst/>
                <a:latin typeface="Helvetica,Bold"/>
              </a:rPr>
              <a:t>Post-delivery patient deteriorates with confusion. </a:t>
            </a:r>
            <a:br>
              <a:rPr lang="en-GB" sz="2800" dirty="0">
                <a:effectLst/>
                <a:latin typeface="Helvetica,Bold"/>
              </a:rPr>
            </a:br>
            <a:r>
              <a:rPr lang="en-GB" sz="2800" dirty="0">
                <a:effectLst/>
                <a:latin typeface="Helvetica,Bold"/>
              </a:rPr>
              <a:t>What would be the next steps in management?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1DB1-1A0D-A613-2477-47AEB1CA8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Imaging – Brain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Re-evaluate from head to toe for a cause. </a:t>
            </a:r>
          </a:p>
          <a:p>
            <a:pPr marL="0" indent="0"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Can be unrelated to preeclampsia. </a:t>
            </a:r>
          </a:p>
          <a:p>
            <a:pPr marL="0" indent="0">
              <a:buNone/>
            </a:pPr>
            <a:endParaRPr lang="en-GB" sz="1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MDT </a:t>
            </a:r>
            <a:endParaRPr lang="en-GB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C77A3D4E-8BF7-0A94-E7B7-04B0B842BBC8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8A457-E6D0-DCF5-492C-82F91ABAD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196FA4-3B0B-0F71-10FB-E0C1F69E0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685BB-1099-077F-652A-41C63D78A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9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575E-773D-170D-5EDE-FF05FE0D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80" y="3703320"/>
            <a:ext cx="3622610" cy="1325563"/>
          </a:xfrm>
        </p:spPr>
        <p:txBody>
          <a:bodyPr/>
          <a:lstStyle/>
          <a:p>
            <a:r>
              <a:rPr lang="en-LK" dirty="0"/>
              <a:t>Thank you…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97727493-31ED-C09B-E7F1-E3432BCE8897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26169-2CDB-134A-3D96-EA7EDB2AB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FFC2A-6977-3124-C828-A9FA96AFD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98E55-5FC7-F202-CDAC-8C8913977E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BD0B68-773C-C7AC-26A1-0856A62707BD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  <p:pic>
        <p:nvPicPr>
          <p:cNvPr id="9" name="Picture 8" descr="Hands holding each other's wrists and interlinked to form a circle">
            <a:extLst>
              <a:ext uri="{FF2B5EF4-FFF2-40B4-BE49-F238E27FC236}">
                <a16:creationId xmlns:a16="http://schemas.microsoft.com/office/drawing/2014/main" id="{4B150CFC-2B3E-A8AC-2C75-96D9963259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51" r="18515" b="-1"/>
          <a:stretch/>
        </p:blipFill>
        <p:spPr>
          <a:xfrm>
            <a:off x="6613378" y="902923"/>
            <a:ext cx="4823460" cy="54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1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F43A-3258-B5D2-BA54-E39F1321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effectLst/>
                <a:latin typeface="Helvetica,Bold"/>
              </a:rPr>
              <a:t>What are the questions you would ask to check for the severity of the problem?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98CE-49DA-8DE7-5D7B-7516B869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2400" dirty="0">
                <a:effectLst/>
                <a:latin typeface="Helvetica" pitchFamily="2" charset="0"/>
              </a:rPr>
              <a:t>Do you have headache?</a:t>
            </a:r>
          </a:p>
          <a:p>
            <a:pPr marL="0" indent="0">
              <a:buNone/>
            </a:pPr>
            <a:br>
              <a:rPr lang="en-GB" sz="2400" dirty="0">
                <a:effectLst/>
                <a:latin typeface="Helvetica" pitchFamily="2" charset="0"/>
              </a:rPr>
            </a:br>
            <a:r>
              <a:rPr lang="en-GB" sz="24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2400" dirty="0">
                <a:effectLst/>
                <a:latin typeface="Helvetica" pitchFamily="2" charset="0"/>
              </a:rPr>
              <a:t>Do you suffer from blurred vision?</a:t>
            </a:r>
          </a:p>
          <a:p>
            <a:pPr marL="0" indent="0">
              <a:buNone/>
            </a:pPr>
            <a:br>
              <a:rPr lang="en-GB" sz="2400" dirty="0">
                <a:effectLst/>
                <a:latin typeface="Helvetica" pitchFamily="2" charset="0"/>
              </a:rPr>
            </a:br>
            <a:r>
              <a:rPr lang="en-GB" sz="24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2400" dirty="0">
                <a:effectLst/>
                <a:latin typeface="Helvetica" pitchFamily="2" charset="0"/>
              </a:rPr>
              <a:t>Do you notice light flashes?</a:t>
            </a:r>
          </a:p>
          <a:p>
            <a:pPr marL="0" indent="0">
              <a:buNone/>
            </a:pPr>
            <a:br>
              <a:rPr lang="en-GB" sz="2400" dirty="0">
                <a:effectLst/>
                <a:latin typeface="Helvetica" pitchFamily="2" charset="0"/>
              </a:rPr>
            </a:br>
            <a:r>
              <a:rPr lang="en-GB" sz="24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2400" dirty="0">
                <a:effectLst/>
                <a:latin typeface="Helvetica" pitchFamily="2" charset="0"/>
              </a:rPr>
              <a:t>Do you have any abdominal pain, epigastric pain? </a:t>
            </a:r>
            <a:endParaRPr lang="en-GB" sz="2400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8E4F2AE9-4234-DEC2-BDDE-0B04259717D4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8E650-62B9-C262-14D4-740B533C6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C79D3-5C0D-4F1B-E36D-E7DA90703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6BE36-32E8-6CA1-2244-FA4DF2A55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5F21-9703-A6CF-EA75-097A25C8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effectLst/>
                <a:latin typeface="Calibri,Bold"/>
              </a:rPr>
              <a:t>Case scenario Continued:</a:t>
            </a: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008E6-DD91-739B-65D4-927594A12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Helvetica,Bold"/>
              </a:rPr>
              <a:t>P</a:t>
            </a:r>
            <a:r>
              <a:rPr lang="en-GB" sz="1800" dirty="0">
                <a:effectLst/>
                <a:latin typeface="Helvetica,Bold"/>
              </a:rPr>
              <a:t>atient complains of headache, blurred vision since morning.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Helvetica,Bold"/>
              </a:rPr>
              <a:t>Repeat BP 162/ 102 </a:t>
            </a:r>
          </a:p>
          <a:p>
            <a:pPr marL="0" indent="0">
              <a:buNone/>
            </a:pPr>
            <a:endParaRPr lang="en-GB" sz="1800" dirty="0">
              <a:latin typeface="Helvetica,Bold"/>
            </a:endParaRPr>
          </a:p>
          <a:p>
            <a:pPr marL="0" indent="0">
              <a:buNone/>
            </a:pPr>
            <a:endParaRPr lang="en-GB" sz="1800" dirty="0">
              <a:latin typeface="Helvetica,Bold"/>
            </a:endParaRPr>
          </a:p>
          <a:p>
            <a:pPr marL="0" indent="0">
              <a:buNone/>
            </a:pPr>
            <a:endParaRPr lang="en-GB" sz="1800" dirty="0">
              <a:effectLst/>
              <a:latin typeface="Helvetica,Bold"/>
            </a:endParaRPr>
          </a:p>
          <a:p>
            <a:pPr marL="0" indent="0">
              <a:buNone/>
            </a:pPr>
            <a:endParaRPr lang="en-GB" sz="1800" dirty="0">
              <a:latin typeface="Helvetica,Bold"/>
            </a:endParaRPr>
          </a:p>
          <a:p>
            <a:pPr marL="0" indent="0">
              <a:buNone/>
            </a:pPr>
            <a:endParaRPr lang="en-GB" sz="1800" dirty="0">
              <a:effectLst/>
              <a:latin typeface="Helvetica,Bold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Helvetica,Bold"/>
              </a:rPr>
              <a:t>Q2. What else do you want to do, Examination??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E1EDF36-60D0-8B80-BB55-805B55E39EB7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068AB-7684-4984-4639-7960B7B8B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EB2DB-0955-948E-788A-275FA1BCF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3A92A-2194-437E-0E25-343AD3E32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FF63-804C-7E1D-0443-600D7F7D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Helvetica,Bold"/>
              </a:rPr>
              <a:t>What else do you want to do, Examination??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BC37-C64E-522C-19E8-820B581D9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latin typeface="Helvetica" pitchFamily="2" charset="0"/>
              </a:rPr>
              <a:t>Exaggerated tendon reflexes</a:t>
            </a:r>
            <a:r>
              <a:rPr lang="en-GB" sz="1800" dirty="0">
                <a:effectLst/>
                <a:latin typeface="Helvetica" pitchFamily="2" charset="0"/>
              </a:rPr>
              <a:t> with clonus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Right hypochondrial tenderness /palpable liver </a:t>
            </a:r>
          </a:p>
          <a:p>
            <a:pPr marL="0" indent="0">
              <a:buNone/>
            </a:pPr>
            <a:endParaRPr lang="en-GB" sz="1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Fundus of eye for papilledema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 err="1">
                <a:effectLst/>
                <a:latin typeface="Helvetica" pitchFamily="2" charset="0"/>
              </a:rPr>
              <a:t>Symphysiofundal</a:t>
            </a:r>
            <a:r>
              <a:rPr lang="en-GB" sz="1800" dirty="0">
                <a:effectLst/>
                <a:latin typeface="Helvetica" pitchFamily="2" charset="0"/>
              </a:rPr>
              <a:t> height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Feta Heart Rate </a:t>
            </a:r>
          </a:p>
          <a:p>
            <a:pPr marL="0" indent="0">
              <a:buNone/>
            </a:pPr>
            <a:endParaRPr lang="en-GB" sz="1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 err="1">
                <a:effectLst/>
                <a:latin typeface="Helvetica" pitchFamily="2" charset="0"/>
              </a:rPr>
              <a:t>Odema</a:t>
            </a:r>
            <a:endParaRPr lang="en-GB" sz="1800" dirty="0">
              <a:latin typeface="Helvetica" pitchFamily="2" charset="0"/>
            </a:endParaRPr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A5EA4CD8-69D5-9563-FAD1-46812E95EF2C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64BF4-E1BD-923D-6C5A-C374AF1EA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9B7C0A-F971-C5A0-87FB-7CBC74C25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AB2BA-3D05-3329-AF07-29C50C834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4BA5130B-7ECE-0806-3199-8987CE887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LK"/>
          </a:p>
        </p:txBody>
      </p:sp>
      <p:sp>
        <p:nvSpPr>
          <p:cNvPr id="11" name="AutoShape 6" descr="How to Manage Massive Pregnancy Swelling - Be Sure To See Your Doctor If  You Have This Swelling — First Thyme Mom">
            <a:extLst>
              <a:ext uri="{FF2B5EF4-FFF2-40B4-BE49-F238E27FC236}">
                <a16:creationId xmlns:a16="http://schemas.microsoft.com/office/drawing/2014/main" id="{1C73CE4F-DFC7-9E8C-B6F5-A0040A6516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242310" cy="32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LK"/>
          </a:p>
        </p:txBody>
      </p:sp>
      <p:pic>
        <p:nvPicPr>
          <p:cNvPr id="14" name="Picture 13" descr="A foot on a rug&#10;&#10;Description automatically generated">
            <a:extLst>
              <a:ext uri="{FF2B5EF4-FFF2-40B4-BE49-F238E27FC236}">
                <a16:creationId xmlns:a16="http://schemas.microsoft.com/office/drawing/2014/main" id="{D5E48648-1D9E-6B7D-7BAA-9F2123C21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855" y="1248543"/>
            <a:ext cx="4305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2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5464-2FA2-A1D6-2B43-72B12534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effectLst/>
                <a:latin typeface="Calibri,Bold"/>
              </a:rPr>
              <a:t>Case scenario Conti:</a:t>
            </a: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B33C-5B3D-0A40-BEFB-1C7DA714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LK" dirty="0"/>
              <a:t>Patient has clonus &gt;3 beats. </a:t>
            </a:r>
          </a:p>
          <a:p>
            <a:endParaRPr lang="en-LK" dirty="0"/>
          </a:p>
          <a:p>
            <a:r>
              <a:rPr lang="en-LK" dirty="0"/>
              <a:t>No RHC tenderness</a:t>
            </a:r>
          </a:p>
          <a:p>
            <a:endParaRPr lang="en-GB" sz="1800" dirty="0">
              <a:effectLst/>
              <a:latin typeface="Helvetica,Bold"/>
            </a:endParaRPr>
          </a:p>
          <a:p>
            <a:endParaRPr lang="en-GB" sz="1800" dirty="0">
              <a:latin typeface="Helvetica,Bold"/>
            </a:endParaRPr>
          </a:p>
          <a:p>
            <a:r>
              <a:rPr lang="en-GB" dirty="0">
                <a:effectLst/>
              </a:rPr>
              <a:t>How will you proceed? </a:t>
            </a:r>
            <a:endParaRPr lang="en-GB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FDB196C1-2B7C-04EA-ACF1-7350C342D69B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DB8AD-B146-C405-C60E-CD10E2BB0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32AFD-EDFE-DCA9-1B3D-646CBCF48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48F90-A771-2154-27A0-436E79575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A4D6-D397-09A4-1BDB-6F8D749C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How will you proceed? </a:t>
            </a:r>
            <a:br>
              <a:rPr lang="en-GB" dirty="0"/>
            </a:b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F165-FA75-D99A-1050-44DC286A7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Admit</a:t>
            </a:r>
          </a:p>
          <a:p>
            <a:pPr marL="0" indent="0">
              <a:buNone/>
            </a:pPr>
            <a:endParaRPr lang="en-GB" sz="1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Canula  , What blood investigations??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Investigations - FBC or Serum Creatinine/ Blood </a:t>
            </a:r>
            <a:r>
              <a:rPr lang="en-GB" sz="1800" dirty="0">
                <a:latin typeface="Helvetica" pitchFamily="2" charset="0"/>
              </a:rPr>
              <a:t>U</a:t>
            </a:r>
            <a:r>
              <a:rPr lang="en-GB" sz="1800" dirty="0">
                <a:effectLst/>
                <a:latin typeface="Helvetica" pitchFamily="2" charset="0"/>
              </a:rPr>
              <a:t>rea &amp; electrolytes</a:t>
            </a:r>
          </a:p>
          <a:p>
            <a:pPr marL="0" indent="0"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UPCR if available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Helvetica" pitchFamily="2" charset="0"/>
              </a:rPr>
            </a:br>
            <a:r>
              <a:rPr lang="en-GB" sz="1800" dirty="0">
                <a:effectLst/>
                <a:latin typeface="Courier New" panose="02070309020205020404" pitchFamily="49" charset="0"/>
              </a:rPr>
              <a:t>o</a:t>
            </a:r>
            <a:r>
              <a:rPr lang="en-GB" sz="1800" dirty="0">
                <a:latin typeface="Helvetica" pitchFamily="2" charset="0"/>
              </a:rPr>
              <a:t>  </a:t>
            </a:r>
            <a:r>
              <a:rPr lang="en-GB" sz="1800" dirty="0" err="1">
                <a:effectLst/>
                <a:latin typeface="Helvetica" pitchFamily="2" charset="0"/>
              </a:rPr>
              <a:t>Fetal</a:t>
            </a:r>
            <a:r>
              <a:rPr lang="en-GB" sz="1800" dirty="0">
                <a:effectLst/>
                <a:latin typeface="Helvetica" pitchFamily="2" charset="0"/>
              </a:rPr>
              <a:t> assessment- USS , CTG </a:t>
            </a:r>
          </a:p>
          <a:p>
            <a:pPr marL="0" indent="0"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urier New" panose="02070309020205020404" pitchFamily="49" charset="0"/>
              </a:rPr>
              <a:t>o </a:t>
            </a:r>
            <a:r>
              <a:rPr lang="en-GB" sz="1800" dirty="0">
                <a:effectLst/>
                <a:latin typeface="Helvetica" pitchFamily="2" charset="0"/>
              </a:rPr>
              <a:t>Vagina Examination</a:t>
            </a:r>
            <a:br>
              <a:rPr lang="en-GB" sz="1800" dirty="0">
                <a:effectLst/>
                <a:latin typeface="Helvetica" pitchFamily="2" charset="0"/>
              </a:rPr>
            </a:br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C0E66504-635E-93A6-7EA0-187154F43445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5A9BA-F8F2-D028-69F9-D3A67A04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37BAB-2395-E302-9A4C-B08376DA9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C20DA-6F56-2C16-B680-6B5551F4B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8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8F74-9B7C-99F3-B19A-21E1FE56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dirty="0">
                <a:effectLst/>
                <a:latin typeface="Helvetica,Bold"/>
              </a:rPr>
            </a:br>
            <a:r>
              <a:rPr lang="en-GB" sz="4400" dirty="0">
                <a:effectLst/>
                <a:latin typeface="Calibri,Bold"/>
              </a:rPr>
              <a:t>Case scenario Conti:</a:t>
            </a:r>
            <a:endParaRPr lang="en-L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E299-6B78-B296-591F-B34E93D17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ffectLst/>
              </a:rPr>
              <a:t>Q.</a:t>
            </a:r>
            <a:r>
              <a:rPr lang="en-GB" dirty="0"/>
              <a:t> </a:t>
            </a:r>
            <a:r>
              <a:rPr lang="en-GB" dirty="0">
                <a:effectLst/>
              </a:rPr>
              <a:t>Now BP value is 184/116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effectLst/>
              </a:rPr>
              <a:t>What is severe preeclampsia? </a:t>
            </a:r>
            <a:endParaRPr lang="en-GB" dirty="0"/>
          </a:p>
          <a:p>
            <a:endParaRPr lang="en-LK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85C0585E-3402-034F-8136-A75F958F42DD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966F2-30CA-6AE4-3B49-AA440E3DC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9999E-3F28-C16F-147F-DC4FBD70D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A1FC3-FA7A-6DC3-F343-6BE8ED367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9A0E-1663-8413-CDFE-23AE832A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K" dirty="0"/>
              <a:t>Preeclampsia devided in to two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36C405-869C-8754-EAB2-3E7A72D2BE6F}"/>
              </a:ext>
            </a:extLst>
          </p:cNvPr>
          <p:cNvCxnSpPr>
            <a:cxnSpLocks/>
          </p:cNvCxnSpPr>
          <p:nvPr/>
        </p:nvCxnSpPr>
        <p:spPr>
          <a:xfrm>
            <a:off x="6096000" y="1922212"/>
            <a:ext cx="1543050" cy="1506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C766EE-EF08-D1A8-6320-42BAD61DB363}"/>
              </a:ext>
            </a:extLst>
          </p:cNvPr>
          <p:cNvCxnSpPr>
            <a:cxnSpLocks/>
          </p:cNvCxnSpPr>
          <p:nvPr/>
        </p:nvCxnSpPr>
        <p:spPr>
          <a:xfrm flipH="1">
            <a:off x="4114800" y="1863090"/>
            <a:ext cx="1653540" cy="1485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284F80-D5A2-600A-DEF9-532522AB943F}"/>
              </a:ext>
            </a:extLst>
          </p:cNvPr>
          <p:cNvSpPr txBox="1"/>
          <p:nvPr/>
        </p:nvSpPr>
        <p:spPr>
          <a:xfrm>
            <a:off x="3752850" y="3578953"/>
            <a:ext cx="118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2800" dirty="0"/>
              <a:t>Mild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E1314-CA27-CF0D-5C23-190D9F42F90D}"/>
              </a:ext>
            </a:extLst>
          </p:cNvPr>
          <p:cNvSpPr txBox="1"/>
          <p:nvPr/>
        </p:nvSpPr>
        <p:spPr>
          <a:xfrm>
            <a:off x="6947535" y="3601773"/>
            <a:ext cx="138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2800" dirty="0"/>
              <a:t>Severe</a:t>
            </a: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F1704B19-C253-17EF-7D4C-0A41CF244DFD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4EAD3C-28B2-2100-711B-446B99171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8629F1-35C5-CAF6-D207-ECB2147AA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C38CF6-7AE4-030F-8DB1-F7A7065A2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12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1049</Words>
  <Application>Microsoft Office PowerPoint</Application>
  <PresentationFormat>Widescreen</PresentationFormat>
  <Paragraphs>174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Apple Chancery</vt:lpstr>
      <vt:lpstr>Arial</vt:lpstr>
      <vt:lpstr>Arial Nova Cond</vt:lpstr>
      <vt:lpstr>Calibri</vt:lpstr>
      <vt:lpstr>Calibri Light</vt:lpstr>
      <vt:lpstr>Calibri,Bold</vt:lpstr>
      <vt:lpstr>Courier New</vt:lpstr>
      <vt:lpstr>Helvetica</vt:lpstr>
      <vt:lpstr>Helvetica,Bold</vt:lpstr>
      <vt:lpstr>Office Theme</vt:lpstr>
      <vt:lpstr>Managing Hypertensive Emergencies in Pregnancy   Case based Discussion</vt:lpstr>
      <vt:lpstr>Case scenario:  </vt:lpstr>
      <vt:lpstr>What are the questions you would ask to check for the severity of the problem?  </vt:lpstr>
      <vt:lpstr>Case scenario Continued:</vt:lpstr>
      <vt:lpstr>What else do you want to do, Examination??  </vt:lpstr>
      <vt:lpstr>Case scenario Conti:</vt:lpstr>
      <vt:lpstr>How will you proceed?  </vt:lpstr>
      <vt:lpstr> Case scenario Conti:</vt:lpstr>
      <vt:lpstr>Preeclampsia devided in to two</vt:lpstr>
      <vt:lpstr>Criteria to diagnose severe preeclampsia  </vt:lpstr>
      <vt:lpstr>What are the three arms of managing severe preeclampsia</vt:lpstr>
      <vt:lpstr>How would you control her blood pressure?  </vt:lpstr>
      <vt:lpstr>PowerPoint Presentation</vt:lpstr>
      <vt:lpstr>How would you manage her hydration?  </vt:lpstr>
      <vt:lpstr>Magic drug to prevent eclampsia ?? </vt:lpstr>
      <vt:lpstr>While in the ward patient’s blood pressure controlled but remains symptomatic and develop a seizure.   How will you proceed?  </vt:lpstr>
      <vt:lpstr>How would you monitor while giving Mg SO4?  </vt:lpstr>
      <vt:lpstr>PowerPoint Presentation</vt:lpstr>
      <vt:lpstr>Case scenario 2 </vt:lpstr>
      <vt:lpstr>If no IV access, how can we deliver MgSo4?  </vt:lpstr>
      <vt:lpstr>Fit was settled with initial bolus of MgSo4,  What is the next step in management?  </vt:lpstr>
      <vt:lpstr>Case scenario 2 conti.. </vt:lpstr>
      <vt:lpstr>During preparing for LSCS patient develop another fit What now??  </vt:lpstr>
      <vt:lpstr>Can we give more MgSO4 (&gt;2 doses)?  If further recurrence what are the options  </vt:lpstr>
      <vt:lpstr>What is the ultimate cure for eclampsia/ preeclampsia?  </vt:lpstr>
      <vt:lpstr>Post-delivery patient deteriorates with confusion.  What would be the next steps in management?  </vt:lpstr>
      <vt:lpstr>Thank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Hypertensive Emergencies in Pregnancy  Case based Discussion</dc:title>
  <dc:creator>Prabath Randombage</dc:creator>
  <cp:lastModifiedBy>SLCOG Council</cp:lastModifiedBy>
  <cp:revision>12</cp:revision>
  <dcterms:created xsi:type="dcterms:W3CDTF">2024-03-12T12:52:49Z</dcterms:created>
  <dcterms:modified xsi:type="dcterms:W3CDTF">2025-01-22T06:35:40Z</dcterms:modified>
</cp:coreProperties>
</file>