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  <p:sldId id="293" r:id="rId17"/>
    <p:sldId id="294" r:id="rId18"/>
    <p:sldId id="297" r:id="rId19"/>
    <p:sldId id="301" r:id="rId20"/>
    <p:sldId id="302" r:id="rId21"/>
    <p:sldId id="298" r:id="rId22"/>
    <p:sldId id="299" r:id="rId23"/>
    <p:sldId id="303" r:id="rId24"/>
    <p:sldId id="270" r:id="rId25"/>
    <p:sldId id="305" r:id="rId26"/>
    <p:sldId id="304" r:id="rId27"/>
    <p:sldId id="271" r:id="rId28"/>
    <p:sldId id="273" r:id="rId29"/>
    <p:sldId id="274" r:id="rId30"/>
    <p:sldId id="275" r:id="rId31"/>
    <p:sldId id="276" r:id="rId32"/>
    <p:sldId id="277" r:id="rId33"/>
    <p:sldId id="306" r:id="rId34"/>
    <p:sldId id="278" r:id="rId35"/>
    <p:sldId id="279" r:id="rId36"/>
    <p:sldId id="280" r:id="rId37"/>
    <p:sldId id="307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8095" y="375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599" y="0"/>
                </a:moveTo>
                <a:lnTo>
                  <a:pt x="0" y="0"/>
                </a:lnTo>
                <a:lnTo>
                  <a:pt x="0" y="6857999"/>
                </a:lnTo>
                <a:lnTo>
                  <a:pt x="228599" y="6857999"/>
                </a:lnTo>
                <a:lnTo>
                  <a:pt x="228599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53339"/>
            <a:ext cx="9810750" cy="1293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191B0E"/>
                </a:solidFill>
                <a:latin typeface="Franklin Gothic Book"/>
                <a:cs typeface="Franklin Gothic 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0340" y="1373073"/>
            <a:ext cx="8605520" cy="3529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9"/>
                </a:lnTo>
                <a:lnTo>
                  <a:pt x="12192000" y="6857999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D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1952" y="1685289"/>
            <a:ext cx="3275329" cy="4409440"/>
          </a:xfrm>
          <a:custGeom>
            <a:avLst/>
            <a:gdLst/>
            <a:ahLst/>
            <a:cxnLst/>
            <a:rect l="l" t="t" r="r" b="b"/>
            <a:pathLst>
              <a:path w="3275329" h="4409440">
                <a:moveTo>
                  <a:pt x="3275012" y="0"/>
                </a:moveTo>
                <a:lnTo>
                  <a:pt x="2869247" y="0"/>
                </a:lnTo>
                <a:lnTo>
                  <a:pt x="2869247" y="4023360"/>
                </a:lnTo>
                <a:lnTo>
                  <a:pt x="0" y="4023360"/>
                </a:lnTo>
                <a:lnTo>
                  <a:pt x="0" y="4409440"/>
                </a:lnTo>
                <a:lnTo>
                  <a:pt x="3275012" y="4409440"/>
                </a:lnTo>
                <a:lnTo>
                  <a:pt x="3275012" y="4023360"/>
                </a:lnTo>
                <a:lnTo>
                  <a:pt x="3275012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2857" y="744468"/>
            <a:ext cx="3275965" cy="4408805"/>
          </a:xfrm>
          <a:custGeom>
            <a:avLst/>
            <a:gdLst/>
            <a:ahLst/>
            <a:cxnLst/>
            <a:rect l="l" t="t" r="r" b="b"/>
            <a:pathLst>
              <a:path w="3275965" h="4408805">
                <a:moveTo>
                  <a:pt x="3275013" y="0"/>
                </a:moveTo>
                <a:lnTo>
                  <a:pt x="0" y="0"/>
                </a:lnTo>
                <a:lnTo>
                  <a:pt x="0" y="4408487"/>
                </a:lnTo>
                <a:lnTo>
                  <a:pt x="405774" y="4408487"/>
                </a:lnTo>
                <a:lnTo>
                  <a:pt x="405774" y="384420"/>
                </a:lnTo>
                <a:lnTo>
                  <a:pt x="3275668" y="385742"/>
                </a:lnTo>
                <a:lnTo>
                  <a:pt x="3275197" y="288025"/>
                </a:lnTo>
                <a:lnTo>
                  <a:pt x="3275483" y="97717"/>
                </a:lnTo>
                <a:lnTo>
                  <a:pt x="3275013" y="0"/>
                </a:lnTo>
                <a:close/>
              </a:path>
            </a:pathLst>
          </a:custGeom>
          <a:solidFill>
            <a:srgbClr val="191B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0548" y="-9652"/>
            <a:ext cx="4242435" cy="2101215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07314" marR="5080" indent="-95250">
              <a:lnSpc>
                <a:spcPts val="7700"/>
              </a:lnSpc>
              <a:spcBef>
                <a:spcPts val="1140"/>
              </a:spcBef>
            </a:pPr>
            <a:r>
              <a:rPr sz="72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MATERNAL </a:t>
            </a:r>
            <a:r>
              <a:rPr sz="72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COLLAPSE</a:t>
            </a:r>
            <a:endParaRPr sz="7200">
              <a:latin typeface="Franklin Gothic Book"/>
              <a:cs typeface="Franklin Gothic Boo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7710" y="2155626"/>
            <a:ext cx="10786110" cy="4512945"/>
            <a:chOff x="357710" y="2155626"/>
            <a:chExt cx="10786110" cy="45129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3971" y="2155626"/>
              <a:ext cx="4949370" cy="42823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710" y="5322224"/>
              <a:ext cx="6603999" cy="1346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1400555"/>
            <a:ext cx="28098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00"/>
              </a:spcBef>
              <a:buChar char="■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Cardiovascular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system</a:t>
            </a:r>
            <a:endParaRPr sz="2000">
              <a:latin typeface="Franklin Gothic Book"/>
              <a:cs typeface="Franklin Gothic Boo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59462" y="1810875"/>
          <a:ext cx="9987277" cy="4857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9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2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5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Component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Changes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ImplicationsPlasma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31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Plasma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volume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𝑢𝑝𝑡𝑜</a:t>
                      </a:r>
                      <a:r>
                        <a:rPr sz="1800" spc="4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5" dirty="0">
                          <a:latin typeface="Cambria Math"/>
                          <a:cs typeface="Cambria Math"/>
                        </a:rPr>
                        <a:t>50%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Dilutional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anaemia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and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baseline="-13888" dirty="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800" spc="209" baseline="-13888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carrying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capacity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Heart</a:t>
                      </a:r>
                      <a:r>
                        <a:rPr sz="1800" spc="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rate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11582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𝑏𝑦</a:t>
                      </a:r>
                      <a:r>
                        <a:rPr sz="1800" spc="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15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20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5" dirty="0">
                          <a:latin typeface="Cambria Math"/>
                          <a:cs typeface="Cambria Math"/>
                        </a:rPr>
                        <a:t>𝑏𝑝𝑚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3990">
                        <a:lnSpc>
                          <a:spcPct val="102200"/>
                        </a:lnSpc>
                        <a:spcBef>
                          <a:spcPts val="209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3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circulatory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demand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at CPR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Cardiac</a:t>
                      </a:r>
                      <a:r>
                        <a:rPr sz="1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output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5" dirty="0">
                          <a:latin typeface="Cambria Math"/>
                          <a:cs typeface="Cambria Math"/>
                        </a:rPr>
                        <a:t>40%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3990">
                        <a:lnSpc>
                          <a:spcPct val="1022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3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circulatory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demand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at CPR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Uterine</a:t>
                      </a:r>
                      <a:r>
                        <a:rPr sz="18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blood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flow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10%</a:t>
                      </a:r>
                      <a:r>
                        <a:rPr sz="1800" spc="-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𝑜𝑓</a:t>
                      </a:r>
                      <a:r>
                        <a:rPr sz="1800" spc="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𝑐𝑎𝑟𝑑𝑖𝑎𝑐</a:t>
                      </a:r>
                      <a:r>
                        <a:rPr sz="1800" spc="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𝑜𝑢𝑡𝑝𝑢𝑡</a:t>
                      </a:r>
                      <a:r>
                        <a:rPr sz="1800" spc="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𝑎𝑡</a:t>
                      </a:r>
                      <a:r>
                        <a:rPr sz="1800" spc="1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𝑡𝑒𝑟𝑚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022985">
                        <a:lnSpc>
                          <a:spcPct val="101099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Rapid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,massive haemorrhage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Systemic</a:t>
                      </a:r>
                      <a:r>
                        <a:rPr sz="1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vascular</a:t>
                      </a:r>
                      <a:r>
                        <a:rPr sz="1800" spc="-8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resistance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50" dirty="0">
                          <a:latin typeface="Cambria Math"/>
                          <a:cs typeface="Cambria Math"/>
                        </a:rPr>
                        <a:t>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96520">
                        <a:lnSpc>
                          <a:spcPct val="102200"/>
                        </a:lnSpc>
                        <a:spcBef>
                          <a:spcPts val="21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Blood</a:t>
                      </a:r>
                      <a:r>
                        <a:rPr sz="1800" spc="-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sequestration</a:t>
                      </a:r>
                      <a:r>
                        <a:rPr sz="1800" spc="-7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with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CPR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Arterial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blood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pressure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10344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𝑏𝑦</a:t>
                      </a:r>
                      <a:r>
                        <a:rPr sz="1800" spc="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10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800" spc="-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15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𝑚𝑚𝐻𝑔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4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reserve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71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Venous</a:t>
                      </a:r>
                      <a:r>
                        <a:rPr sz="18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return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gravid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uterus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173990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3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circulatory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demand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at CPR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3492" rIns="0" bIns="0" rtlCol="0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Respiratory</a:t>
            </a:r>
            <a:r>
              <a:rPr sz="2000" spc="-75" dirty="0"/>
              <a:t> </a:t>
            </a:r>
            <a:r>
              <a:rPr sz="2000" spc="-10" dirty="0"/>
              <a:t>system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78440" y="1373073"/>
          <a:ext cx="8517255" cy="3529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9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Component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Changes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50" spc="4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Implications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Respiratory</a:t>
                      </a:r>
                      <a:r>
                        <a:rPr sz="1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minute</a:t>
                      </a:r>
                      <a:r>
                        <a:rPr sz="180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volume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-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increasing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tidal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volume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1325">
                        <a:lnSpc>
                          <a:spcPct val="101099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-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buffering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capacity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and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acidosis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800" baseline="-13888" dirty="0">
                          <a:latin typeface="Franklin Gothic Book"/>
                          <a:cs typeface="Franklin Gothic Book"/>
                        </a:rPr>
                        <a:t>2</a:t>
                      </a:r>
                      <a:r>
                        <a:rPr sz="1800" spc="644" baseline="-13888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consumption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-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20%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Hypoxia</a:t>
                      </a:r>
                      <a:r>
                        <a:rPr sz="1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develops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quickly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Residual</a:t>
                      </a:r>
                      <a:r>
                        <a:rPr sz="1800" spc="-8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capacity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2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by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25%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9060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If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apnoeic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hypoxia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develops quickly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Arterial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800" spc="-30" baseline="-13888" dirty="0">
                          <a:latin typeface="Franklin Gothic Book"/>
                          <a:cs typeface="Franklin Gothic Book"/>
                        </a:rPr>
                        <a:t>CO2</a:t>
                      </a:r>
                      <a:endParaRPr sz="1800" baseline="-13888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0" dirty="0">
                          <a:latin typeface="Cambria Math"/>
                          <a:cs typeface="Cambria Math"/>
                        </a:rPr>
                        <a:t>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805815">
                        <a:lnSpc>
                          <a:spcPct val="101099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459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reduced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buffering capacity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Laryngeal</a:t>
                      </a:r>
                      <a:r>
                        <a:rPr sz="1800" spc="-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oedema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50" dirty="0">
                          <a:latin typeface="Cambria Math"/>
                          <a:cs typeface="Cambria Math"/>
                        </a:rPr>
                        <a:t>↑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Difficult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intubation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6915" y="391667"/>
            <a:ext cx="193293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Other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systems</a:t>
            </a:r>
            <a:endParaRPr sz="2000">
              <a:latin typeface="Franklin Gothic Book"/>
              <a:cs typeface="Franklin Gothic Book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68450" y="1516856"/>
          <a:ext cx="8768715" cy="4319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2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2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43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Component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Changes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Implications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C0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Gastric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motility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0" dirty="0">
                          <a:latin typeface="Cambria Math"/>
                          <a:cs typeface="Cambria Math"/>
                        </a:rPr>
                        <a:t>↓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risk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aspiartion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marL="90805" marR="959485">
                        <a:lnSpc>
                          <a:spcPct val="102200"/>
                        </a:lnSpc>
                        <a:spcBef>
                          <a:spcPts val="20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Lower</a:t>
                      </a:r>
                      <a:r>
                        <a:rPr sz="1800" spc="-9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oesophageal sphincter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Relaxed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risk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of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aspiartion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57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Uterus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Enlarged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6045">
                        <a:lnSpc>
                          <a:spcPct val="101699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Diaphragmatic</a:t>
                      </a:r>
                      <a:r>
                        <a:rPr sz="1800" spc="-8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splintting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2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residual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capacity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Aortocaval</a:t>
                      </a:r>
                      <a:r>
                        <a:rPr sz="1800" spc="-11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compression</a:t>
                      </a:r>
                      <a:r>
                        <a:rPr sz="1800" spc="-10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and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  <a:p>
                      <a:pPr marL="91440">
                        <a:lnSpc>
                          <a:spcPts val="2110"/>
                        </a:lnSpc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↓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venous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return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38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Weight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↑</a:t>
                      </a:r>
                      <a:r>
                        <a:rPr sz="1800" spc="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breast</a:t>
                      </a:r>
                      <a:r>
                        <a:rPr sz="1800" spc="-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size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09905">
                        <a:lnSpc>
                          <a:spcPct val="102200"/>
                        </a:lnSpc>
                        <a:spcBef>
                          <a:spcPts val="20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Interfere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intubation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with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reduced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space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F4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17231" y="2534412"/>
            <a:ext cx="31584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Management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dirty="0"/>
              <a:t>Optimal</a:t>
            </a:r>
            <a:r>
              <a:rPr spc="-75" dirty="0"/>
              <a:t> </a:t>
            </a:r>
            <a:r>
              <a:rPr dirty="0"/>
              <a:t>Initial</a:t>
            </a:r>
            <a:r>
              <a:rPr spc="-75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74627"/>
            <a:ext cx="7932420" cy="3381375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895"/>
              </a:spcBef>
              <a:buSzPct val="102564"/>
              <a:buFont typeface="Franklin Gothic Book"/>
              <a:buChar char="■"/>
              <a:tabLst>
                <a:tab pos="396240" algn="l"/>
              </a:tabLst>
            </a:pPr>
            <a:r>
              <a:rPr sz="2925" i="1" spc="60" baseline="1424" dirty="0">
                <a:solidFill>
                  <a:srgbClr val="191B0E"/>
                </a:solidFill>
                <a:latin typeface="Franklin Gothic Book"/>
                <a:cs typeface="Franklin Gothic Book"/>
              </a:rPr>
              <a:t>Resuscitation</a:t>
            </a:r>
            <a:endParaRPr sz="2925" baseline="1424" dirty="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800"/>
              </a:spcBef>
              <a:buFont typeface="Segoe UI Symbol"/>
              <a:buChar char="❖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Community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setting</a:t>
            </a:r>
            <a:endParaRPr sz="2000" dirty="0">
              <a:latin typeface="Franklin Gothic Book"/>
              <a:cs typeface="Franklin Gothic Book"/>
            </a:endParaRPr>
          </a:p>
          <a:p>
            <a:pPr marL="926465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Basic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life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</a:t>
            </a:r>
            <a:r>
              <a:rPr sz="2000" dirty="0">
                <a:solidFill>
                  <a:srgbClr val="191B0E"/>
                </a:solidFill>
                <a:latin typeface="Cambria Math"/>
                <a:cs typeface="Cambria Math"/>
              </a:rPr>
              <a:t>→</a:t>
            </a:r>
            <a:r>
              <a:rPr sz="2000" spc="-40" dirty="0">
                <a:solidFill>
                  <a:srgbClr val="191B0E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Advanced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life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by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paramedics</a:t>
            </a:r>
            <a:endParaRPr sz="2000" dirty="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820"/>
              </a:spcBef>
              <a:buFont typeface="Segoe UI Symbol"/>
              <a:buChar char="❖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Hospital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setting</a:t>
            </a:r>
            <a:endParaRPr sz="2000" dirty="0">
              <a:latin typeface="Franklin Gothic Book"/>
              <a:cs typeface="Franklin Gothic Book"/>
            </a:endParaRPr>
          </a:p>
          <a:p>
            <a:pPr marL="926465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Look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Signs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life</a:t>
            </a:r>
            <a:endParaRPr sz="2000" dirty="0">
              <a:latin typeface="Franklin Gothic Book"/>
              <a:cs typeface="Franklin Gothic Book"/>
            </a:endParaRPr>
          </a:p>
          <a:p>
            <a:pPr marL="1841500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present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Cambria Math"/>
                <a:cs typeface="Cambria Math"/>
              </a:rPr>
              <a:t>→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ABCDE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approach</a:t>
            </a:r>
            <a:endParaRPr sz="2000" dirty="0">
              <a:latin typeface="Franklin Gothic Book"/>
              <a:cs typeface="Franklin Gothic Book"/>
            </a:endParaRPr>
          </a:p>
          <a:p>
            <a:pPr marL="1841500" marR="5080">
              <a:lnSpc>
                <a:spcPts val="1989"/>
              </a:lnSpc>
              <a:spcBef>
                <a:spcPts val="1320"/>
              </a:spcBef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absent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Cambria Math"/>
                <a:cs typeface="Cambria Math"/>
              </a:rPr>
              <a:t>→</a:t>
            </a:r>
            <a:r>
              <a:rPr sz="2000" spc="15" dirty="0">
                <a:solidFill>
                  <a:srgbClr val="191B0E"/>
                </a:solidFill>
                <a:latin typeface="Cambria Math"/>
                <a:cs typeface="Cambria Math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CPR/Call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upon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cardiac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arrest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team/Summon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consultant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obstetrician/consultant anaesthetist/neonatology</a:t>
            </a:r>
            <a:r>
              <a:rPr sz="2000" spc="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team</a:t>
            </a:r>
            <a:endParaRPr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AFF3-B9AF-9D80-6064-4FE2F218F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3CF64-F4A3-E035-1A25-414BF658B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4" y="274319"/>
            <a:ext cx="11986411" cy="630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60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180A-24C4-F796-C531-E8CC7C0DA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DD78-CE98-0FD0-A8CF-FDD18F57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9F51C-2228-DE0E-1E41-DFE5F83D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3581" y="2018300"/>
            <a:ext cx="18186084" cy="957272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4D2747E-BAAF-0B7F-02FE-73D27346CAD1}"/>
              </a:ext>
            </a:extLst>
          </p:cNvPr>
          <p:cNvSpPr/>
          <p:nvPr/>
        </p:nvSpPr>
        <p:spPr>
          <a:xfrm>
            <a:off x="533400" y="3124200"/>
            <a:ext cx="11506200" cy="2057400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6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9EFCA-3FE8-1491-4AE2-EAD6890D3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8427-9480-7E1B-6D57-2597E173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60C30-C336-1ACD-F438-EB71244FC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2800" y="-1295400"/>
            <a:ext cx="20001422" cy="1052827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5D181A2-8145-A9E6-AE85-858FACCC05D6}"/>
              </a:ext>
            </a:extLst>
          </p:cNvPr>
          <p:cNvSpPr/>
          <p:nvPr/>
        </p:nvSpPr>
        <p:spPr>
          <a:xfrm>
            <a:off x="2819400" y="2057400"/>
            <a:ext cx="5867400" cy="2895600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272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FC67EE-2EC1-0857-5EF3-2783910CD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6CC19-BE55-D9B1-495D-68FA52086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C42B2-1486-877D-12A5-6214BD879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-603790"/>
            <a:ext cx="18687511" cy="983666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CE27AC-6F35-52A4-8062-3BE9B8C4B67B}"/>
              </a:ext>
            </a:extLst>
          </p:cNvPr>
          <p:cNvSpPr/>
          <p:nvPr/>
        </p:nvSpPr>
        <p:spPr>
          <a:xfrm>
            <a:off x="533400" y="3429000"/>
            <a:ext cx="9810750" cy="1524000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4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4E55E-BD56-2838-9F97-AA199C411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ADCD4-03C2-6F18-7569-70E81F41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193F74-46B0-0A81-4888-5B767F28F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7880"/>
            <a:ext cx="18288000" cy="96263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11C1E1F-491A-EAB7-6E70-4602C39112E5}"/>
              </a:ext>
            </a:extLst>
          </p:cNvPr>
          <p:cNvSpPr/>
          <p:nvPr/>
        </p:nvSpPr>
        <p:spPr>
          <a:xfrm>
            <a:off x="6096000" y="2895600"/>
            <a:ext cx="4952999" cy="1828799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717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6232525" cy="13455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Acute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event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involving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cardiorespiratory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system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CNS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Result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reduced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absent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conscious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level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During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pregnancy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upto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6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weeks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pospartum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period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0125B-C457-869A-54B1-13F432E01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9C22-B942-9744-C14C-37BD49285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740AD-FA20-E18A-127A-2E15D14A8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07880"/>
            <a:ext cx="18288000" cy="96263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AE4F78-6DD0-0B84-72C9-55C20C8F4FEE}"/>
              </a:ext>
            </a:extLst>
          </p:cNvPr>
          <p:cNvSpPr/>
          <p:nvPr/>
        </p:nvSpPr>
        <p:spPr>
          <a:xfrm>
            <a:off x="381001" y="2895600"/>
            <a:ext cx="4953000" cy="1828799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11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AE402-77E7-25E6-D20F-041D104D2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8F77A-3B59-3C85-7A54-9E0B80BF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A9E4BC-E493-2B2C-C496-D7889109F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0" y="-2233832"/>
            <a:ext cx="18288000" cy="962636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D88DABA-73E9-FA2E-6B5D-C5114D4431F6}"/>
              </a:ext>
            </a:extLst>
          </p:cNvPr>
          <p:cNvSpPr/>
          <p:nvPr/>
        </p:nvSpPr>
        <p:spPr>
          <a:xfrm>
            <a:off x="4800600" y="2605304"/>
            <a:ext cx="7391400" cy="2119095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453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BB723-0271-ADEF-0BD7-31731150F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7B32-BA47-E6AB-84D6-F7621A8C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9D938-5298-F998-C788-B0E73C53C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24401" y="-5943600"/>
            <a:ext cx="24218917" cy="1274826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78277E-A598-6233-36D8-A1CA5492157A}"/>
              </a:ext>
            </a:extLst>
          </p:cNvPr>
          <p:cNvSpPr/>
          <p:nvPr/>
        </p:nvSpPr>
        <p:spPr>
          <a:xfrm>
            <a:off x="3048000" y="2590800"/>
            <a:ext cx="6324600" cy="1897747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619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FC192C-DD9E-F1D9-11D6-5A789A5D2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F10A-1E65-3BC2-29CA-0A801AA9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C2D54F-D780-9970-DBC1-6E3D616D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0165" y="-4572000"/>
            <a:ext cx="23280329" cy="122542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5134DBC-4852-10E4-4C5F-286017A228E8}"/>
              </a:ext>
            </a:extLst>
          </p:cNvPr>
          <p:cNvSpPr/>
          <p:nvPr/>
        </p:nvSpPr>
        <p:spPr>
          <a:xfrm>
            <a:off x="4248764" y="3833413"/>
            <a:ext cx="7391400" cy="2119095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906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29639" y="2153411"/>
            <a:ext cx="201930" cy="88519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80"/>
              </a:spcBef>
            </a:pPr>
            <a:r>
              <a:rPr sz="2000" spc="-185" dirty="0">
                <a:solidFill>
                  <a:srgbClr val="191B0E"/>
                </a:solidFill>
                <a:latin typeface="Segoe UI Symbol"/>
                <a:cs typeface="Segoe UI Symbol"/>
              </a:rPr>
              <a:t>►</a:t>
            </a:r>
            <a:endParaRPr sz="2000">
              <a:latin typeface="Segoe UI Symbol"/>
              <a:cs typeface="Segoe UI Symbol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r>
              <a:rPr sz="2000" spc="-185" dirty="0">
                <a:solidFill>
                  <a:srgbClr val="191B0E"/>
                </a:solidFill>
                <a:latin typeface="Segoe UI Symbol"/>
                <a:cs typeface="Segoe UI Symbol"/>
              </a:rPr>
              <a:t>►</a:t>
            </a:r>
            <a:endParaRPr sz="2000">
              <a:latin typeface="Segoe UI Symbol"/>
              <a:cs typeface="Segoe UI 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845" y="1693163"/>
            <a:ext cx="7691755" cy="129355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205"/>
              </a:spcBef>
              <a:tabLst>
                <a:tab pos="539115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Relieve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aortocaval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compression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after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20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weeks</a:t>
            </a:r>
            <a:endParaRPr sz="2000" dirty="0">
              <a:latin typeface="Franklin Gothic Book"/>
              <a:cs typeface="Franklin Gothic Book"/>
            </a:endParaRPr>
          </a:p>
          <a:p>
            <a:pPr marL="939165" marR="43180">
              <a:lnSpc>
                <a:spcPct val="141000"/>
              </a:lnSpc>
              <a:spcBef>
                <a:spcPts val="120"/>
              </a:spcBef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Manual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displacement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uterus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left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side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abdomen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Head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toe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left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tilt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at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</a:t>
            </a:r>
            <a:r>
              <a:rPr sz="20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angle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15-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30</a:t>
            </a:r>
            <a:r>
              <a:rPr sz="2000" spc="-1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1950" spc="-75" baseline="25641" dirty="0">
                <a:solidFill>
                  <a:srgbClr val="191B0E"/>
                </a:solidFill>
                <a:latin typeface="Cambria Math"/>
                <a:cs typeface="Cambria Math"/>
              </a:rPr>
              <a:t>0</a:t>
            </a:r>
            <a:endParaRPr sz="1950" baseline="25641" dirty="0">
              <a:latin typeface="Cambria Math"/>
              <a:cs typeface="Cambria Math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4286250"/>
            <a:ext cx="2206625" cy="22066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89149" y="4062380"/>
            <a:ext cx="1674317" cy="14733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667889" y="6029959"/>
            <a:ext cx="1511935" cy="3028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200"/>
              </a:lnSpc>
              <a:spcBef>
                <a:spcPts val="75"/>
              </a:spcBef>
            </a:pPr>
            <a:r>
              <a:rPr sz="900" u="sng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Franklin Gothic Book"/>
                <a:cs typeface="Franklin Gothic Book"/>
              </a:rPr>
              <a:t>This</a:t>
            </a:r>
            <a:r>
              <a:rPr sz="900" u="sng" spc="-25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Franklin Gothic Book"/>
                <a:cs typeface="Franklin Gothic Book"/>
              </a:rPr>
              <a:t>Photo</a:t>
            </a:r>
            <a:r>
              <a:rPr sz="900" u="none" spc="-25" dirty="0">
                <a:solidFill>
                  <a:srgbClr val="77A2BB"/>
                </a:solidFill>
                <a:latin typeface="Franklin Gothic Book"/>
                <a:cs typeface="Franklin Gothic Book"/>
              </a:rPr>
              <a:t> </a:t>
            </a:r>
            <a:r>
              <a:rPr sz="900" u="none" dirty="0">
                <a:latin typeface="Franklin Gothic Book"/>
                <a:cs typeface="Franklin Gothic Book"/>
              </a:rPr>
              <a:t>by</a:t>
            </a:r>
            <a:r>
              <a:rPr sz="900" u="none" spc="-15" dirty="0">
                <a:latin typeface="Franklin Gothic Book"/>
                <a:cs typeface="Franklin Gothic Book"/>
              </a:rPr>
              <a:t> </a:t>
            </a:r>
            <a:r>
              <a:rPr sz="900" u="none" dirty="0">
                <a:latin typeface="Franklin Gothic Book"/>
                <a:cs typeface="Franklin Gothic Book"/>
              </a:rPr>
              <a:t>Unknown</a:t>
            </a:r>
            <a:r>
              <a:rPr sz="900" u="none" spc="-20" dirty="0">
                <a:latin typeface="Franklin Gothic Book"/>
                <a:cs typeface="Franklin Gothic Book"/>
              </a:rPr>
              <a:t> </a:t>
            </a:r>
            <a:r>
              <a:rPr sz="900" u="none" spc="-10" dirty="0">
                <a:latin typeface="Franklin Gothic Book"/>
                <a:cs typeface="Franklin Gothic Book"/>
              </a:rPr>
              <a:t>Author </a:t>
            </a:r>
            <a:r>
              <a:rPr sz="900" u="none" dirty="0">
                <a:latin typeface="Franklin Gothic Book"/>
                <a:cs typeface="Franklin Gothic Book"/>
              </a:rPr>
              <a:t>is</a:t>
            </a:r>
            <a:r>
              <a:rPr sz="900" u="none" spc="-10" dirty="0">
                <a:latin typeface="Franklin Gothic Book"/>
                <a:cs typeface="Franklin Gothic Book"/>
              </a:rPr>
              <a:t> </a:t>
            </a:r>
            <a:r>
              <a:rPr sz="900" u="none" dirty="0">
                <a:latin typeface="Franklin Gothic Book"/>
                <a:cs typeface="Franklin Gothic Book"/>
              </a:rPr>
              <a:t>licensed</a:t>
            </a:r>
            <a:r>
              <a:rPr sz="900" u="none" spc="-5" dirty="0">
                <a:latin typeface="Franklin Gothic Book"/>
                <a:cs typeface="Franklin Gothic Book"/>
              </a:rPr>
              <a:t> </a:t>
            </a:r>
            <a:r>
              <a:rPr sz="900" u="none" dirty="0">
                <a:latin typeface="Franklin Gothic Book"/>
                <a:cs typeface="Franklin Gothic Book"/>
              </a:rPr>
              <a:t>under</a:t>
            </a:r>
            <a:r>
              <a:rPr sz="900" u="none" spc="-5" dirty="0">
                <a:latin typeface="Franklin Gothic Book"/>
                <a:cs typeface="Franklin Gothic Book"/>
              </a:rPr>
              <a:t> </a:t>
            </a:r>
            <a:r>
              <a:rPr sz="900" u="sng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Franklin Gothic Book"/>
                <a:cs typeface="Franklin Gothic Book"/>
              </a:rPr>
              <a:t>CC</a:t>
            </a:r>
            <a:r>
              <a:rPr sz="900" u="sng" spc="-5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Franklin Gothic Book"/>
                <a:cs typeface="Franklin Gothic Book"/>
              </a:rPr>
              <a:t> </a:t>
            </a:r>
            <a:r>
              <a:rPr sz="900" u="sng" spc="-10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Franklin Gothic Book"/>
                <a:cs typeface="Franklin Gothic Book"/>
              </a:rPr>
              <a:t>BY-NC-</a:t>
            </a:r>
            <a:r>
              <a:rPr sz="900" u="sng" spc="-25" dirty="0">
                <a:solidFill>
                  <a:srgbClr val="77A2BB"/>
                </a:solidFill>
                <a:uFill>
                  <a:solidFill>
                    <a:srgbClr val="77A2BB"/>
                  </a:solidFill>
                </a:uFill>
                <a:latin typeface="Franklin Gothic Book"/>
                <a:cs typeface="Franklin Gothic Book"/>
              </a:rPr>
              <a:t>ND</a:t>
            </a:r>
            <a:endParaRPr sz="900">
              <a:latin typeface="Franklin Gothic Book"/>
              <a:cs typeface="Franklin Gothic Book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43573" y="3379886"/>
            <a:ext cx="3571876" cy="34044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A02CD-0272-6F91-8747-B898BB45F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4E0FD-4C3F-8B12-A7DF-ED0D1CE2A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880DC-ECC8-2BA5-0D04-ED4B19F25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40165" y="-4572000"/>
            <a:ext cx="23280329" cy="1225421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C9E7B1C-4A9F-8E0A-7392-DB20B393D89A}"/>
              </a:ext>
            </a:extLst>
          </p:cNvPr>
          <p:cNvSpPr/>
          <p:nvPr/>
        </p:nvSpPr>
        <p:spPr>
          <a:xfrm>
            <a:off x="4248764" y="3833413"/>
            <a:ext cx="7391400" cy="2119095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576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03366-E28F-5FC9-3896-FB16CA84C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C3EAD-CCEB-4EBD-E6F6-6E2C200C6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D22A8-EEC1-2CA9-A8B1-A13BF54D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4572000"/>
            <a:ext cx="20866012" cy="1098337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ECABCEB-9EDE-7AD2-BDF7-1723E980401C}"/>
              </a:ext>
            </a:extLst>
          </p:cNvPr>
          <p:cNvSpPr/>
          <p:nvPr/>
        </p:nvSpPr>
        <p:spPr>
          <a:xfrm>
            <a:off x="0" y="4317100"/>
            <a:ext cx="11734800" cy="2133600"/>
          </a:xfrm>
          <a:prstGeom prst="roundRect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C96D6AB2-F9ED-AFF0-CFBB-8D54BF65C7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3118" y="307289"/>
            <a:ext cx="5103281" cy="3467100"/>
          </a:xfrm>
          <a:prstGeom prst="rect">
            <a:avLst/>
          </a:prstGeom>
        </p:spPr>
      </p:pic>
      <p:pic>
        <p:nvPicPr>
          <p:cNvPr id="7" name="Picture 6" descr="A diagram of a person's chest&#10;&#10;AI-generated content may be incorrect.">
            <a:extLst>
              <a:ext uri="{FF2B5EF4-FFF2-40B4-BE49-F238E27FC236}">
                <a16:creationId xmlns:a16="http://schemas.microsoft.com/office/drawing/2014/main" id="{A35B4577-C920-6267-8A63-6E9A84E2F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53338"/>
            <a:ext cx="6248401" cy="417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81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553211"/>
            <a:ext cx="7416800" cy="354330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  <a:tabLst>
                <a:tab pos="589915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Airway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management</a:t>
            </a:r>
            <a:endParaRPr sz="2000" dirty="0">
              <a:latin typeface="Franklin Gothic Book"/>
              <a:cs typeface="Franklin Gothic Book"/>
            </a:endParaRPr>
          </a:p>
          <a:p>
            <a:pPr marL="396240" lvl="1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►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unconscious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intubte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immediately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cuffed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endotracheal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tube</a:t>
            </a:r>
            <a:endParaRPr sz="2000" dirty="0">
              <a:latin typeface="Franklin Gothic Book"/>
              <a:cs typeface="Franklin Gothic Book"/>
            </a:endParaRPr>
          </a:p>
          <a:p>
            <a:pPr marL="396240" lvl="1" indent="-383540">
              <a:lnSpc>
                <a:spcPct val="100000"/>
              </a:lnSpc>
              <a:spcBef>
                <a:spcPts val="985"/>
              </a:spcBef>
              <a:buFont typeface="Segoe UI Symbol"/>
              <a:buChar char="►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intubation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fails</a:t>
            </a:r>
            <a:endParaRPr sz="2000" dirty="0">
              <a:latin typeface="Franklin Gothic Book"/>
              <a:cs typeface="Franklin Gothic Book"/>
            </a:endParaRPr>
          </a:p>
          <a:p>
            <a:pPr marL="926465" marR="4195445">
              <a:lnSpc>
                <a:spcPct val="142000"/>
              </a:lnSpc>
              <a:spcBef>
                <a:spcPts val="95"/>
              </a:spcBef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Call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help</a:t>
            </a:r>
            <a:r>
              <a:rPr sz="2000" spc="5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Maintain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oxygenation</a:t>
            </a:r>
            <a:endParaRPr sz="2000" dirty="0">
              <a:latin typeface="Franklin Gothic Book"/>
              <a:cs typeface="Franklin Gothic Book"/>
            </a:endParaRPr>
          </a:p>
          <a:p>
            <a:pPr marL="926465" marR="3442970">
              <a:lnSpc>
                <a:spcPct val="141000"/>
              </a:lnSpc>
              <a:spcBef>
                <a:spcPts val="120"/>
              </a:spcBef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Supraglottic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airway</a:t>
            </a:r>
            <a:r>
              <a:rPr sz="20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insertion Front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neck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access</a:t>
            </a:r>
            <a:endParaRPr sz="2000" dirty="0">
              <a:latin typeface="Franklin Gothic Book"/>
              <a:cs typeface="Franklin Gothic Book"/>
            </a:endParaRPr>
          </a:p>
          <a:p>
            <a:pPr marL="396240" lvl="1" indent="-383540">
              <a:lnSpc>
                <a:spcPct val="100000"/>
              </a:lnSpc>
              <a:spcBef>
                <a:spcPts val="1105"/>
              </a:spcBef>
              <a:buFont typeface="Segoe UI Symbol"/>
              <a:buChar char="►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Use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wavefoorm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capnography</a:t>
            </a:r>
            <a:endParaRPr sz="2000" dirty="0">
              <a:latin typeface="Franklin Gothic Book"/>
              <a:cs typeface="Franklin Gothic Boo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0591" y="4064000"/>
            <a:ext cx="5397500" cy="223519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4068" y="214883"/>
            <a:ext cx="10122535" cy="339344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  <a:tabLst>
                <a:tab pos="513715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Circulation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Airway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clear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no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breathing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present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start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chest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compressions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010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2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wide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bore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cannulae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insertion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105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Aggressive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approach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volume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replacement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985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Abdominal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USS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detect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concealed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bleeding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defibrillation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needed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use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same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energy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levels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non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–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pregnant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patients</a:t>
            </a:r>
            <a:endParaRPr sz="2000" dirty="0">
              <a:latin typeface="Franklin Gothic Book"/>
              <a:cs typeface="Franklin Gothic Book"/>
            </a:endParaRPr>
          </a:p>
          <a:p>
            <a:pPr marL="383540" marR="5080" lvl="1" indent="-384175">
              <a:lnSpc>
                <a:spcPts val="2300"/>
              </a:lnSpc>
              <a:spcBef>
                <a:spcPts val="1170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After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20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weeks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gestation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chest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compressions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seems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ineffective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early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recourse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to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delivery</a:t>
            </a:r>
            <a:endParaRPr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5539" y="659891"/>
            <a:ext cx="28663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6415" algn="l"/>
              </a:tabLst>
            </a:pPr>
            <a:r>
              <a:rPr sz="2000" dirty="0"/>
              <a:t>Disability</a:t>
            </a:r>
            <a:r>
              <a:rPr sz="2000" spc="-65" dirty="0"/>
              <a:t> </a:t>
            </a:r>
            <a:r>
              <a:rPr sz="2000" spc="-10" dirty="0"/>
              <a:t>assessment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4628" y="1169366"/>
            <a:ext cx="8062311" cy="55253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dirty="0"/>
              <a:t>Identifying</a:t>
            </a:r>
            <a:r>
              <a:rPr spc="-170" dirty="0"/>
              <a:t> </a:t>
            </a:r>
            <a:r>
              <a:rPr dirty="0"/>
              <a:t>impending</a:t>
            </a:r>
            <a:r>
              <a:rPr spc="-165" dirty="0"/>
              <a:t> </a:t>
            </a:r>
            <a:r>
              <a:rPr spc="-10" dirty="0"/>
              <a:t>collpase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293620"/>
            <a:ext cx="72631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Modified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Early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Warning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Score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combined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Clinical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Judgement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039" y="1981200"/>
            <a:ext cx="4251961" cy="1796004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  <a:tabLst>
                <a:tab pos="513715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Exposure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Trauma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985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Rash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105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Oedema</a:t>
            </a:r>
            <a:endParaRPr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2411" y="739139"/>
            <a:ext cx="4686935" cy="22231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5"/>
              </a:spcBef>
              <a:tabLst>
                <a:tab pos="513715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Other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steps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initial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management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Assess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fetus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985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Consider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reversible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causes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collapse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105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Continue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resuscitation</a:t>
            </a:r>
            <a:endParaRPr sz="2000" dirty="0">
              <a:latin typeface="Franklin Gothic Book"/>
              <a:cs typeface="Franklin Gothic Book"/>
            </a:endParaRPr>
          </a:p>
          <a:p>
            <a:pPr marL="383540" lvl="1" indent="-383540">
              <a:lnSpc>
                <a:spcPct val="100000"/>
              </a:lnSpc>
              <a:spcBef>
                <a:spcPts val="1010"/>
              </a:spcBef>
              <a:buFont typeface="Segoe UI Symbol"/>
              <a:buChar char="►"/>
              <a:tabLst>
                <a:tab pos="3835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Consider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perimortem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caesarean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section</a:t>
            </a:r>
            <a:endParaRPr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dirty="0"/>
              <a:t>Ongoing</a:t>
            </a:r>
            <a:r>
              <a:rPr spc="-13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5062220" cy="13455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Font typeface="Segoe UI Symbol"/>
              <a:buChar char="►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Depends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cause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maternal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collpase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►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Involvement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senior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staff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Font typeface="Segoe UI Symbol"/>
              <a:buChar char="►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Supervised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transfer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HDU/ICU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977-9229-AA80-C13C-A3109CA5B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939" y="53339"/>
            <a:ext cx="9810750" cy="677108"/>
          </a:xfrm>
        </p:spPr>
        <p:txBody>
          <a:bodyPr/>
          <a:lstStyle/>
          <a:p>
            <a:r>
              <a:rPr lang="en-US" dirty="0"/>
              <a:t>Main Causes for Maternal Collapse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10657-4EC4-E4AC-46F0-039789FD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0340" y="1373072"/>
            <a:ext cx="9199060" cy="388472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/>
              <a:t>Haemorrhage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Embolism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Sepsis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Cardiac Diseases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Drug Overdose and Toxicity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Eclampsia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Anaphylaxis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13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Haemorrhage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6612255" cy="179070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APH-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prompt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delivery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placenta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fetus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PPH-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IV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tranexamic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acid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reduce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mortality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Ruptured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ectopic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pregnancy-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excision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ectopic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pregnancy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Hepatic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rupture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or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splenic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artery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rupture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Embolism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6169661" cy="911147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VTE-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use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thrombolysis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anti-coagulation</a:t>
            </a:r>
            <a:endParaRPr sz="2000" dirty="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</a:t>
            </a:r>
            <a:r>
              <a:rPr lang="en-US"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mniotic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</a:t>
            </a:r>
            <a:r>
              <a:rPr lang="en-US"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luid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E</a:t>
            </a:r>
            <a:r>
              <a:rPr lang="en-US"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mbolism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-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supportive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therapy</a:t>
            </a:r>
            <a:endParaRPr sz="2000" dirty="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Sepsis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6484620" cy="266827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Care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bundle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according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“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Surviving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Sepsis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Guideline”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❖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Measure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serum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lactate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level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Font typeface="Segoe UI Symbol"/>
              <a:buChar char="❖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Blood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cultures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swabs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for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cultures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5"/>
              </a:spcBef>
              <a:buFont typeface="Segoe UI Symbol"/>
              <a:buChar char="❖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Broad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spectrum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antibiotics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within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1st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hour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recognition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010"/>
              </a:spcBef>
              <a:buFont typeface="Segoe UI Symbol"/>
              <a:buChar char="❖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Fluid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therapy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maintain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MAP&gt;65mmHg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Segoe UI Symbol"/>
              <a:buChar char="❖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Maitain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saturation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maintain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Hb&gt;7g/dL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hospital bed&#10;&#10;AI-generated content may be incorrect.">
            <a:extLst>
              <a:ext uri="{FF2B5EF4-FFF2-40B4-BE49-F238E27FC236}">
                <a16:creationId xmlns:a16="http://schemas.microsoft.com/office/drawing/2014/main" id="{D638E61E-79DC-697C-7262-F02DA77E3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175" y="0"/>
            <a:ext cx="514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68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dirty="0"/>
              <a:t>Cardiac</a:t>
            </a:r>
            <a:r>
              <a:rPr spc="-160" dirty="0"/>
              <a:t> </a:t>
            </a:r>
            <a:r>
              <a:rPr spc="-10" dirty="0"/>
              <a:t>disease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3394075" cy="266827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Myocardial</a:t>
            </a:r>
            <a:r>
              <a:rPr sz="2000" spc="-3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infarction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Sudden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arrhythmias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Prosthetic</a:t>
            </a:r>
            <a:r>
              <a:rPr sz="2000" spc="-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cardiac</a:t>
            </a:r>
            <a:r>
              <a:rPr sz="2000" spc="-9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valves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Cardiomyopathy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010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LVF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pulmonary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oedema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Infective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endocarditis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dirty="0"/>
              <a:t>Drug</a:t>
            </a:r>
            <a:r>
              <a:rPr spc="-120" dirty="0"/>
              <a:t> </a:t>
            </a:r>
            <a:r>
              <a:rPr dirty="0"/>
              <a:t>ovedose</a:t>
            </a:r>
            <a:r>
              <a:rPr spc="-125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spc="-10" dirty="0"/>
              <a:t>toxicity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4939" y="2153411"/>
            <a:ext cx="8707120" cy="119316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421640" indent="-38354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4216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MgSO</a:t>
            </a:r>
            <a:r>
              <a:rPr sz="1950" baseline="-17094" dirty="0">
                <a:solidFill>
                  <a:srgbClr val="191B0E"/>
                </a:solidFill>
                <a:latin typeface="Franklin Gothic Book"/>
                <a:cs typeface="Franklin Gothic Book"/>
              </a:rPr>
              <a:t>4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-</a:t>
            </a:r>
            <a:r>
              <a:rPr sz="20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10%</a:t>
            </a:r>
            <a:r>
              <a:rPr sz="20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Calcium</a:t>
            </a:r>
            <a:r>
              <a:rPr sz="20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gluconate</a:t>
            </a:r>
            <a:r>
              <a:rPr sz="20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10ml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over</a:t>
            </a:r>
            <a:r>
              <a:rPr sz="2000" spc="-8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10</a:t>
            </a:r>
            <a:r>
              <a:rPr sz="2000" spc="-7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min</a:t>
            </a:r>
            <a:endParaRPr sz="2000">
              <a:latin typeface="Franklin Gothic Book"/>
              <a:cs typeface="Franklin Gothic Book"/>
            </a:endParaRPr>
          </a:p>
          <a:p>
            <a:pPr marL="421640" marR="30480" indent="-384175">
              <a:lnSpc>
                <a:spcPts val="2180"/>
              </a:lnSpc>
              <a:spcBef>
                <a:spcPts val="1360"/>
              </a:spcBef>
              <a:buFont typeface="Courier New"/>
              <a:buChar char="o"/>
              <a:tabLst>
                <a:tab pos="4216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Local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anaesthetic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agents-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Lipid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rescue/manage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arrhythmias/consider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cardio-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pulmonary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 bypass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223" y="0"/>
            <a:ext cx="5254752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Eclampsia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4939" y="2153411"/>
            <a:ext cx="6273800" cy="915669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421640" indent="-38354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4216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Control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seizures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with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MgSO</a:t>
            </a:r>
            <a:r>
              <a:rPr sz="1950" spc="-30" baseline="-17094" dirty="0">
                <a:solidFill>
                  <a:srgbClr val="191B0E"/>
                </a:solidFill>
                <a:latin typeface="Franklin Gothic Book"/>
                <a:cs typeface="Franklin Gothic Book"/>
              </a:rPr>
              <a:t>4</a:t>
            </a:r>
            <a:endParaRPr sz="1950" baseline="-17094">
              <a:latin typeface="Franklin Gothic Book"/>
              <a:cs typeface="Franklin Gothic Book"/>
            </a:endParaRPr>
          </a:p>
          <a:p>
            <a:pPr marL="421640" indent="-383540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tabLst>
                <a:tab pos="4216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Definitive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management-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Delivery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of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fetus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placenta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Anaphylaxis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6823709" cy="179070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Rmove</a:t>
            </a:r>
            <a:r>
              <a:rPr sz="2000" spc="-10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potential</a:t>
            </a:r>
            <a:r>
              <a:rPr sz="2000" spc="-10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agent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ABCDE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approach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1:1000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adrenaline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0.5mg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IM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5"/>
              </a:spcBef>
              <a:buFont typeface="Courier New"/>
              <a:buChar char="o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Adjuvant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therapy-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IV/IM</a:t>
            </a:r>
            <a:r>
              <a:rPr sz="2000" spc="-6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Chlophenamine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and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Hydrocortisone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Outcome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217420"/>
            <a:ext cx="3743325" cy="15373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7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Depends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on:</a:t>
            </a:r>
            <a:endParaRPr sz="2000">
              <a:latin typeface="Franklin Gothic Book"/>
              <a:cs typeface="Franklin Gothic Book"/>
            </a:endParaRPr>
          </a:p>
          <a:p>
            <a:pPr marL="926465" lvl="1" indent="-384175">
              <a:lnSpc>
                <a:spcPct val="100000"/>
              </a:lnSpc>
              <a:spcBef>
                <a:spcPts val="600"/>
              </a:spcBef>
              <a:buFont typeface="Franklin Gothic Book"/>
              <a:buChar char="–"/>
              <a:tabLst>
                <a:tab pos="926465" algn="l"/>
              </a:tabLst>
            </a:pPr>
            <a:r>
              <a:rPr sz="2000" i="1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Cause</a:t>
            </a:r>
            <a:endParaRPr sz="2000">
              <a:latin typeface="Franklin Gothic Book"/>
              <a:cs typeface="Franklin Gothic Book"/>
            </a:endParaRPr>
          </a:p>
          <a:p>
            <a:pPr marL="926465" lvl="1" indent="-384175">
              <a:lnSpc>
                <a:spcPct val="100000"/>
              </a:lnSpc>
              <a:spcBef>
                <a:spcPts val="505"/>
              </a:spcBef>
              <a:buFont typeface="Franklin Gothic Book"/>
              <a:buChar char="–"/>
              <a:tabLst>
                <a:tab pos="926465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Access</a:t>
            </a:r>
            <a:r>
              <a:rPr sz="2000" i="1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to</a:t>
            </a:r>
            <a:r>
              <a:rPr sz="2000" i="1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emergency</a:t>
            </a:r>
            <a:r>
              <a:rPr sz="2000" i="1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0" dirty="0">
                <a:solidFill>
                  <a:srgbClr val="191B0E"/>
                </a:solidFill>
                <a:latin typeface="Franklin Gothic Book"/>
                <a:cs typeface="Franklin Gothic Book"/>
              </a:rPr>
              <a:t>care</a:t>
            </a:r>
            <a:endParaRPr sz="2000">
              <a:latin typeface="Franklin Gothic Book"/>
              <a:cs typeface="Franklin Gothic Book"/>
            </a:endParaRPr>
          </a:p>
          <a:p>
            <a:pPr marL="926465" lvl="1" indent="-384175">
              <a:lnSpc>
                <a:spcPct val="100000"/>
              </a:lnSpc>
              <a:spcBef>
                <a:spcPts val="595"/>
              </a:spcBef>
              <a:buFont typeface="Franklin Gothic Book"/>
              <a:buChar char="–"/>
              <a:tabLst>
                <a:tab pos="926465" algn="l"/>
              </a:tabLst>
            </a:pPr>
            <a:r>
              <a:rPr sz="2000" i="1" dirty="0">
                <a:solidFill>
                  <a:srgbClr val="191B0E"/>
                </a:solidFill>
                <a:latin typeface="Franklin Gothic Book"/>
                <a:cs typeface="Franklin Gothic Book"/>
              </a:rPr>
              <a:t>Gestational</a:t>
            </a:r>
            <a:r>
              <a:rPr sz="2000" i="1" spc="-11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i="1" spc="-25" dirty="0">
                <a:solidFill>
                  <a:srgbClr val="191B0E"/>
                </a:solidFill>
                <a:latin typeface="Franklin Gothic Book"/>
                <a:cs typeface="Franklin Gothic Book"/>
              </a:rPr>
              <a:t>age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Team</a:t>
            </a:r>
            <a:r>
              <a:rPr spc="-250" dirty="0"/>
              <a:t> </a:t>
            </a:r>
            <a:r>
              <a:rPr spc="-10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5147310" cy="22231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Senior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obstetrician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Senior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obstetrics</a:t>
            </a:r>
            <a:r>
              <a:rPr sz="2000" spc="-7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anaesthetist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Neonatal</a:t>
            </a:r>
            <a:r>
              <a:rPr sz="2000" spc="-5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team</a:t>
            </a:r>
            <a:r>
              <a:rPr sz="2000" spc="-4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if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gestational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age&gt;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22</a:t>
            </a:r>
            <a:r>
              <a:rPr sz="2000" spc="-3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weeks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Senior</a:t>
            </a:r>
            <a:r>
              <a:rPr sz="2000" spc="-4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midwife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010"/>
              </a:spcBef>
              <a:buChar char="■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Intensivist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spc="-120" dirty="0"/>
              <a:t> </a:t>
            </a:r>
            <a:r>
              <a:rPr spc="-10" dirty="0"/>
              <a:t>Governance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2153411"/>
            <a:ext cx="3037205" cy="1790700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205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Accurate</a:t>
            </a:r>
            <a:r>
              <a:rPr sz="2000" spc="-110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documentation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0"/>
              </a:spcBef>
              <a:buChar char="■"/>
              <a:tabLst>
                <a:tab pos="396240" algn="l"/>
              </a:tabLst>
            </a:pP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Incident</a:t>
            </a:r>
            <a:r>
              <a:rPr sz="2000" spc="-5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reporting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985"/>
              </a:spcBef>
              <a:buChar char="■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Training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dirty="0">
                <a:solidFill>
                  <a:srgbClr val="191B0E"/>
                </a:solidFill>
                <a:latin typeface="Franklin Gothic Book"/>
                <a:cs typeface="Franklin Gothic Book"/>
              </a:rPr>
              <a:t>on</a:t>
            </a:r>
            <a:r>
              <a:rPr sz="2000" spc="-65" dirty="0">
                <a:solidFill>
                  <a:srgbClr val="191B0E"/>
                </a:solidFill>
                <a:latin typeface="Franklin Gothic Book"/>
                <a:cs typeface="Franklin Gothic Book"/>
              </a:rPr>
              <a:t> </a:t>
            </a: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resuscitation</a:t>
            </a:r>
            <a:endParaRPr sz="2000">
              <a:latin typeface="Franklin Gothic Book"/>
              <a:cs typeface="Franklin Gothic Book"/>
            </a:endParaRPr>
          </a:p>
          <a:p>
            <a:pPr marL="396240" indent="-383540">
              <a:lnSpc>
                <a:spcPct val="100000"/>
              </a:lnSpc>
              <a:spcBef>
                <a:spcPts val="1105"/>
              </a:spcBef>
              <a:buChar char="■"/>
              <a:tabLst>
                <a:tab pos="396240" algn="l"/>
              </a:tabLst>
            </a:pPr>
            <a:r>
              <a:rPr sz="2000" spc="-10" dirty="0">
                <a:solidFill>
                  <a:srgbClr val="191B0E"/>
                </a:solidFill>
                <a:latin typeface="Franklin Gothic Book"/>
                <a:cs typeface="Franklin Gothic Book"/>
              </a:rPr>
              <a:t>Debriefing</a:t>
            </a:r>
            <a:endParaRPr sz="20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8289" y="2235708"/>
            <a:ext cx="2584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65" dirty="0"/>
              <a:t> </a:t>
            </a:r>
            <a:r>
              <a:rPr spc="-20" dirty="0"/>
              <a:t>you!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5827" y="2372868"/>
            <a:ext cx="17564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Causes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1454" y="0"/>
            <a:ext cx="484908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8772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Reversible</a:t>
            </a:r>
            <a:r>
              <a:rPr spc="-110" dirty="0"/>
              <a:t> </a:t>
            </a:r>
            <a:r>
              <a:rPr dirty="0"/>
              <a:t>causes</a:t>
            </a:r>
            <a:r>
              <a:rPr spc="-10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Maternal</a:t>
            </a:r>
            <a:r>
              <a:rPr spc="-105" dirty="0"/>
              <a:t> </a:t>
            </a:r>
            <a:r>
              <a:rPr spc="-10" dirty="0"/>
              <a:t>Collpase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9048" y="1583689"/>
          <a:ext cx="9601200" cy="458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5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Cause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C8D8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750" spc="5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Pregnancy</a:t>
                      </a:r>
                      <a:r>
                        <a:rPr sz="1750" spc="2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related</a:t>
                      </a:r>
                      <a:r>
                        <a:rPr sz="1750" spc="19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situations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C8D8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Hypovolaemia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Bleeding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Relaive</a:t>
                      </a:r>
                      <a:r>
                        <a:rPr sz="1800" spc="-10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hypovolaemia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Dense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spinal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block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Septic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shock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Neurohgenic</a:t>
                      </a:r>
                      <a:r>
                        <a:rPr sz="1800" spc="-1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shock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 rowSpan="4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Hypoxia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Cardiac</a:t>
                      </a:r>
                      <a:r>
                        <a:rPr sz="1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events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796290">
                        <a:lnSpc>
                          <a:spcPct val="102200"/>
                        </a:lnSpc>
                        <a:spcBef>
                          <a:spcPts val="20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Peripartum 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cardiomyopathy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Myocardial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infarction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Aortic</a:t>
                      </a:r>
                      <a:r>
                        <a:rPr sz="1800" spc="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dissection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Large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vessel</a:t>
                      </a:r>
                      <a:r>
                        <a:rPr sz="18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aneurysm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83185" marR="2828925">
                        <a:lnSpc>
                          <a:spcPct val="102200"/>
                        </a:lnSpc>
                        <a:spcBef>
                          <a:spcPts val="204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Hypo/hyperkalemia Hyponatraemia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Oxytocin</a:t>
                      </a:r>
                      <a:r>
                        <a:rPr sz="1800" spc="-8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use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Hypothermia</a:t>
                      </a:r>
                      <a:r>
                        <a:rPr sz="1800" spc="-6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hypoglycaemia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spc="-10" dirty="0"/>
              <a:t>Reversible</a:t>
            </a:r>
            <a:r>
              <a:rPr spc="-110" dirty="0"/>
              <a:t> </a:t>
            </a:r>
            <a:r>
              <a:rPr dirty="0"/>
              <a:t>causes</a:t>
            </a:r>
            <a:r>
              <a:rPr spc="-105" dirty="0"/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dirty="0"/>
              <a:t>Maternal</a:t>
            </a:r>
            <a:r>
              <a:rPr spc="-105" dirty="0"/>
              <a:t> </a:t>
            </a:r>
            <a:r>
              <a:rPr spc="-10" dirty="0"/>
              <a:t>Collpase continued…..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31850" y="1541482"/>
          <a:ext cx="10514965" cy="503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50" spc="-1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Cause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C8D8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750" spc="5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Pregnancy</a:t>
                      </a:r>
                      <a:r>
                        <a:rPr sz="1750" spc="204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75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related</a:t>
                      </a:r>
                      <a:r>
                        <a:rPr sz="1750" spc="190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750" spc="35" dirty="0">
                          <a:solidFill>
                            <a:srgbClr val="FFFFFF"/>
                          </a:solidFill>
                          <a:latin typeface="Franklin Gothic Book"/>
                          <a:cs typeface="Franklin Gothic Book"/>
                        </a:rPr>
                        <a:t>situations</a:t>
                      </a:r>
                      <a:endParaRPr sz="17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C8D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rowSpan="4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Thromboembolism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Amniotic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fluid</a:t>
                      </a:r>
                      <a:r>
                        <a:rPr sz="1800" spc="-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embolism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Pulmonary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 embolism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Air</a:t>
                      </a:r>
                      <a:r>
                        <a:rPr sz="1800" spc="-2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embolism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Myocardial</a:t>
                      </a: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infarction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Toxicity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Local</a:t>
                      </a:r>
                      <a:r>
                        <a:rPr sz="1800" spc="-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anaesthetic</a:t>
                      </a:r>
                      <a:r>
                        <a:rPr sz="1800" spc="-5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agents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Magnesium</a:t>
                      </a:r>
                      <a:r>
                        <a:rPr sz="1800" spc="-7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sulphate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Tension</a:t>
                      </a:r>
                      <a:r>
                        <a:rPr sz="1800" spc="-10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pneumothorax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Trauma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Suicide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attempts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Tamponade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Trauma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Suicide</a:t>
                      </a:r>
                      <a:r>
                        <a:rPr sz="1800" spc="-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attempts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Others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Eclampsia</a:t>
                      </a:r>
                      <a:r>
                        <a:rPr sz="1800" spc="-4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dirty="0">
                          <a:latin typeface="Franklin Gothic Book"/>
                          <a:cs typeface="Franklin Gothic Book"/>
                        </a:rPr>
                        <a:t>and</a:t>
                      </a:r>
                      <a:r>
                        <a:rPr sz="1800" spc="-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800" spc="-10" dirty="0">
                          <a:latin typeface="Franklin Gothic Book"/>
                          <a:cs typeface="Franklin Gothic Book"/>
                        </a:rPr>
                        <a:t>pre-eclampsia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BDBD9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800" spc="-25" dirty="0">
                          <a:latin typeface="Franklin Gothic Book"/>
                          <a:cs typeface="Franklin Gothic Book"/>
                        </a:rPr>
                        <a:t>ICH</a:t>
                      </a:r>
                      <a:endParaRPr sz="18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396" y="2119884"/>
            <a:ext cx="8956040" cy="12934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4700"/>
              </a:lnSpc>
              <a:spcBef>
                <a:spcPts val="740"/>
              </a:spcBef>
            </a:pPr>
            <a:r>
              <a:rPr dirty="0"/>
              <a:t>Anatomical</a:t>
            </a:r>
            <a:r>
              <a:rPr spc="-170" dirty="0"/>
              <a:t> </a:t>
            </a:r>
            <a:r>
              <a:rPr dirty="0"/>
              <a:t>and</a:t>
            </a:r>
            <a:r>
              <a:rPr spc="-165" dirty="0"/>
              <a:t> </a:t>
            </a:r>
            <a:r>
              <a:rPr dirty="0"/>
              <a:t>physiological</a:t>
            </a:r>
            <a:r>
              <a:rPr spc="-170" dirty="0"/>
              <a:t> </a:t>
            </a:r>
            <a:r>
              <a:rPr spc="-10" dirty="0"/>
              <a:t>changes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pregnancy</a:t>
            </a:r>
            <a:r>
              <a:rPr spc="-6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its</a:t>
            </a:r>
            <a:r>
              <a:rPr spc="-60" dirty="0"/>
              <a:t> </a:t>
            </a:r>
            <a:r>
              <a:rPr spc="-10" dirty="0"/>
              <a:t>implications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741</Words>
  <Application>Microsoft Office PowerPoint</Application>
  <PresentationFormat>Widescreen</PresentationFormat>
  <Paragraphs>209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Calibri</vt:lpstr>
      <vt:lpstr>Cambria Math</vt:lpstr>
      <vt:lpstr>Courier New</vt:lpstr>
      <vt:lpstr>Franklin Gothic Book</vt:lpstr>
      <vt:lpstr>Segoe UI Symbol</vt:lpstr>
      <vt:lpstr>Times New Roman</vt:lpstr>
      <vt:lpstr>Office Theme</vt:lpstr>
      <vt:lpstr>PowerPoint Presentation</vt:lpstr>
      <vt:lpstr>Definition</vt:lpstr>
      <vt:lpstr>Identifying impending collpase</vt:lpstr>
      <vt:lpstr>PowerPoint Presentation</vt:lpstr>
      <vt:lpstr>Causes</vt:lpstr>
      <vt:lpstr>PowerPoint Presentation</vt:lpstr>
      <vt:lpstr>Reversible causes of Maternal Collpase</vt:lpstr>
      <vt:lpstr>Reversible causes of Maternal Collpase continued…..</vt:lpstr>
      <vt:lpstr>Anatomical and physiological changes in pregnancy and its implications</vt:lpstr>
      <vt:lpstr>PowerPoint Presentation</vt:lpstr>
      <vt:lpstr>Respiratory system</vt:lpstr>
      <vt:lpstr>PowerPoint Presentation</vt:lpstr>
      <vt:lpstr>Management</vt:lpstr>
      <vt:lpstr>Optimal Initial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Disability assessment</vt:lpstr>
      <vt:lpstr>PowerPoint Presentation</vt:lpstr>
      <vt:lpstr>PowerPoint Presentation</vt:lpstr>
      <vt:lpstr>Ongoing Management</vt:lpstr>
      <vt:lpstr>Main Causes for Maternal Collapse</vt:lpstr>
      <vt:lpstr>Haemorrhage</vt:lpstr>
      <vt:lpstr>Embolism</vt:lpstr>
      <vt:lpstr>Sepsis</vt:lpstr>
      <vt:lpstr>PowerPoint Presentation</vt:lpstr>
      <vt:lpstr>Cardiac disease</vt:lpstr>
      <vt:lpstr>Drug ovedose and toxicity</vt:lpstr>
      <vt:lpstr>Eclampsia</vt:lpstr>
      <vt:lpstr>Anaphylaxis</vt:lpstr>
      <vt:lpstr>Outcome</vt:lpstr>
      <vt:lpstr>Team management</vt:lpstr>
      <vt:lpstr>Clinical Governance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SLCOG Council</cp:lastModifiedBy>
  <cp:revision>3</cp:revision>
  <dcterms:created xsi:type="dcterms:W3CDTF">2024-12-23T09:40:24Z</dcterms:created>
  <dcterms:modified xsi:type="dcterms:W3CDTF">2025-01-22T04:55:42Z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2024-02-16T00:00:00Z</vt:filetime>
  </property>
  <property fmtid="{D5CDD505-2E9C-101B-9397-08002B2CF9AE}" pid="3" name="LastSaved">
    <vt:filetime>2024-12-23T00:00:00Z</vt:filetime>
  </property>
  <property fmtid="{D5CDD505-2E9C-101B-9397-08002B2CF9AE}" pid="4" name="Producer">
    <vt:lpwstr>macOS Version 13.4.1 (Build 22F82) Quartz PDFContext</vt:lpwstr>
  </property>
</Properties>
</file>