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82" r:id="rId6"/>
    <p:sldId id="261" r:id="rId7"/>
    <p:sldId id="294" r:id="rId8"/>
    <p:sldId id="260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83" r:id="rId18"/>
    <p:sldId id="271" r:id="rId19"/>
    <p:sldId id="284" r:id="rId20"/>
    <p:sldId id="273" r:id="rId21"/>
    <p:sldId id="285" r:id="rId22"/>
    <p:sldId id="286" r:id="rId23"/>
    <p:sldId id="287" r:id="rId24"/>
    <p:sldId id="288" r:id="rId25"/>
    <p:sldId id="275" r:id="rId26"/>
    <p:sldId id="289" r:id="rId27"/>
    <p:sldId id="290" r:id="rId28"/>
    <p:sldId id="295" r:id="rId29"/>
    <p:sldId id="291" r:id="rId30"/>
    <p:sldId id="277" r:id="rId31"/>
    <p:sldId id="278" r:id="rId32"/>
    <p:sldId id="279" r:id="rId33"/>
    <p:sldId id="280" r:id="rId34"/>
    <p:sldId id="29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02145-43B2-871B-53EB-2508DDD72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F51169-FBA9-CB4C-72C1-EE150CE7B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7C19A-958D-F3C0-DFE8-ADF30E4B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2016A-9306-956A-3B95-3D4061FC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6171D-3BB9-8132-8981-CCCF201B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7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952E6-B3A2-3267-CE11-1E0A6188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449B70-366A-C000-33D9-FFD51E97F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5C276-33B8-D14A-42D4-A47AC87C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661D0-1FD9-8FB6-97E5-686F1A54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7E655-979C-0EF1-44B7-8C8E6389A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5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EA0B57-5CDE-0A17-1929-074A30A19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95EB50-A462-4041-6EEA-1CEA6263E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0B18C-D8AE-7F64-6547-B564C718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5A70D-4524-C9D8-2CF2-F52F537FE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654EC-8E4A-DB0F-DE35-CE9BBD8C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32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4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7B50-50DD-A57B-0A1F-C8528A2F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31D1C-DBC2-9F26-73B3-D56375BD6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991F2-12C9-3BF8-AC16-B98CC80B0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B8703-ABDC-055C-08F6-E2E35CEA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4F56A-F6EE-F95F-8D58-97958EAA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E6525-ED95-D681-42CD-515DD07F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00F63-FA75-7EA0-C564-0BD28DEDC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E875-9787-B0BD-073B-3DD3B13AD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095A3-DF0E-4503-EB78-89867C21D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5E9F6-B997-F91B-DBD1-49435EE2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86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7E92-1B0F-A13F-EC1E-E149C9764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1A7C5-BD24-D20D-175D-2731E809F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23FDA-7553-A84E-9B74-98039F85C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2A0C6-216B-3059-B6AB-D09DD1E7A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64FD2-A715-1C2E-01B0-15319CECC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50F01-DD24-2C92-D38D-1DC05C93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7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0FCB9-F243-5AA9-86DE-6FFE37325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F556C-D7AE-D5CD-83BC-46063FCBF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37F81-F61D-DF75-5F60-9C260AA30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41C1D-DA34-E0C0-0E9E-1B2595424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9A0E2C-B5B8-82B1-0F38-5C874B71DA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2FD5D-9BED-49B0-1217-48157B684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C544A-E93E-0859-8188-B1DB2238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C6EC1C-C0D7-F2A7-802A-28BED867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9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2B993-73BC-B694-F26A-AB852F1D6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AC50AC-8616-1700-F156-77D2CBF2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E2C20-F86E-3FB4-A8E4-50BC6089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C6B0E-A5D3-FA63-351E-AB46E98C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8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0A389-AD2C-2395-DB5A-5B4479DC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DA11F-B035-AD56-1935-311C44221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9FB88-C68A-C2F3-F148-C106CE073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4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BFE9F-1420-7EB4-8C37-CBA871ED6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24267-BFDF-267D-39E5-EF7B5B186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0F8A8-CFDC-8188-F944-C7DF7CCF7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300E2-F652-102F-048D-B47233A97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547A5-1BAA-8412-39DD-2B4939DC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8B735-17B6-67FF-78E9-BCCBD659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2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2700A-6EC4-2F89-A2BE-EDED451F4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D4801-8B33-3564-966D-3FCDA34D3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93FFE-BE14-3C25-11FB-EE04315D1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191B0-BFE9-37AB-96FB-CD9B864E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121E5-D61F-6B7F-6337-5C8FACF9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B7246-DAFF-7834-A2D4-DC263662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8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115970-0F0A-CD28-5E1C-DDCBD3FDF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91D8A-2315-3E80-D4EF-B33CC5B0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525DF-EE8E-376F-D103-FD65FA928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5CD95-B655-7F61-811A-6570775F7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06AF7-0C17-D829-DF74-33097C9A9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2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8450" y="1094591"/>
            <a:ext cx="8915399" cy="2262781"/>
          </a:xfrm>
        </p:spPr>
        <p:txBody>
          <a:bodyPr/>
          <a:lstStyle/>
          <a:p>
            <a:r>
              <a:rPr lang="en-US" dirty="0"/>
              <a:t>Newborn Resuscitation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											</a:t>
            </a:r>
            <a:r>
              <a:rPr lang="en-US"/>
              <a:t>	</a:t>
            </a:r>
            <a:endParaRPr lang="en-US" sz="2000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880E551A-94BA-73F8-D623-5E85D73C0F74}"/>
              </a:ext>
            </a:extLst>
          </p:cNvPr>
          <p:cNvSpPr/>
          <p:nvPr/>
        </p:nvSpPr>
        <p:spPr>
          <a:xfrm>
            <a:off x="0" y="5763409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CFCA7-6526-E86C-9264-B93CAF5D32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72" y="0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06B8A8-21B0-5750-891E-6E51AF81E4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6" y="619202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2767D6-BD2A-8676-5F59-E5A3C0E700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637733"/>
            <a:ext cx="740664" cy="829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DBA826-A7AD-E2B7-1F7E-827A74416AC9}"/>
              </a:ext>
            </a:extLst>
          </p:cNvPr>
          <p:cNvSpPr txBox="1"/>
          <p:nvPr/>
        </p:nvSpPr>
        <p:spPr>
          <a:xfrm>
            <a:off x="8101825" y="77803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218890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151" y="595710"/>
            <a:ext cx="8915399" cy="1468800"/>
          </a:xfrm>
        </p:spPr>
        <p:txBody>
          <a:bodyPr/>
          <a:lstStyle/>
          <a:p>
            <a:r>
              <a:rPr lang="en-US" dirty="0"/>
              <a:t>Asses the situation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3150" y="2669516"/>
            <a:ext cx="8915399" cy="207460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Colour</a:t>
            </a:r>
            <a:r>
              <a:rPr lang="en-US" sz="2400" dirty="0"/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Tone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Heart rate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Breathing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E95AFA34-FD34-AB3E-15E6-B449EBFD9773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DD44D-40CC-A4DA-BD3E-D317A5EE1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930" y="171690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1C0C1C-88AF-760B-8087-7C4241184B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97CF24-3BBE-864A-8B89-4E19615EB9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14C197-140C-7E04-1F26-3CAFAB5DBC0B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1434109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07" y="1097281"/>
            <a:ext cx="9353082" cy="243122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Do you need help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Don’t be proud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Always ask for help if you encounter any difficulty</a:t>
            </a: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8B8B1411-B992-795B-C6C9-703D564E3FE8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A982A-04AF-04F1-D05F-02E04133A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930" y="171690"/>
            <a:ext cx="627805" cy="617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5724C6-7A79-2EFC-ED8D-4CF1738758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EE048-3206-E87C-C501-8E0819A6D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8EA999-DBDC-1EE8-AFF6-521784D35C01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239194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93" y="1682233"/>
            <a:ext cx="8915399" cy="1468800"/>
          </a:xfrm>
        </p:spPr>
        <p:txBody>
          <a:bodyPr/>
          <a:lstStyle/>
          <a:p>
            <a:r>
              <a:rPr lang="en-US" dirty="0"/>
              <a:t>Airway management</a:t>
            </a:r>
            <a:br>
              <a:rPr lang="en-US" dirty="0"/>
            </a:br>
            <a:r>
              <a:rPr lang="en-US" sz="2400" dirty="0"/>
              <a:t>key elements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2393" y="3454825"/>
            <a:ext cx="8915399" cy="86040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Opening the airway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Inflating the lungs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441C540C-8659-5A6F-FCBB-A84D18694A86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849F5-EF72-6DD0-E5E0-3E9CC0DC0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930" y="171690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7FE320-2CA7-901C-DF63-F374CEF1E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E156DB-D776-BD47-2534-3C820A41C0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337F67-3B70-A57A-CFA7-26C65672960A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1727951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734" y="151892"/>
            <a:ext cx="8915399" cy="751357"/>
          </a:xfrm>
        </p:spPr>
        <p:txBody>
          <a:bodyPr>
            <a:normAutofit fontScale="90000"/>
          </a:bodyPr>
          <a:lstStyle/>
          <a:p>
            <a:r>
              <a:rPr lang="en-US" dirty="0"/>
              <a:t>Opening the airway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5730" y="1268025"/>
            <a:ext cx="2228114" cy="4787087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Neutral 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Chin lift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Jaw thrust</a:t>
            </a:r>
          </a:p>
        </p:txBody>
      </p:sp>
      <p:pic>
        <p:nvPicPr>
          <p:cNvPr id="1026" name="Picture 2" descr="Image result for head positions for resuscitation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39" y="3043382"/>
            <a:ext cx="1505956" cy="123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636" y="4594629"/>
            <a:ext cx="1472813" cy="126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821" y="1470291"/>
            <a:ext cx="1766694" cy="898490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207ECB86-2356-985C-8573-A14B053A9989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BD56F6-F235-5A03-4356-CF5C1EB9CF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930" y="151892"/>
            <a:ext cx="627805" cy="617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01B4D1-6D3D-6CE2-8884-D27383A495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F5547F-10EA-7951-51C7-CE74253B70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CA1B98-4F30-0E2A-DF85-58F952796082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3852962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285" y="1248007"/>
            <a:ext cx="6450462" cy="3859251"/>
          </a:xfrm>
          <a:prstGeom prst="rect">
            <a:avLst/>
          </a:prstGeom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9CE844BA-F7B8-683D-A36D-67F779836312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E6ACB9-D170-B035-E814-C02CEC3DB0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930" y="171690"/>
            <a:ext cx="627805" cy="617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AE8F46-1BF4-E82E-BCED-13BD5E6D47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581D69-6D6E-A467-227B-03187FFF94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A78C67-902C-5464-0313-642DD30511FD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3809406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739" y="1951105"/>
            <a:ext cx="6696042" cy="3635656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AMBU - MASK INFLATION</a:t>
            </a:r>
            <a:br>
              <a:rPr lang="en-US" sz="2800" dirty="0"/>
            </a:br>
            <a:r>
              <a:rPr lang="en-US" sz="2800" dirty="0"/>
              <a:t> IS OF NO USE </a:t>
            </a:r>
            <a:br>
              <a:rPr lang="en-US" sz="2800" dirty="0"/>
            </a:br>
            <a:r>
              <a:rPr lang="en-US" sz="2800" dirty="0"/>
              <a:t>UNLESS THE AIRWAY IS OPEN</a:t>
            </a: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5782CEDE-9AE2-8A75-AEEE-FF593E8E8165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F5A0C-2EF6-4474-A7CD-89F6D822F9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930" y="171690"/>
            <a:ext cx="627805" cy="617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830F02-0244-4080-A46D-1289926C7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BDF2E5-9CD4-26CF-B07C-603619B5E6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D20FD-00C3-EEC7-D43D-C61F219567D3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3855310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189" y="2720539"/>
            <a:ext cx="4432344" cy="1280890"/>
          </a:xfrm>
        </p:spPr>
        <p:txBody>
          <a:bodyPr/>
          <a:lstStyle/>
          <a:p>
            <a:pPr algn="ctr"/>
            <a:r>
              <a:rPr lang="en-US" dirty="0"/>
              <a:t>Inflating the lungs</a:t>
            </a: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787E2F21-6085-E97B-F1C1-DA124194CDA1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BBD3D-7A10-7AB3-41DF-162A2F27F5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930" y="171690"/>
            <a:ext cx="627805" cy="617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CE6264-2C52-2617-508D-0DB31BD568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60B6F-BFDE-7152-5D07-20567FF719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DFE034-5F64-3870-53CC-EB52A31BD3E1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4012810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E5D12-B3F2-9D3C-FDE3-9FEB322E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1026" name="Picture 2" descr="Care of the newborn in the delivery room | The BMJ">
            <a:extLst>
              <a:ext uri="{FF2B5EF4-FFF2-40B4-BE49-F238E27FC236}">
                <a16:creationId xmlns:a16="http://schemas.microsoft.com/office/drawing/2014/main" id="{79E5C7C9-234A-6CC9-A2B0-5B46D38C0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02" y="1504136"/>
            <a:ext cx="8809464" cy="39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0896AA67-FF83-9B0F-F1C3-77D001FF8032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B1D59-0DBD-84BE-9D96-206F71314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930" y="171690"/>
            <a:ext cx="627805" cy="617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1B6BA0-001F-F98C-664F-B346DBB253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1ADDB8-D7DC-80D7-0D05-4D7DB0053E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C0FB60-7DF6-8153-D516-0D2702BDDEE1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833724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5838" y="1471961"/>
            <a:ext cx="4583151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INFLATE THE LUNGS WITH </a:t>
            </a:r>
          </a:p>
          <a:p>
            <a:pPr algn="ctr"/>
            <a:r>
              <a:rPr lang="en-US" dirty="0"/>
              <a:t>FIVE INFLATION BREATHS</a:t>
            </a: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633C6219-B15D-560F-07E8-69CB210D7ECE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73746-ABC6-9F24-77F6-5B13F0B6A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930" y="171690"/>
            <a:ext cx="627805" cy="617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37505B-FD0C-BC0F-D38E-110153AF35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DF0E54-0632-4421-34E4-588D94A16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BE756A-5E93-11B1-25CE-7C10C9A6AC30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3789261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7455B-E15F-DB29-9C24-05376F59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Inflation breaths</a:t>
            </a:r>
          </a:p>
        </p:txBody>
      </p:sp>
      <p:pic>
        <p:nvPicPr>
          <p:cNvPr id="4" name="WhatsApp Video 2024-07-04 at 11.54.30">
            <a:hlinkClick r:id="" action="ppaction://media"/>
            <a:extLst>
              <a:ext uri="{FF2B5EF4-FFF2-40B4-BE49-F238E27FC236}">
                <a16:creationId xmlns:a16="http://schemas.microsoft.com/office/drawing/2014/main" id="{A1B2E77A-AA60-320F-479A-A6251E4A911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5938" y="2055813"/>
            <a:ext cx="5037137" cy="3778250"/>
          </a:xfrm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D390CD46-B592-BCB4-159A-D3E2965E7443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FA440-F849-5905-1FED-A3BC9ACE01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930" y="171690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C0D79B-9B60-1C81-B4CA-9C280154F4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387CEB-BECD-109A-532B-D1E5ED4938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9FD131-3CD0-68E1-B38C-3E622E70420B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413731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240" y="488133"/>
            <a:ext cx="8915399" cy="1468800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280621"/>
            <a:ext cx="8915399" cy="299062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Understand the physiology of asphyxia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Initiating resuscitation at birth and first 20 minutes in a competent manner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Skills</a:t>
            </a:r>
          </a:p>
          <a:p>
            <a:r>
              <a:rPr lang="en-US" sz="2400" dirty="0"/>
              <a:t>           #  airway management and lung inflation</a:t>
            </a:r>
          </a:p>
          <a:p>
            <a:r>
              <a:rPr lang="en-US" sz="2400" dirty="0"/>
              <a:t>		#  chest compression	             	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5C0F48BD-2334-06A4-F97C-659C679EDE61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AEAE7-142B-CE10-01A4-D5C1A2BDE8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07" y="93887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010C9-C8C6-3A8F-196B-E141BDEF0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CBB8B-3E83-161D-DB17-6935C5AF04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539350-7CB9-84F6-90C5-D38181699912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1917103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7554" y="431181"/>
            <a:ext cx="5015345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After five inflation breaths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7554" y="2223655"/>
            <a:ext cx="5015345" cy="12053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 for a response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D603A1-3AAE-3995-AEA6-913F725ABA87}"/>
              </a:ext>
            </a:extLst>
          </p:cNvPr>
          <p:cNvSpPr/>
          <p:nvPr/>
        </p:nvSpPr>
        <p:spPr>
          <a:xfrm>
            <a:off x="2085278" y="4170556"/>
            <a:ext cx="3879948" cy="17284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  <a:r>
              <a:rPr lang="x-none" dirty="0"/>
              <a:t>id I achieve chest expansion?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9D205-465A-D400-B593-5441831C1905}"/>
              </a:ext>
            </a:extLst>
          </p:cNvPr>
          <p:cNvSpPr/>
          <p:nvPr/>
        </p:nvSpPr>
        <p:spPr>
          <a:xfrm>
            <a:off x="7593980" y="4282068"/>
            <a:ext cx="4137103" cy="15723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  <a:r>
              <a:rPr lang="x-none" dirty="0"/>
              <a:t>id the HR improve?</a:t>
            </a:r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423D210E-89C3-FEF9-D6E1-4E947C9FE142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5E5E5B-E1C0-84C0-B93C-98FAC4B6A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930" y="171690"/>
            <a:ext cx="627805" cy="617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F17E3D-3C8F-4CD3-9640-9AEC490AE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C16829-4212-3D1C-4636-FF2D0AE867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3D263E-CC06-2EE6-FAB3-89DC31AC37E0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18590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D4E7F-A688-4384-A47B-E134934E4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If the inflation breaths were not delivered properly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66FFC-5EAF-9BD7-9289-F6294E9DB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x-none" dirty="0"/>
              <a:t>eposition the air way</a:t>
            </a:r>
          </a:p>
          <a:p>
            <a:r>
              <a:rPr lang="en-GB" dirty="0"/>
              <a:t>D</a:t>
            </a:r>
            <a:r>
              <a:rPr lang="x-none" dirty="0"/>
              <a:t>ouble handed jaw thrust</a:t>
            </a:r>
          </a:p>
          <a:p>
            <a:r>
              <a:rPr lang="en-GB" dirty="0"/>
              <a:t>D</a:t>
            </a:r>
            <a:r>
              <a:rPr lang="x-none" dirty="0"/>
              <a:t>irectly visualise the vocal cords and suck out secretions, if present</a:t>
            </a:r>
          </a:p>
        </p:txBody>
      </p:sp>
      <p:pic>
        <p:nvPicPr>
          <p:cNvPr id="2052" name="Picture 4" descr="10 Common Pediatric Airway Problems—And Their Solutions - Anesthesiology  News">
            <a:extLst>
              <a:ext uri="{FF2B5EF4-FFF2-40B4-BE49-F238E27FC236}">
                <a16:creationId xmlns:a16="http://schemas.microsoft.com/office/drawing/2014/main" id="{3DFD42E5-8501-CB7A-9480-1B00B89A8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55" y="3527966"/>
            <a:ext cx="4216742" cy="2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88D598-D948-AF8A-CA82-CD32CFEEDE68}"/>
              </a:ext>
            </a:extLst>
          </p:cNvPr>
          <p:cNvSpPr/>
          <p:nvPr/>
        </p:nvSpPr>
        <p:spPr>
          <a:xfrm>
            <a:off x="7636123" y="4828479"/>
            <a:ext cx="3245005" cy="7928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</a:t>
            </a:r>
            <a:r>
              <a:rPr lang="x-none" dirty="0"/>
              <a:t>o blind suctioning</a:t>
            </a: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DC9F5AA5-01B7-F906-46F7-BF47FBAC5481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46D8EF-21DB-48A9-9EC5-F45801C91E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930" y="171690"/>
            <a:ext cx="627805" cy="617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DB9715-035E-9451-08FF-D9E479BEC7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E0302A-3599-1CA1-4096-EC15157811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DF17BB-3E86-E3D8-81B4-6C89BFA45CC9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  <p:pic>
        <p:nvPicPr>
          <p:cNvPr id="2050" name="Picture 2" descr="During chin lift, the chin is lifted at the inferior border of the... |  Download Scientific Diagram">
            <a:extLst>
              <a:ext uri="{FF2B5EF4-FFF2-40B4-BE49-F238E27FC236}">
                <a16:creationId xmlns:a16="http://schemas.microsoft.com/office/drawing/2014/main" id="{E46296F3-B7CA-6E6A-166C-F875C73DC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738" y="351142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8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7A03-0783-B83C-07CA-37DF18FC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Re assess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16C5D-FC49-576D-B408-7233B66BF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1402925" cy="1958898"/>
          </a:xfrm>
        </p:spPr>
        <p:txBody>
          <a:bodyPr>
            <a:normAutofit lnSpcReduction="10000"/>
          </a:bodyPr>
          <a:lstStyle/>
          <a:p>
            <a:r>
              <a:rPr lang="x-none" dirty="0"/>
              <a:t>C</a:t>
            </a:r>
          </a:p>
          <a:p>
            <a:r>
              <a:rPr lang="x-none" dirty="0"/>
              <a:t>T</a:t>
            </a:r>
          </a:p>
          <a:p>
            <a:r>
              <a:rPr lang="x-none" dirty="0"/>
              <a:t>B</a:t>
            </a:r>
          </a:p>
          <a:p>
            <a:r>
              <a:rPr lang="x-none" dirty="0"/>
              <a:t>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6DDCBB-462D-2CDF-292E-F35AC10BC6B6}"/>
              </a:ext>
            </a:extLst>
          </p:cNvPr>
          <p:cNvSpPr/>
          <p:nvPr/>
        </p:nvSpPr>
        <p:spPr>
          <a:xfrm>
            <a:off x="7348654" y="1059366"/>
            <a:ext cx="3133492" cy="8456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NO IMPROVEMENT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B0B39D34-9D85-4BBA-446E-0DC589D8BBD4}"/>
              </a:ext>
            </a:extLst>
          </p:cNvPr>
          <p:cNvSpPr/>
          <p:nvPr/>
        </p:nvSpPr>
        <p:spPr>
          <a:xfrm>
            <a:off x="8809463" y="2340256"/>
            <a:ext cx="457200" cy="6928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C1FABD-2B3D-F958-D4CE-06C23EB2D33E}"/>
              </a:ext>
            </a:extLst>
          </p:cNvPr>
          <p:cNvSpPr/>
          <p:nvPr/>
        </p:nvSpPr>
        <p:spPr>
          <a:xfrm>
            <a:off x="7482468" y="3557239"/>
            <a:ext cx="3211552" cy="12600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Start ventilation breaths</a:t>
            </a: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0259A166-82AB-45A4-3103-91E21E040E0F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BC898-B11F-7996-AFBA-66F962B0E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07" y="93887"/>
            <a:ext cx="627805" cy="617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8B4328-B3F9-84FC-A14A-2DA75DCDA6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97CEC5-D9FC-F760-D51E-7947383A39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3A7442-26B6-0342-B598-3BEEBE9B5141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700457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D94DF-803C-64B7-E412-643E0C016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Providing ventilation breaths</a:t>
            </a: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90B7A2A2-90A8-9526-591E-68CFBE9ABFA4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AC1B9-82B1-B202-6332-B45D407783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07" y="93887"/>
            <a:ext cx="627805" cy="617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348E3A-4411-099C-D74F-CBECEEDBBB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3E3D8E-BA78-73F4-8C46-405E7E731F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65FA02-C33C-D96E-9C41-ED80D04D0F38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  <p:pic>
        <p:nvPicPr>
          <p:cNvPr id="9" name="WhatsApp Video 2024-07-04 at 12.02.41">
            <a:hlinkClick r:id="" action="ppaction://media"/>
            <a:extLst>
              <a:ext uri="{FF2B5EF4-FFF2-40B4-BE49-F238E27FC236}">
                <a16:creationId xmlns:a16="http://schemas.microsoft.com/office/drawing/2014/main" id="{22E93C26-966A-05B8-AFA7-30A20F424E7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52663" y="1825625"/>
            <a:ext cx="7686675" cy="4351338"/>
          </a:xfrm>
        </p:spPr>
      </p:pic>
    </p:spTree>
    <p:extLst>
      <p:ext uri="{BB962C8B-B14F-4D97-AF65-F5344CB8AC3E}">
        <p14:creationId xmlns:p14="http://schemas.microsoft.com/office/powerpoint/2010/main" val="357775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7A03-0783-B83C-07CA-37DF18FC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871" y="156868"/>
            <a:ext cx="8911687" cy="1280890"/>
          </a:xfrm>
        </p:spPr>
        <p:txBody>
          <a:bodyPr/>
          <a:lstStyle/>
          <a:p>
            <a:r>
              <a:rPr lang="x-none" dirty="0"/>
              <a:t>Re assess CTBH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6DDCBB-462D-2CDF-292E-F35AC10BC6B6}"/>
              </a:ext>
            </a:extLst>
          </p:cNvPr>
          <p:cNvSpPr/>
          <p:nvPr/>
        </p:nvSpPr>
        <p:spPr>
          <a:xfrm>
            <a:off x="7348654" y="1059366"/>
            <a:ext cx="3133492" cy="8456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NO IMPROVEMENT</a:t>
            </a:r>
          </a:p>
          <a:p>
            <a:pPr algn="ctr"/>
            <a:r>
              <a:rPr lang="x-none" dirty="0"/>
              <a:t>IN BOTH B &amp; H 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B0B39D34-9D85-4BBA-446E-0DC589D8BBD4}"/>
              </a:ext>
            </a:extLst>
          </p:cNvPr>
          <p:cNvSpPr/>
          <p:nvPr/>
        </p:nvSpPr>
        <p:spPr>
          <a:xfrm>
            <a:off x="8809463" y="2340256"/>
            <a:ext cx="457200" cy="6928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C1FABD-2B3D-F958-D4CE-06C23EB2D33E}"/>
              </a:ext>
            </a:extLst>
          </p:cNvPr>
          <p:cNvSpPr/>
          <p:nvPr/>
        </p:nvSpPr>
        <p:spPr>
          <a:xfrm>
            <a:off x="7482468" y="3557239"/>
            <a:ext cx="3211552" cy="12600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START CEHST COMPRESSIONS WITH VENTILATION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79C7D4-4CAA-EAC6-8EC0-DA89190A1589}"/>
              </a:ext>
            </a:extLst>
          </p:cNvPr>
          <p:cNvSpPr/>
          <p:nvPr/>
        </p:nvSpPr>
        <p:spPr>
          <a:xfrm>
            <a:off x="2698595" y="1065301"/>
            <a:ext cx="4267470" cy="8456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  <a:p>
            <a:pPr algn="ctr"/>
            <a:r>
              <a:rPr lang="x-none" dirty="0"/>
              <a:t>IMPROVEMENT IN HR</a:t>
            </a:r>
          </a:p>
          <a:p>
            <a:pPr algn="ctr"/>
            <a:r>
              <a:rPr lang="x-none" dirty="0"/>
              <a:t>NO IMPROVEMENT IN BREATHING</a:t>
            </a:r>
          </a:p>
          <a:p>
            <a:pPr algn="ctr"/>
            <a:endParaRPr lang="x-non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C12B39-08B3-D9EC-5063-1341B179EA96}"/>
              </a:ext>
            </a:extLst>
          </p:cNvPr>
          <p:cNvSpPr/>
          <p:nvPr/>
        </p:nvSpPr>
        <p:spPr>
          <a:xfrm>
            <a:off x="2973658" y="3557239"/>
            <a:ext cx="3211552" cy="12600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VENTILATION BREATHS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CC475F96-C064-2710-7F9C-AD1CC7C702FC}"/>
              </a:ext>
            </a:extLst>
          </p:cNvPr>
          <p:cNvSpPr/>
          <p:nvPr/>
        </p:nvSpPr>
        <p:spPr>
          <a:xfrm>
            <a:off x="4603730" y="2414777"/>
            <a:ext cx="457200" cy="6928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26AE6F61-5998-206B-18E2-4228B224C989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EC8EF8-B59D-45BD-DD31-7D4EA4FED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07" y="93887"/>
            <a:ext cx="627805" cy="617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E433BC-0D19-BBF2-1182-A80AF8DC5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2071ED-CA45-947D-ADA0-2A5CFA8C1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F0F5F3-B517-4804-BBD3-33302E578949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2526970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150577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COMPRESSIONS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sternum just below an imaginary line joining the nipples</a:t>
            </a:r>
            <a:endParaRPr lang="en-US" sz="2700" dirty="0"/>
          </a:p>
        </p:txBody>
      </p:sp>
      <p:pic>
        <p:nvPicPr>
          <p:cNvPr id="1026" name="Picture 2" descr="Image result for position for two handed chest compression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648" y="2511813"/>
            <a:ext cx="4338367" cy="335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B0AD0A20-7FBF-5A0F-E049-546C3326D186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555682-8899-B14C-577C-D91EB388FA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07" y="93887"/>
            <a:ext cx="627805" cy="617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CD587E-929C-AB20-A22F-209AD30782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CD6540-70FC-EB3E-DC0B-AE0AAE9651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F38FB6-B25D-FDA6-082E-0A3E146904B8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959189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5CAFF-5B05-461C-3DDD-33F33665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3" name="WhatsApp Video 2024-07-04 at 12.02.42">
            <a:hlinkClick r:id="" action="ppaction://media"/>
            <a:extLst>
              <a:ext uri="{FF2B5EF4-FFF2-40B4-BE49-F238E27FC236}">
                <a16:creationId xmlns:a16="http://schemas.microsoft.com/office/drawing/2014/main" id="{F62D507C-C2D5-630C-6344-C54903DE04B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0356" y="833027"/>
            <a:ext cx="8077200" cy="4572000"/>
          </a:xfrm>
          <a:prstGeom prst="rect">
            <a:avLst/>
          </a:prstGeom>
        </p:spPr>
      </p:pic>
      <p:sp>
        <p:nvSpPr>
          <p:cNvPr id="4" name="Wave 3">
            <a:extLst>
              <a:ext uri="{FF2B5EF4-FFF2-40B4-BE49-F238E27FC236}">
                <a16:creationId xmlns:a16="http://schemas.microsoft.com/office/drawing/2014/main" id="{7DFC8988-195F-FC01-7117-7BD758566803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CC4C53-9590-D6DA-508E-1FFE27BAB6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07" y="93887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91D580-AFA2-A267-D048-DC36482829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8766D-3657-C3FC-3465-A579F1F7EC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7E778F-0842-3F0B-1A1F-F2BE07CB8975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489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F2CAD-FE38-C271-1990-3CE81B1B5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3" name="WhatsApp Video 2024-07-04 at 12.02.42 (1)">
            <a:hlinkClick r:id="" action="ppaction://media"/>
            <a:extLst>
              <a:ext uri="{FF2B5EF4-FFF2-40B4-BE49-F238E27FC236}">
                <a16:creationId xmlns:a16="http://schemas.microsoft.com/office/drawing/2014/main" id="{41C2E069-9E41-3E99-19CB-89C61E533E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7400" y="1143000"/>
            <a:ext cx="8077200" cy="4572000"/>
          </a:xfrm>
          <a:prstGeom prst="rect">
            <a:avLst/>
          </a:prstGeom>
        </p:spPr>
      </p:pic>
      <p:sp>
        <p:nvSpPr>
          <p:cNvPr id="4" name="Wave 3">
            <a:extLst>
              <a:ext uri="{FF2B5EF4-FFF2-40B4-BE49-F238E27FC236}">
                <a16:creationId xmlns:a16="http://schemas.microsoft.com/office/drawing/2014/main" id="{C6896215-00C7-6B28-5769-EB4BE5F99E93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20F26-4FD1-D630-49B2-B262D64EC8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07" y="93887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57C46A-597F-ED9C-79C1-4A9B90389B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D6A0D7-FBBA-4201-D078-351C0A0430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6902B8-672D-76E3-F80E-A45331974A0C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286915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1DC9A3-7CB0-3D3B-89C8-F8B710FD6FEF}"/>
              </a:ext>
            </a:extLst>
          </p:cNvPr>
          <p:cNvSpPr txBox="1">
            <a:spLocks/>
          </p:cNvSpPr>
          <p:nvPr/>
        </p:nvSpPr>
        <p:spPr>
          <a:xfrm>
            <a:off x="2745324" y="7765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x-none" dirty="0"/>
              <a:t>3:1 synchrony</a:t>
            </a:r>
          </a:p>
        </p:txBody>
      </p:sp>
      <p:sp>
        <p:nvSpPr>
          <p:cNvPr id="2" name="Wave 1">
            <a:extLst>
              <a:ext uri="{FF2B5EF4-FFF2-40B4-BE49-F238E27FC236}">
                <a16:creationId xmlns:a16="http://schemas.microsoft.com/office/drawing/2014/main" id="{E6B6846F-CD32-3C43-E61C-AB3F220C53B5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51068-7514-F05C-C510-CC456B058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07" y="93887"/>
            <a:ext cx="627805" cy="617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C278EA-7427-862D-AADD-2F4FB63862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485DFC-04CE-EEB2-65A4-CE46E9E37F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3BBF6B-B955-03B9-BB20-1E01C49BF6ED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2290318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569342-9CD1-9F3F-BA99-799274D8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" name="WhatsApp Video 2024-07-04 at 12.02.43">
            <a:hlinkClick r:id="" action="ppaction://media"/>
            <a:extLst>
              <a:ext uri="{FF2B5EF4-FFF2-40B4-BE49-F238E27FC236}">
                <a16:creationId xmlns:a16="http://schemas.microsoft.com/office/drawing/2014/main" id="{AAE74A55-1441-11C0-9107-B6B5633F739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7400" y="1143000"/>
            <a:ext cx="8077200" cy="4572000"/>
          </a:xfrm>
          <a:prstGeom prst="rect">
            <a:avLst/>
          </a:prstGeom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207663C9-23D8-2019-A456-A7EDD04A7BAE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B53711-D537-2D66-847E-0A20B8A9F9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07" y="93887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0ED140-2388-8FFB-F61F-103D0E66F6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66F66-BBC8-7EEC-5388-E353C4657D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87DF47-72F0-8777-4C65-3E2DEE10CD42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315851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5016" y="1237129"/>
            <a:ext cx="3141234" cy="6024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Adults</a:t>
            </a:r>
          </a:p>
        </p:txBody>
      </p:sp>
      <p:sp>
        <p:nvSpPr>
          <p:cNvPr id="3" name="Rectangle 2"/>
          <p:cNvSpPr/>
          <p:nvPr/>
        </p:nvSpPr>
        <p:spPr>
          <a:xfrm>
            <a:off x="6551406" y="1237128"/>
            <a:ext cx="3205780" cy="6024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Babies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85016" y="2130013"/>
            <a:ext cx="3141234" cy="82833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Primarily cardiac </a:t>
            </a:r>
          </a:p>
          <a:p>
            <a:pPr algn="ctr"/>
            <a:r>
              <a:rPr lang="en-US" sz="2400" dirty="0"/>
              <a:t>Needs CPR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51406" y="2130013"/>
            <a:ext cx="3205780" cy="82833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Primarily respiratory</a:t>
            </a:r>
          </a:p>
          <a:p>
            <a:pPr algn="ctr"/>
            <a:r>
              <a:rPr lang="en-US" sz="2400" dirty="0"/>
              <a:t>Needs airway MX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85016" y="3087443"/>
            <a:ext cx="3141234" cy="7530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No fluid in the lungs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51403" y="3087443"/>
            <a:ext cx="3205783" cy="7530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Fluid in the lungs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85016" y="3969571"/>
            <a:ext cx="3141234" cy="9574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Chest compressions circulation to brain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51403" y="3969571"/>
            <a:ext cx="3205783" cy="9574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Chest compressions circulation to heart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D3CC7602-F146-8BCC-5CDF-721FAC724788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FE9097-4441-7AF2-B2F9-49CA68764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07" y="93887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010B40-CBD5-11C0-F6BB-E9426E9743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EF00C4-5222-166A-6527-1075518DAF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C0B707-5762-1783-F485-B10A202B0F9A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3355483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1" y="379141"/>
            <a:ext cx="8915399" cy="1654146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Drugs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3600" dirty="0"/>
              <a:t>drugs needed – only rarely.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0" y="2470764"/>
            <a:ext cx="8915399" cy="2870670"/>
          </a:xfrm>
        </p:spPr>
        <p:txBody>
          <a:bodyPr>
            <a:noAutofit/>
          </a:bodyPr>
          <a:lstStyle/>
          <a:p>
            <a:r>
              <a:rPr lang="en-US" sz="2800" dirty="0"/>
              <a:t>What drugs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 sodium bicarbonate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Adrenaline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Dextrose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Volume expander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F2D36327-9DFA-2522-B3F7-1044AAA6914D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06EED-0B72-B000-6943-CA80F4243F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07" y="93887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5C6645-C581-CACD-CE61-C241708F80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85AB2-334D-A0F0-CA0C-2CEC4B44A6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57C328-4353-0188-BF6E-26E0B5586869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3773900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DO NOT INJECT TO THE UMBILICAL CORD OR PERIPHERAL VEIN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9002" y="1801213"/>
            <a:ext cx="4859531" cy="3721931"/>
          </a:xfrm>
          <a:prstGeom prst="rect">
            <a:avLst/>
          </a:prstGeom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4ED32845-A87C-8775-6A88-EAE3721FF446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BD63BB-8B7D-0039-7B0F-08CF15A7E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07" y="93887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989714-996E-331F-E4A4-F77B6B45A5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3B4432-FDBD-02DC-2FEF-2A26D8C417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370A4A-F5F4-4D4C-4564-AEFCB5EE6884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1158963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676" y="285706"/>
            <a:ext cx="8915399" cy="1468800"/>
          </a:xfrm>
        </p:spPr>
        <p:txBody>
          <a:bodyPr>
            <a:normAutofit/>
          </a:bodyPr>
          <a:lstStyle/>
          <a:p>
            <a:r>
              <a:rPr lang="en-US" sz="2800" dirty="0"/>
              <a:t>Endotracheal intubation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4676" y="3507827"/>
            <a:ext cx="8915399" cy="860400"/>
          </a:xfrm>
        </p:spPr>
        <p:txBody>
          <a:bodyPr>
            <a:normAutofit/>
          </a:bodyPr>
          <a:lstStyle/>
          <a:p>
            <a:r>
              <a:rPr lang="en-US" sz="2800" dirty="0"/>
              <a:t>When is it necessary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E14024CC-03DB-9741-E32A-54D7A99E110C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AB700-DCE7-30B4-BC34-FA5B94A72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07" y="93887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8B033D-53F2-2C7F-AED4-F45E5902F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49FF70-55C6-C1DB-2577-8FE8139A14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8CB6BB-4D29-791F-6D96-B78C1D8C215F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3796001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4418" y="2375210"/>
            <a:ext cx="7984275" cy="157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It should be achieved within 30 seconds. If you fail to do so, revert to mask inflation before trying again</a:t>
            </a: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DA24DC5B-0FB5-0933-F6A5-BD241E4E055A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92F16C-024A-2FCB-AB29-B5524383A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07" y="93887"/>
            <a:ext cx="627805" cy="617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54F4DB-9465-C579-B2CD-491155E98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766513-AFBC-1ED5-28AD-20F23D3B09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D5B8ED-5AB8-C3D8-F438-87F1D12D7175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681881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E1D0-E5BE-FEA2-1250-59B7CDBF4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659" y="2514600"/>
            <a:ext cx="10054953" cy="2262781"/>
          </a:xfrm>
        </p:spPr>
        <p:txBody>
          <a:bodyPr>
            <a:normAutofit/>
          </a:bodyPr>
          <a:lstStyle/>
          <a:p>
            <a:r>
              <a:rPr lang="en-GB" dirty="0"/>
              <a:t>L</a:t>
            </a:r>
            <a:r>
              <a:rPr lang="x-none" dirty="0"/>
              <a:t>ets practice inflation breaths!!</a:t>
            </a:r>
            <a:br>
              <a:rPr lang="x-none" dirty="0"/>
            </a:b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68511-FFB7-4A5A-793D-0EE794ECAF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FD3DCD9A-7484-5E9D-4D08-F8473DA6A2BE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D81F2-1B5C-3336-ADFE-CEA3B10974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07" y="93887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9A2671-1ABB-211D-EED4-B9AD63CA7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0C856C-0F45-4911-7457-C66FC8B7D0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0F5A63-DA2A-F08E-41DF-1DA5A6EEE40D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90362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92" y="103991"/>
            <a:ext cx="7637270" cy="829259"/>
          </a:xfrm>
        </p:spPr>
        <p:txBody>
          <a:bodyPr>
            <a:normAutofit fontScale="90000"/>
          </a:bodyPr>
          <a:lstStyle/>
          <a:p>
            <a:r>
              <a:rPr lang="en-US" dirty="0"/>
              <a:t>Physiology of neonatal hypoxia</a:t>
            </a: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75BC2BE6-3162-442D-2727-E6C6216B4ABC}"/>
              </a:ext>
            </a:extLst>
          </p:cNvPr>
          <p:cNvSpPr/>
          <p:nvPr/>
        </p:nvSpPr>
        <p:spPr>
          <a:xfrm>
            <a:off x="0" y="5771200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E52E0-5680-F9D7-B032-26455AEC5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07" y="93887"/>
            <a:ext cx="627805" cy="617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7EA206-CC9E-7FA7-7EC2-03570887F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BF6FA9-0284-0708-970D-8AAEDF19FF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A048AD-B35D-1CAC-A1CB-F07DD8079040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93"/>
          <a:stretch/>
        </p:blipFill>
        <p:spPr bwMode="auto">
          <a:xfrm>
            <a:off x="3490662" y="791652"/>
            <a:ext cx="8503145" cy="61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8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4F4D0-EDEA-0F22-4C51-BD0257EFD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BEBA4-801B-9070-E2F2-63E9BB8C84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898FDCEF-99B3-9942-7BCC-CA58CB2A1309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BEA20-322A-6583-416E-3174720E84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07" y="93887"/>
            <a:ext cx="627805" cy="617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B20C29-F58D-A2AE-2B49-4CF81DB76F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CA0A8C-91AE-E461-770A-5B762A145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9A1A2D-EE3B-8C29-D079-129C26C7E23E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254DC844-EC39-72BC-E2E3-B4A360EF7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93" y="609600"/>
            <a:ext cx="7559552" cy="62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51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0621" y="574195"/>
            <a:ext cx="9137929" cy="1468800"/>
          </a:xfrm>
        </p:spPr>
        <p:txBody>
          <a:bodyPr/>
          <a:lstStyle/>
          <a:p>
            <a:r>
              <a:rPr lang="en-US" dirty="0"/>
              <a:t>Strategy for resuscitation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0621" y="2723305"/>
            <a:ext cx="9488245" cy="189172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Difficult to decide whether in primary or secondary </a:t>
            </a:r>
            <a:r>
              <a:rPr lang="en-US" sz="2400" dirty="0" err="1"/>
              <a:t>apnoea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Therefore graded approach which will be effective in either situation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Start the clock/Note the time of birth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C8473865-404F-B7FC-24F4-95A23AD741B9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B31D3A-B4E6-53BC-8982-57A650451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189" y="225623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E4BD59-608E-1390-F806-EAD6D85DAD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0974FB-30BB-60EC-79BA-D2488A6428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ABCDBB-F484-A5B6-3921-63F429C05333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66143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09A7A70-957F-2178-A94F-5444C0F0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Preparation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0374E-B995-EB1E-065D-0A33688AF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2" name="Wave 1">
            <a:extLst>
              <a:ext uri="{FF2B5EF4-FFF2-40B4-BE49-F238E27FC236}">
                <a16:creationId xmlns:a16="http://schemas.microsoft.com/office/drawing/2014/main" id="{02EF5BA8-3909-E2CD-D60C-95B3B0962B45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A95EE-5016-3BA6-2E90-9A27A38716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930" y="171690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451FB5-0082-FC73-5334-63B31B76C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E9FE7E-FA85-14BA-00D0-51F4C221B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BD886F-7DC3-53E6-D047-EB1E52D023BD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324675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D54016-0F15-FF83-7C63-CD2338D2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1403" y="987425"/>
            <a:ext cx="3855770" cy="48736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605" y="2595564"/>
            <a:ext cx="3505199" cy="426243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Risk Factor/anticipation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Check the equipment</a:t>
            </a:r>
          </a:p>
        </p:txBody>
      </p:sp>
      <p:sp>
        <p:nvSpPr>
          <p:cNvPr id="2" name="Wave 1">
            <a:extLst>
              <a:ext uri="{FF2B5EF4-FFF2-40B4-BE49-F238E27FC236}">
                <a16:creationId xmlns:a16="http://schemas.microsoft.com/office/drawing/2014/main" id="{8E852E68-F284-DDE2-869A-372E06B0F402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A89157-03DE-53E9-9E06-F391141E6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930" y="148566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AF291D-1595-B56D-56AC-8DA9BF6E1F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E1A84E-E1CF-D8CF-EE0E-E53F0574D7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7AFE0E-666D-E96D-A9DD-9326796A1DC1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114184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848" y="757075"/>
            <a:ext cx="8915399" cy="1468800"/>
          </a:xfrm>
        </p:spPr>
        <p:txBody>
          <a:bodyPr/>
          <a:lstStyle/>
          <a:p>
            <a:r>
              <a:rPr lang="en-US" dirty="0"/>
              <a:t>Dry and cover the baby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5169" y="2807767"/>
            <a:ext cx="8915399" cy="1813659"/>
          </a:xfrm>
        </p:spPr>
        <p:txBody>
          <a:bodyPr>
            <a:normAutofit/>
          </a:bodyPr>
          <a:lstStyle/>
          <a:p>
            <a:r>
              <a:rPr lang="en-US" sz="2400" dirty="0"/>
              <a:t>Use 3 </a:t>
            </a:r>
            <a:r>
              <a:rPr lang="en-US" sz="2400" dirty="0" err="1"/>
              <a:t>prewarmed</a:t>
            </a:r>
            <a:r>
              <a:rPr lang="en-US" sz="2400" dirty="0"/>
              <a:t> towels</a:t>
            </a:r>
          </a:p>
          <a:p>
            <a:r>
              <a:rPr lang="en-US" sz="2400" dirty="0"/>
              <a:t>Dry the baby quickly</a:t>
            </a:r>
          </a:p>
          <a:p>
            <a:r>
              <a:rPr lang="en-US" sz="2400" dirty="0"/>
              <a:t>Remove the wet towel and wrap in a fresh dry warm towel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9F0746DF-8965-0B58-8CB8-95728AE73580}"/>
              </a:ext>
            </a:extLst>
          </p:cNvPr>
          <p:cNvSpPr/>
          <p:nvPr/>
        </p:nvSpPr>
        <p:spPr>
          <a:xfrm>
            <a:off x="-21265" y="5732972"/>
            <a:ext cx="12192000" cy="1830219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3B491-5D36-F24C-0D41-D13CEA000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930" y="171690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44C2BC-F520-7A53-A8B6-19C50560C9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" y="6285910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B00019-ED21-0F8C-3980-3B3D62B3BD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" y="5731620"/>
            <a:ext cx="740664" cy="829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C0028B-E097-0049-DC48-60464FB2C71E}"/>
              </a:ext>
            </a:extLst>
          </p:cNvPr>
          <p:cNvSpPr txBox="1"/>
          <p:nvPr/>
        </p:nvSpPr>
        <p:spPr>
          <a:xfrm>
            <a:off x="8080560" y="171690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lang="en-US" sz="1200" dirty="0" err="1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Gynaecologists</a:t>
            </a:r>
            <a:endParaRPr lang="en-US" sz="1200" dirty="0">
              <a:solidFill>
                <a:srgbClr val="000000"/>
              </a:solidFill>
              <a:latin typeface="Arial Nova Cond" panose="020B0506020202020204" pitchFamily="34" charset="0"/>
              <a:sym typeface="Calibri"/>
            </a:endParaRPr>
          </a:p>
          <a:p>
            <a:pPr algn="r" hangingPunct="0"/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520733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4170</TotalTime>
  <Words>813</Words>
  <Application>Microsoft Office PowerPoint</Application>
  <PresentationFormat>Widescreen</PresentationFormat>
  <Paragraphs>161</Paragraphs>
  <Slides>34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Aptos</vt:lpstr>
      <vt:lpstr>Aptos Display</vt:lpstr>
      <vt:lpstr>Arial</vt:lpstr>
      <vt:lpstr>Arial Nova Cond</vt:lpstr>
      <vt:lpstr>Calibri</vt:lpstr>
      <vt:lpstr>Times New Roman</vt:lpstr>
      <vt:lpstr>Wingdings</vt:lpstr>
      <vt:lpstr>Office Theme</vt:lpstr>
      <vt:lpstr>Newborn Resuscitation</vt:lpstr>
      <vt:lpstr>Objectives </vt:lpstr>
      <vt:lpstr>PowerPoint Presentation</vt:lpstr>
      <vt:lpstr>Physiology of neonatal hypoxia</vt:lpstr>
      <vt:lpstr>PowerPoint Presentation</vt:lpstr>
      <vt:lpstr>Strategy for resuscitation</vt:lpstr>
      <vt:lpstr>Preparation</vt:lpstr>
      <vt:lpstr>PowerPoint Presentation</vt:lpstr>
      <vt:lpstr>Dry and cover the baby </vt:lpstr>
      <vt:lpstr>Asses the situation</vt:lpstr>
      <vt:lpstr>Do you need help ?  Don’t be proud  Always ask for help if you encounter any difficulty</vt:lpstr>
      <vt:lpstr>Airway management key elements</vt:lpstr>
      <vt:lpstr>Opening the airway</vt:lpstr>
      <vt:lpstr>PowerPoint Presentation</vt:lpstr>
      <vt:lpstr>AMBU - MASK INFLATION  IS OF NO USE  UNLESS THE AIRWAY IS OPEN</vt:lpstr>
      <vt:lpstr>Inflating the lungs</vt:lpstr>
      <vt:lpstr>PowerPoint Presentation</vt:lpstr>
      <vt:lpstr>PowerPoint Presentation</vt:lpstr>
      <vt:lpstr>Inflation breaths</vt:lpstr>
      <vt:lpstr>PowerPoint Presentation</vt:lpstr>
      <vt:lpstr>If the inflation breaths were not delivered properly</vt:lpstr>
      <vt:lpstr>Re assess</vt:lpstr>
      <vt:lpstr>Providing ventilation breaths</vt:lpstr>
      <vt:lpstr>Re assess CTBH</vt:lpstr>
      <vt:lpstr>CARDIAC COMPRESSIONS   On the sternum just below an imaginary line joining the nipples</vt:lpstr>
      <vt:lpstr>PowerPoint Presentation</vt:lpstr>
      <vt:lpstr>PowerPoint Presentation</vt:lpstr>
      <vt:lpstr>PowerPoint Presentation</vt:lpstr>
      <vt:lpstr>PowerPoint Presentation</vt:lpstr>
      <vt:lpstr>Drugs   drugs needed – only rarely.</vt:lpstr>
      <vt:lpstr>DO NOT INJECT TO THE UMBILICAL CORD OR PERIPHERAL VEIN</vt:lpstr>
      <vt:lpstr>Endotracheal intubation</vt:lpstr>
      <vt:lpstr>PowerPoint Presentation</vt:lpstr>
      <vt:lpstr>Lets practice inflation breaths!!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Newborn Resuscitaion</dc:title>
  <dc:creator>PAED</dc:creator>
  <cp:lastModifiedBy>SLCOG Council</cp:lastModifiedBy>
  <cp:revision>32</cp:revision>
  <dcterms:created xsi:type="dcterms:W3CDTF">2018-05-31T04:58:42Z</dcterms:created>
  <dcterms:modified xsi:type="dcterms:W3CDTF">2024-10-10T09:51:27Z</dcterms:modified>
</cp:coreProperties>
</file>