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56" r:id="rId2"/>
    <p:sldId id="269" r:id="rId3"/>
    <p:sldId id="257" r:id="rId4"/>
    <p:sldId id="280" r:id="rId5"/>
    <p:sldId id="270" r:id="rId6"/>
    <p:sldId id="291" r:id="rId7"/>
    <p:sldId id="292" r:id="rId8"/>
    <p:sldId id="293" r:id="rId9"/>
    <p:sldId id="258" r:id="rId10"/>
    <p:sldId id="263" r:id="rId11"/>
    <p:sldId id="260" r:id="rId12"/>
    <p:sldId id="272" r:id="rId13"/>
    <p:sldId id="262" r:id="rId14"/>
    <p:sldId id="268" r:id="rId15"/>
    <p:sldId id="276" r:id="rId16"/>
    <p:sldId id="264" r:id="rId17"/>
    <p:sldId id="265" r:id="rId18"/>
    <p:sldId id="281" r:id="rId19"/>
    <p:sldId id="282" r:id="rId20"/>
    <p:sldId id="285" r:id="rId21"/>
    <p:sldId id="266" r:id="rId22"/>
    <p:sldId id="279" r:id="rId23"/>
    <p:sldId id="278" r:id="rId24"/>
    <p:sldId id="274" r:id="rId25"/>
    <p:sldId id="287" r:id="rId26"/>
    <p:sldId id="294" r:id="rId27"/>
    <p:sldId id="295" r:id="rId28"/>
    <p:sldId id="305" r:id="rId29"/>
    <p:sldId id="296" r:id="rId30"/>
    <p:sldId id="297" r:id="rId31"/>
    <p:sldId id="298" r:id="rId32"/>
    <p:sldId id="299" r:id="rId33"/>
    <p:sldId id="300" r:id="rId34"/>
    <p:sldId id="302" r:id="rId35"/>
    <p:sldId id="306" r:id="rId36"/>
    <p:sldId id="307" r:id="rId37"/>
    <p:sldId id="308" r:id="rId38"/>
    <p:sldId id="27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71" autoAdjust="0"/>
    <p:restoredTop sz="93969" autoAdjust="0"/>
  </p:normalViewPr>
  <p:slideViewPr>
    <p:cSldViewPr>
      <p:cViewPr varScale="1">
        <p:scale>
          <a:sx n="71" d="100"/>
          <a:sy n="71" d="100"/>
        </p:scale>
        <p:origin x="918" y="5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AD3AFF-49F3-49F1-A3DF-22119AD17698}"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31E1C-A9AA-4A46-A149-6D9726C3D001}" type="slidenum">
              <a:rPr lang="en-US" smtClean="0"/>
              <a:pPr/>
              <a:t>‹#›</a:t>
            </a:fld>
            <a:endParaRPr lang="en-US"/>
          </a:p>
        </p:txBody>
      </p:sp>
    </p:spTree>
    <p:extLst>
      <p:ext uri="{BB962C8B-B14F-4D97-AF65-F5344CB8AC3E}">
        <p14:creationId xmlns:p14="http://schemas.microsoft.com/office/powerpoint/2010/main" val="4291087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AD3AFF-49F3-49F1-A3DF-22119AD17698}"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31E1C-A9AA-4A46-A149-6D9726C3D001}" type="slidenum">
              <a:rPr lang="en-US" smtClean="0"/>
              <a:pPr/>
              <a:t>‹#›</a:t>
            </a:fld>
            <a:endParaRPr lang="en-US"/>
          </a:p>
        </p:txBody>
      </p:sp>
    </p:spTree>
    <p:extLst>
      <p:ext uri="{BB962C8B-B14F-4D97-AF65-F5344CB8AC3E}">
        <p14:creationId xmlns:p14="http://schemas.microsoft.com/office/powerpoint/2010/main" val="354648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AD3AFF-49F3-49F1-A3DF-22119AD17698}"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31E1C-A9AA-4A46-A149-6D9726C3D001}" type="slidenum">
              <a:rPr lang="en-US" smtClean="0"/>
              <a:pPr/>
              <a:t>‹#›</a:t>
            </a:fld>
            <a:endParaRPr lang="en-US"/>
          </a:p>
        </p:txBody>
      </p:sp>
    </p:spTree>
    <p:extLst>
      <p:ext uri="{BB962C8B-B14F-4D97-AF65-F5344CB8AC3E}">
        <p14:creationId xmlns:p14="http://schemas.microsoft.com/office/powerpoint/2010/main" val="3148524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AD3AFF-49F3-49F1-A3DF-22119AD17698}"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31E1C-A9AA-4A46-A149-6D9726C3D001}" type="slidenum">
              <a:rPr lang="en-US" smtClean="0"/>
              <a:pPr/>
              <a:t>‹#›</a:t>
            </a:fld>
            <a:endParaRPr lang="en-US"/>
          </a:p>
        </p:txBody>
      </p:sp>
    </p:spTree>
    <p:extLst>
      <p:ext uri="{BB962C8B-B14F-4D97-AF65-F5344CB8AC3E}">
        <p14:creationId xmlns:p14="http://schemas.microsoft.com/office/powerpoint/2010/main" val="1594061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AD3AFF-49F3-49F1-A3DF-22119AD17698}"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31E1C-A9AA-4A46-A149-6D9726C3D001}" type="slidenum">
              <a:rPr lang="en-US" smtClean="0"/>
              <a:pPr/>
              <a:t>‹#›</a:t>
            </a:fld>
            <a:endParaRPr lang="en-US"/>
          </a:p>
        </p:txBody>
      </p:sp>
    </p:spTree>
    <p:extLst>
      <p:ext uri="{BB962C8B-B14F-4D97-AF65-F5344CB8AC3E}">
        <p14:creationId xmlns:p14="http://schemas.microsoft.com/office/powerpoint/2010/main" val="3179784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AD3AFF-49F3-49F1-A3DF-22119AD17698}"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31E1C-A9AA-4A46-A149-6D9726C3D001}" type="slidenum">
              <a:rPr lang="en-US" smtClean="0"/>
              <a:pPr/>
              <a:t>‹#›</a:t>
            </a:fld>
            <a:endParaRPr lang="en-US"/>
          </a:p>
        </p:txBody>
      </p:sp>
    </p:spTree>
    <p:extLst>
      <p:ext uri="{BB962C8B-B14F-4D97-AF65-F5344CB8AC3E}">
        <p14:creationId xmlns:p14="http://schemas.microsoft.com/office/powerpoint/2010/main" val="2898676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AD3AFF-49F3-49F1-A3DF-22119AD17698}"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B31E1C-A9AA-4A46-A149-6D9726C3D001}" type="slidenum">
              <a:rPr lang="en-US" smtClean="0"/>
              <a:pPr/>
              <a:t>‹#›</a:t>
            </a:fld>
            <a:endParaRPr lang="en-US"/>
          </a:p>
        </p:txBody>
      </p:sp>
    </p:spTree>
    <p:extLst>
      <p:ext uri="{BB962C8B-B14F-4D97-AF65-F5344CB8AC3E}">
        <p14:creationId xmlns:p14="http://schemas.microsoft.com/office/powerpoint/2010/main" val="187837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AD3AFF-49F3-49F1-A3DF-22119AD17698}"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B31E1C-A9AA-4A46-A149-6D9726C3D001}" type="slidenum">
              <a:rPr lang="en-US" smtClean="0"/>
              <a:pPr/>
              <a:t>‹#›</a:t>
            </a:fld>
            <a:endParaRPr lang="en-US"/>
          </a:p>
        </p:txBody>
      </p:sp>
    </p:spTree>
    <p:extLst>
      <p:ext uri="{BB962C8B-B14F-4D97-AF65-F5344CB8AC3E}">
        <p14:creationId xmlns:p14="http://schemas.microsoft.com/office/powerpoint/2010/main" val="2511156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D3AFF-49F3-49F1-A3DF-22119AD17698}"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B31E1C-A9AA-4A46-A149-6D9726C3D001}" type="slidenum">
              <a:rPr lang="en-US" smtClean="0"/>
              <a:pPr/>
              <a:t>‹#›</a:t>
            </a:fld>
            <a:endParaRPr lang="en-US"/>
          </a:p>
        </p:txBody>
      </p:sp>
    </p:spTree>
    <p:extLst>
      <p:ext uri="{BB962C8B-B14F-4D97-AF65-F5344CB8AC3E}">
        <p14:creationId xmlns:p14="http://schemas.microsoft.com/office/powerpoint/2010/main" val="426692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AD3AFF-49F3-49F1-A3DF-22119AD17698}"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31E1C-A9AA-4A46-A149-6D9726C3D001}" type="slidenum">
              <a:rPr lang="en-US" smtClean="0"/>
              <a:pPr/>
              <a:t>‹#›</a:t>
            </a:fld>
            <a:endParaRPr lang="en-US"/>
          </a:p>
        </p:txBody>
      </p:sp>
    </p:spTree>
    <p:extLst>
      <p:ext uri="{BB962C8B-B14F-4D97-AF65-F5344CB8AC3E}">
        <p14:creationId xmlns:p14="http://schemas.microsoft.com/office/powerpoint/2010/main" val="628067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AD3AFF-49F3-49F1-A3DF-22119AD17698}"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31E1C-A9AA-4A46-A149-6D9726C3D001}" type="slidenum">
              <a:rPr lang="en-US" smtClean="0"/>
              <a:pPr/>
              <a:t>‹#›</a:t>
            </a:fld>
            <a:endParaRPr lang="en-US"/>
          </a:p>
        </p:txBody>
      </p:sp>
    </p:spTree>
    <p:extLst>
      <p:ext uri="{BB962C8B-B14F-4D97-AF65-F5344CB8AC3E}">
        <p14:creationId xmlns:p14="http://schemas.microsoft.com/office/powerpoint/2010/main" val="2329231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D3AFF-49F3-49F1-A3DF-22119AD17698}" type="datetimeFigureOut">
              <a:rPr lang="en-US" smtClean="0"/>
              <a:t>1/22/2025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B31E1C-A9AA-4A46-A149-6D9726C3D001}" type="slidenum">
              <a:rPr lang="en-US" smtClean="0"/>
              <a:pPr/>
              <a:t>‹#›</a:t>
            </a:fld>
            <a:endParaRPr lang="en-US"/>
          </a:p>
        </p:txBody>
      </p:sp>
    </p:spTree>
    <p:extLst>
      <p:ext uri="{BB962C8B-B14F-4D97-AF65-F5344CB8AC3E}">
        <p14:creationId xmlns:p14="http://schemas.microsoft.com/office/powerpoint/2010/main" val="339908006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4.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2.png"/><Relationship Id="rId4" Type="http://schemas.openxmlformats.org/officeDocument/2006/relationships/image" Target="../media/image47.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0.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83893-E73D-BCA2-0AB6-AC52636D749D}"/>
              </a:ext>
            </a:extLst>
          </p:cNvPr>
          <p:cNvPicPr>
            <a:picLocks noChangeAspect="1"/>
          </p:cNvPicPr>
          <p:nvPr/>
        </p:nvPicPr>
        <p:blipFill>
          <a:blip r:embed="rId2"/>
          <a:stretch>
            <a:fillRect/>
          </a:stretch>
        </p:blipFill>
        <p:spPr>
          <a:xfrm>
            <a:off x="7696200" y="1676400"/>
            <a:ext cx="4141258" cy="4141258"/>
          </a:xfrm>
          <a:prstGeom prst="rect">
            <a:avLst/>
          </a:prstGeom>
        </p:spPr>
      </p:pic>
      <p:sp>
        <p:nvSpPr>
          <p:cNvPr id="2" name="Title 1"/>
          <p:cNvSpPr>
            <a:spLocks noGrp="1"/>
          </p:cNvSpPr>
          <p:nvPr>
            <p:ph type="ctrTitle"/>
          </p:nvPr>
        </p:nvSpPr>
        <p:spPr>
          <a:xfrm>
            <a:off x="1828800" y="2057400"/>
            <a:ext cx="6600451" cy="2262781"/>
          </a:xfrm>
        </p:spPr>
        <p:txBody>
          <a:bodyPr>
            <a:noAutofit/>
          </a:bodyPr>
          <a:lstStyle/>
          <a:p>
            <a:r>
              <a:rPr lang="en-US" sz="8000" b="1" dirty="0"/>
              <a:t>Maintaining the partogram</a:t>
            </a:r>
          </a:p>
        </p:txBody>
      </p:sp>
      <p:sp>
        <p:nvSpPr>
          <p:cNvPr id="9" name="Wave 8">
            <a:extLst>
              <a:ext uri="{FF2B5EF4-FFF2-40B4-BE49-F238E27FC236}">
                <a16:creationId xmlns:a16="http://schemas.microsoft.com/office/drawing/2014/main" id="{343E47CC-17C7-9107-BDD1-9A1CAFE5A173}"/>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10" name="Picture 9">
            <a:extLst>
              <a:ext uri="{FF2B5EF4-FFF2-40B4-BE49-F238E27FC236}">
                <a16:creationId xmlns:a16="http://schemas.microsoft.com/office/drawing/2014/main" id="{33F251E4-2D2B-3927-4C0B-1056C06789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11" name="Picture 10">
            <a:extLst>
              <a:ext uri="{FF2B5EF4-FFF2-40B4-BE49-F238E27FC236}">
                <a16:creationId xmlns:a16="http://schemas.microsoft.com/office/drawing/2014/main" id="{9B05EC5E-3464-6FBC-0F97-A00496A15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12" name="Picture 11">
            <a:extLst>
              <a:ext uri="{FF2B5EF4-FFF2-40B4-BE49-F238E27FC236}">
                <a16:creationId xmlns:a16="http://schemas.microsoft.com/office/drawing/2014/main" id="{54020D68-B010-AC98-383F-53B707F9D5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8" name="TextBox 7"/>
          <p:cNvSpPr txBox="1"/>
          <p:nvPr/>
        </p:nvSpPr>
        <p:spPr>
          <a:xfrm>
            <a:off x="8101825" y="276963"/>
            <a:ext cx="325287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rPr>
              <a:t>Sri Lanka College of Obstetricians &amp; </a:t>
            </a:r>
            <a:r>
              <a:rPr kumimoji="0" lang="en-US" sz="1200" b="0" i="0" u="none" strike="noStrike" cap="none" spc="0" normalizeH="0" baseline="0" dirty="0" err="1">
                <a:ln>
                  <a:noFill/>
                </a:ln>
                <a:solidFill>
                  <a:srgbClr val="000000"/>
                </a:solidFill>
                <a:effectLst/>
                <a:uFillTx/>
                <a:latin typeface="Arial Nova Cond" panose="020B0506020202020204" pitchFamily="34" charset="0"/>
                <a:sym typeface="Calibri"/>
              </a:rPr>
              <a:t>Gynaecologists</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a:p>
            <a:pPr marL="0" marR="0" indent="0" algn="r" defTabSz="914400" rtl="0" fontAlgn="auto" latinLnBrk="0" hangingPunct="0">
              <a:lnSpc>
                <a:spcPct val="100000"/>
              </a:lnSpc>
              <a:spcBef>
                <a:spcPts val="0"/>
              </a:spcBef>
              <a:spcAft>
                <a:spcPts val="0"/>
              </a:spcAft>
              <a:buClrTx/>
              <a:buSzTx/>
              <a:buFontTx/>
              <a:buNone/>
              <a:tabLst/>
            </a:pPr>
            <a:r>
              <a:rPr lang="en-US" sz="1200" dirty="0">
                <a:solidFill>
                  <a:srgbClr val="000000"/>
                </a:solidFill>
                <a:latin typeface="Arial Nova Cond" panose="020B0506020202020204" pitchFamily="34" charset="0"/>
                <a:sym typeface="Calibri"/>
              </a:rPr>
              <a:t>Scientific Activities &amp; Research Committee </a:t>
            </a:r>
            <a:endParaRPr kumimoji="0" lang="en-US" sz="1200" b="0" i="0" u="none" strike="noStrike" cap="none" spc="0" normalizeH="0" baseline="0" dirty="0">
              <a:ln>
                <a:noFill/>
              </a:ln>
              <a:solidFill>
                <a:srgbClr val="000000"/>
              </a:solidFill>
              <a:effectLst/>
              <a:uFillTx/>
              <a:latin typeface="Arial Nova Cond" panose="020B0506020202020204" pitchFamily="34" charset="0"/>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1122164"/>
            <a:ext cx="7773338" cy="1596177"/>
          </a:xfrm>
        </p:spPr>
        <p:txBody>
          <a:bodyPr>
            <a:normAutofit fontScale="90000"/>
          </a:bodyPr>
          <a:lstStyle/>
          <a:p>
            <a:br>
              <a:rPr lang="en-US" dirty="0"/>
            </a:br>
            <a:br>
              <a:rPr lang="en-US" dirty="0"/>
            </a:br>
            <a:br>
              <a:rPr lang="en-US" dirty="0"/>
            </a:br>
            <a:br>
              <a:rPr lang="en-US" dirty="0"/>
            </a:br>
            <a:br>
              <a:rPr lang="en-US" dirty="0"/>
            </a:br>
            <a:r>
              <a:rPr lang="en-US" dirty="0"/>
              <a:t>                  </a:t>
            </a:r>
            <a:br>
              <a:rPr lang="en-US" dirty="0"/>
            </a:br>
            <a:r>
              <a:rPr lang="en-US" dirty="0"/>
              <a:t>                     </a:t>
            </a:r>
            <a:br>
              <a:rPr lang="en-US" sz="2700" dirty="0"/>
            </a:br>
            <a:br>
              <a:rPr lang="en-US" sz="2700" dirty="0"/>
            </a:br>
            <a:br>
              <a:rPr lang="en-US" sz="2700" dirty="0"/>
            </a:br>
            <a:r>
              <a:rPr lang="en-US" sz="2700" dirty="0"/>
              <a:t>                             </a:t>
            </a:r>
            <a:br>
              <a:rPr lang="en-US" sz="2700" dirty="0"/>
            </a:br>
            <a:r>
              <a:rPr lang="en-US" sz="2700" dirty="0"/>
              <a:t>                                       </a:t>
            </a:r>
            <a:br>
              <a:rPr lang="en-US" sz="2700" dirty="0"/>
            </a:br>
            <a:r>
              <a:rPr lang="en-US" sz="2700" dirty="0"/>
              <a:t>                                     </a:t>
            </a:r>
            <a:r>
              <a:rPr lang="en-US" sz="2000" dirty="0"/>
              <a:t>example of a FHR recording</a:t>
            </a:r>
            <a:br>
              <a:rPr lang="en-US" sz="2700" dirty="0"/>
            </a:br>
            <a:br>
              <a:rPr lang="en-US" sz="2700" dirty="0"/>
            </a:br>
            <a:br>
              <a:rPr lang="en-US" sz="2700" dirty="0"/>
            </a:br>
            <a:br>
              <a:rPr lang="en-US" sz="2700" dirty="0"/>
            </a:br>
            <a:br>
              <a:rPr lang="en-US" sz="2700" dirty="0"/>
            </a:br>
            <a:br>
              <a:rPr lang="en-US" sz="2700" dirty="0"/>
            </a:br>
            <a:r>
              <a:rPr lang="en-US" sz="3100" dirty="0"/>
              <a:t>If a CTG is carried out, findings to be documented as;</a:t>
            </a:r>
            <a:br>
              <a:rPr lang="en-US" sz="3100" dirty="0"/>
            </a:br>
            <a:r>
              <a:rPr lang="si-LK" sz="3100" dirty="0"/>
              <a:t>           </a:t>
            </a:r>
            <a:r>
              <a:rPr lang="en-US" sz="3100" dirty="0"/>
              <a:t>                      N (normal)</a:t>
            </a:r>
            <a:br>
              <a:rPr lang="en-US" sz="3100" dirty="0"/>
            </a:br>
            <a:br>
              <a:rPr lang="si-LK" sz="3100" dirty="0"/>
            </a:br>
            <a:r>
              <a:rPr lang="en-US" sz="3100" dirty="0"/>
              <a:t>                                  S (suspicious)</a:t>
            </a:r>
            <a:br>
              <a:rPr lang="en-US" sz="3100" dirty="0"/>
            </a:br>
            <a:br>
              <a:rPr lang="en-US" sz="3100" dirty="0"/>
            </a:br>
            <a:r>
              <a:rPr lang="en-US" sz="3100" dirty="0"/>
              <a:t>                                  P (pathological)</a:t>
            </a:r>
            <a:br>
              <a:rPr lang="en-US" sz="2800" dirty="0"/>
            </a:br>
            <a:r>
              <a:rPr lang="si-LK" sz="2700" dirty="0"/>
              <a:t> </a:t>
            </a:r>
            <a:br>
              <a:rPr lang="en-US" sz="2700" dirty="0"/>
            </a:br>
            <a:br>
              <a:rPr lang="en-US" sz="2700" dirty="0"/>
            </a:br>
            <a:endParaRPr lang="en-US" sz="2700" dirty="0"/>
          </a:p>
        </p:txBody>
      </p:sp>
      <p:sp>
        <p:nvSpPr>
          <p:cNvPr id="8" name="Multiply 7"/>
          <p:cNvSpPr/>
          <p:nvPr/>
        </p:nvSpPr>
        <p:spPr>
          <a:xfrm>
            <a:off x="2590800" y="1876947"/>
            <a:ext cx="152400" cy="152400"/>
          </a:xfrm>
          <a:prstGeom prst="mathMultiply">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Multiply 8"/>
          <p:cNvSpPr/>
          <p:nvPr/>
        </p:nvSpPr>
        <p:spPr>
          <a:xfrm>
            <a:off x="2743200" y="2029347"/>
            <a:ext cx="152400" cy="152400"/>
          </a:xfrm>
          <a:prstGeom prst="mathMultiply">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9"/>
          <p:cNvSpPr/>
          <p:nvPr/>
        </p:nvSpPr>
        <p:spPr>
          <a:xfrm>
            <a:off x="2895600" y="1969621"/>
            <a:ext cx="152400" cy="152400"/>
          </a:xfrm>
          <a:prstGeom prst="mathMultiply">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y 10"/>
          <p:cNvSpPr/>
          <p:nvPr/>
        </p:nvSpPr>
        <p:spPr>
          <a:xfrm>
            <a:off x="3048468" y="1923284"/>
            <a:ext cx="152400" cy="152400"/>
          </a:xfrm>
          <a:prstGeom prst="mathMultiply">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y 11"/>
          <p:cNvSpPr/>
          <p:nvPr/>
        </p:nvSpPr>
        <p:spPr>
          <a:xfrm>
            <a:off x="3266923" y="1767852"/>
            <a:ext cx="152400" cy="152400"/>
          </a:xfrm>
          <a:prstGeom prst="mathMultiply">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y 12"/>
          <p:cNvSpPr/>
          <p:nvPr/>
        </p:nvSpPr>
        <p:spPr>
          <a:xfrm>
            <a:off x="3561578" y="1776863"/>
            <a:ext cx="152400" cy="152400"/>
          </a:xfrm>
          <a:prstGeom prst="mathMultiply">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y 13"/>
          <p:cNvSpPr/>
          <p:nvPr/>
        </p:nvSpPr>
        <p:spPr>
          <a:xfrm>
            <a:off x="3733800" y="1753068"/>
            <a:ext cx="152400" cy="152400"/>
          </a:xfrm>
          <a:prstGeom prst="mathMultiply">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p:cNvSpPr/>
          <p:nvPr/>
        </p:nvSpPr>
        <p:spPr>
          <a:xfrm>
            <a:off x="3871415" y="1953147"/>
            <a:ext cx="152400" cy="152400"/>
          </a:xfrm>
          <a:prstGeom prst="mathMultiply">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p:cNvSpPr/>
          <p:nvPr/>
        </p:nvSpPr>
        <p:spPr>
          <a:xfrm>
            <a:off x="4035767" y="1753068"/>
            <a:ext cx="152400" cy="152400"/>
          </a:xfrm>
          <a:prstGeom prst="mathMultiply">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y 16"/>
          <p:cNvSpPr/>
          <p:nvPr/>
        </p:nvSpPr>
        <p:spPr>
          <a:xfrm>
            <a:off x="4191468" y="1761409"/>
            <a:ext cx="152400" cy="152400"/>
          </a:xfrm>
          <a:prstGeom prst="mathMultiply">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y 17"/>
          <p:cNvSpPr/>
          <p:nvPr/>
        </p:nvSpPr>
        <p:spPr>
          <a:xfrm>
            <a:off x="4343868" y="1939879"/>
            <a:ext cx="152400" cy="152400"/>
          </a:xfrm>
          <a:prstGeom prst="mathMultiply">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18"/>
          <p:cNvSpPr/>
          <p:nvPr/>
        </p:nvSpPr>
        <p:spPr>
          <a:xfrm>
            <a:off x="4555031" y="1794390"/>
            <a:ext cx="152400" cy="152400"/>
          </a:xfrm>
          <a:prstGeom prst="mathMultiply">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y 19"/>
          <p:cNvSpPr/>
          <p:nvPr/>
        </p:nvSpPr>
        <p:spPr>
          <a:xfrm>
            <a:off x="4833381" y="1767852"/>
            <a:ext cx="152400" cy="152400"/>
          </a:xfrm>
          <a:prstGeom prst="mathMultiply">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03763"/>
            <a:ext cx="8666980" cy="2639327"/>
          </a:xfrm>
          <a:prstGeom prst="rect">
            <a:avLst/>
          </a:prstGeom>
        </p:spPr>
      </p:pic>
      <p:sp>
        <p:nvSpPr>
          <p:cNvPr id="22" name="Multiply 21"/>
          <p:cNvSpPr/>
          <p:nvPr/>
        </p:nvSpPr>
        <p:spPr>
          <a:xfrm>
            <a:off x="2781300" y="1599596"/>
            <a:ext cx="76200" cy="153473"/>
          </a:xfrm>
          <a:prstGeom prst="mathMultiply">
            <a:avLst/>
          </a:prstGeom>
          <a:solidFill>
            <a:sysClr val="windowText" lastClr="000000"/>
          </a:solidFill>
          <a:ln w="3175" cap="flat" cmpd="sng" algn="ctr">
            <a:solidFill>
              <a:srgbClr val="4F81BD">
                <a:shade val="50000"/>
              </a:srgbClr>
            </a:solidFill>
            <a:prstDash val="solid"/>
          </a:ln>
          <a:effectLst/>
        </p:spPr>
        <p:txBody>
          <a:bodyPr rtlCol="0" anchor="ctr"/>
          <a:lstStyle/>
          <a:p>
            <a:pPr algn="ctr" defTabSz="914400">
              <a:defRPr/>
            </a:pPr>
            <a:endParaRPr lang="en-US" kern="0">
              <a:solidFill>
                <a:srgbClr val="BFBFBF"/>
              </a:solidFill>
              <a:latin typeface="Calibri"/>
            </a:endParaRPr>
          </a:p>
        </p:txBody>
      </p:sp>
      <p:sp>
        <p:nvSpPr>
          <p:cNvPr id="23" name="Multiply 22"/>
          <p:cNvSpPr/>
          <p:nvPr/>
        </p:nvSpPr>
        <p:spPr>
          <a:xfrm>
            <a:off x="2933700" y="1506478"/>
            <a:ext cx="76200" cy="153473"/>
          </a:xfrm>
          <a:prstGeom prst="mathMultiply">
            <a:avLst/>
          </a:prstGeom>
          <a:solidFill>
            <a:sysClr val="windowText" lastClr="000000"/>
          </a:solidFill>
          <a:ln w="3175" cap="flat" cmpd="sng" algn="ctr">
            <a:solidFill>
              <a:srgbClr val="4F81BD">
                <a:shade val="50000"/>
              </a:srgbClr>
            </a:solidFill>
            <a:prstDash val="solid"/>
          </a:ln>
          <a:effectLst/>
        </p:spPr>
        <p:txBody>
          <a:bodyPr rtlCol="0" anchor="ctr"/>
          <a:lstStyle/>
          <a:p>
            <a:pPr algn="ctr" defTabSz="914400">
              <a:defRPr/>
            </a:pPr>
            <a:endParaRPr lang="en-US" kern="0">
              <a:solidFill>
                <a:srgbClr val="BFBFBF"/>
              </a:solidFill>
              <a:latin typeface="Calibri"/>
            </a:endParaRPr>
          </a:p>
        </p:txBody>
      </p:sp>
      <p:sp>
        <p:nvSpPr>
          <p:cNvPr id="24" name="Multiply 23"/>
          <p:cNvSpPr/>
          <p:nvPr/>
        </p:nvSpPr>
        <p:spPr>
          <a:xfrm>
            <a:off x="3086568" y="1518929"/>
            <a:ext cx="76200" cy="153473"/>
          </a:xfrm>
          <a:prstGeom prst="mathMultiply">
            <a:avLst/>
          </a:prstGeom>
          <a:solidFill>
            <a:sysClr val="windowText" lastClr="000000"/>
          </a:solidFill>
          <a:ln w="3175" cap="flat" cmpd="sng" algn="ctr">
            <a:solidFill>
              <a:srgbClr val="4F81BD">
                <a:shade val="50000"/>
              </a:srgbClr>
            </a:solidFill>
            <a:prstDash val="solid"/>
          </a:ln>
          <a:effectLst/>
        </p:spPr>
        <p:txBody>
          <a:bodyPr rtlCol="0" anchor="ctr"/>
          <a:lstStyle/>
          <a:p>
            <a:pPr algn="ctr" defTabSz="914400">
              <a:defRPr/>
            </a:pPr>
            <a:endParaRPr lang="en-US" kern="0">
              <a:solidFill>
                <a:srgbClr val="BFBFBF"/>
              </a:solidFill>
              <a:latin typeface="Calibri"/>
            </a:endParaRPr>
          </a:p>
        </p:txBody>
      </p:sp>
      <p:sp>
        <p:nvSpPr>
          <p:cNvPr id="25" name="Multiply 24"/>
          <p:cNvSpPr/>
          <p:nvPr/>
        </p:nvSpPr>
        <p:spPr>
          <a:xfrm>
            <a:off x="3246478" y="1571635"/>
            <a:ext cx="76200" cy="153473"/>
          </a:xfrm>
          <a:prstGeom prst="mathMultiply">
            <a:avLst/>
          </a:prstGeom>
          <a:solidFill>
            <a:sysClr val="windowText" lastClr="000000"/>
          </a:solidFill>
          <a:ln w="3175" cap="flat" cmpd="sng" algn="ctr">
            <a:solidFill>
              <a:srgbClr val="4F81BD">
                <a:shade val="50000"/>
              </a:srgbClr>
            </a:solidFill>
            <a:prstDash val="solid"/>
          </a:ln>
          <a:effectLst/>
        </p:spPr>
        <p:txBody>
          <a:bodyPr rtlCol="0" anchor="ctr"/>
          <a:lstStyle/>
          <a:p>
            <a:pPr algn="ctr" defTabSz="914400">
              <a:defRPr/>
            </a:pPr>
            <a:endParaRPr lang="en-US" kern="0">
              <a:solidFill>
                <a:srgbClr val="BFBFBF"/>
              </a:solidFill>
              <a:latin typeface="Calibri"/>
            </a:endParaRPr>
          </a:p>
        </p:txBody>
      </p:sp>
      <p:sp>
        <p:nvSpPr>
          <p:cNvPr id="26" name="Multiply 25"/>
          <p:cNvSpPr/>
          <p:nvPr/>
        </p:nvSpPr>
        <p:spPr>
          <a:xfrm>
            <a:off x="3406388" y="1450615"/>
            <a:ext cx="76200" cy="153473"/>
          </a:xfrm>
          <a:prstGeom prst="mathMultiply">
            <a:avLst/>
          </a:prstGeom>
          <a:solidFill>
            <a:sysClr val="windowText" lastClr="000000"/>
          </a:solidFill>
          <a:ln w="3175" cap="flat" cmpd="sng" algn="ctr">
            <a:solidFill>
              <a:srgbClr val="4F81BD">
                <a:shade val="50000"/>
              </a:srgbClr>
            </a:solidFill>
            <a:prstDash val="solid"/>
          </a:ln>
          <a:effectLst/>
        </p:spPr>
        <p:txBody>
          <a:bodyPr rtlCol="0" anchor="ctr"/>
          <a:lstStyle/>
          <a:p>
            <a:pPr algn="ctr" defTabSz="914400">
              <a:defRPr/>
            </a:pPr>
            <a:endParaRPr lang="en-US" kern="0">
              <a:solidFill>
                <a:srgbClr val="BFBFBF"/>
              </a:solidFill>
              <a:latin typeface="Calibri"/>
            </a:endParaRPr>
          </a:p>
        </p:txBody>
      </p:sp>
      <p:sp>
        <p:nvSpPr>
          <p:cNvPr id="27" name="Multiply 26"/>
          <p:cNvSpPr/>
          <p:nvPr/>
        </p:nvSpPr>
        <p:spPr>
          <a:xfrm>
            <a:off x="3571499" y="1620934"/>
            <a:ext cx="76200" cy="153473"/>
          </a:xfrm>
          <a:prstGeom prst="mathMultiply">
            <a:avLst/>
          </a:prstGeom>
          <a:solidFill>
            <a:sysClr val="windowText" lastClr="000000"/>
          </a:solidFill>
          <a:ln w="3175" cap="flat" cmpd="sng" algn="ctr">
            <a:solidFill>
              <a:srgbClr val="4F81BD">
                <a:shade val="50000"/>
              </a:srgbClr>
            </a:solidFill>
            <a:prstDash val="solid"/>
          </a:ln>
          <a:effectLst/>
        </p:spPr>
        <p:txBody>
          <a:bodyPr rtlCol="0" anchor="ctr"/>
          <a:lstStyle/>
          <a:p>
            <a:pPr algn="ctr" defTabSz="914400">
              <a:defRPr/>
            </a:pPr>
            <a:endParaRPr lang="en-US" kern="0">
              <a:solidFill>
                <a:srgbClr val="BFBFBF"/>
              </a:solidFill>
              <a:latin typeface="Calibri"/>
            </a:endParaRPr>
          </a:p>
        </p:txBody>
      </p:sp>
      <p:sp>
        <p:nvSpPr>
          <p:cNvPr id="28" name="Multiply 27"/>
          <p:cNvSpPr/>
          <p:nvPr/>
        </p:nvSpPr>
        <p:spPr>
          <a:xfrm>
            <a:off x="3726208" y="1605232"/>
            <a:ext cx="76200" cy="153473"/>
          </a:xfrm>
          <a:prstGeom prst="mathMultiply">
            <a:avLst/>
          </a:prstGeom>
          <a:solidFill>
            <a:sysClr val="windowText" lastClr="000000"/>
          </a:solidFill>
          <a:ln w="3175" cap="flat" cmpd="sng" algn="ctr">
            <a:solidFill>
              <a:srgbClr val="4F81BD">
                <a:shade val="50000"/>
              </a:srgbClr>
            </a:solidFill>
            <a:prstDash val="solid"/>
          </a:ln>
          <a:effectLst/>
        </p:spPr>
        <p:txBody>
          <a:bodyPr rtlCol="0" anchor="ctr"/>
          <a:lstStyle/>
          <a:p>
            <a:pPr algn="ctr" defTabSz="914400">
              <a:defRPr/>
            </a:pPr>
            <a:endParaRPr lang="en-US" kern="0">
              <a:solidFill>
                <a:srgbClr val="BFBFBF"/>
              </a:solidFill>
              <a:latin typeface="Calibri"/>
            </a:endParaRPr>
          </a:p>
        </p:txBody>
      </p:sp>
      <p:sp>
        <p:nvSpPr>
          <p:cNvPr id="29" name="Multiply 28"/>
          <p:cNvSpPr/>
          <p:nvPr/>
        </p:nvSpPr>
        <p:spPr>
          <a:xfrm>
            <a:off x="3936116" y="1544197"/>
            <a:ext cx="76200" cy="153473"/>
          </a:xfrm>
          <a:prstGeom prst="mathMultiply">
            <a:avLst/>
          </a:prstGeom>
          <a:solidFill>
            <a:sysClr val="windowText" lastClr="000000"/>
          </a:solidFill>
          <a:ln w="3175" cap="flat" cmpd="sng" algn="ctr">
            <a:solidFill>
              <a:srgbClr val="4F81BD">
                <a:shade val="50000"/>
              </a:srgbClr>
            </a:solidFill>
            <a:prstDash val="solid"/>
          </a:ln>
          <a:effectLst/>
        </p:spPr>
        <p:txBody>
          <a:bodyPr rtlCol="0" anchor="ctr"/>
          <a:lstStyle/>
          <a:p>
            <a:pPr algn="ctr" defTabSz="914400">
              <a:defRPr/>
            </a:pPr>
            <a:endParaRPr lang="en-US" kern="0">
              <a:solidFill>
                <a:srgbClr val="BFBFBF"/>
              </a:solidFill>
              <a:latin typeface="Calibri"/>
            </a:endParaRPr>
          </a:p>
        </p:txBody>
      </p:sp>
      <p:sp>
        <p:nvSpPr>
          <p:cNvPr id="30" name="Multiply 29"/>
          <p:cNvSpPr/>
          <p:nvPr/>
        </p:nvSpPr>
        <p:spPr>
          <a:xfrm>
            <a:off x="4073867" y="1544197"/>
            <a:ext cx="76200" cy="153473"/>
          </a:xfrm>
          <a:prstGeom prst="mathMultiply">
            <a:avLst/>
          </a:prstGeom>
          <a:solidFill>
            <a:sysClr val="windowText" lastClr="000000"/>
          </a:solidFill>
          <a:ln w="3175" cap="flat" cmpd="sng" algn="ctr">
            <a:solidFill>
              <a:srgbClr val="4F81BD">
                <a:shade val="50000"/>
              </a:srgbClr>
            </a:solidFill>
            <a:prstDash val="solid"/>
          </a:ln>
          <a:effectLst/>
        </p:spPr>
        <p:txBody>
          <a:bodyPr rtlCol="0" anchor="ctr"/>
          <a:lstStyle/>
          <a:p>
            <a:pPr algn="ctr" defTabSz="914400">
              <a:defRPr/>
            </a:pPr>
            <a:endParaRPr lang="en-US" kern="0">
              <a:solidFill>
                <a:srgbClr val="BFBFBF"/>
              </a:solidFill>
              <a:latin typeface="Calibri"/>
            </a:endParaRPr>
          </a:p>
        </p:txBody>
      </p:sp>
      <p:sp>
        <p:nvSpPr>
          <p:cNvPr id="31" name="Multiply 30"/>
          <p:cNvSpPr/>
          <p:nvPr/>
        </p:nvSpPr>
        <p:spPr>
          <a:xfrm>
            <a:off x="4268637" y="1589898"/>
            <a:ext cx="76200" cy="153473"/>
          </a:xfrm>
          <a:prstGeom prst="mathMultiply">
            <a:avLst/>
          </a:prstGeom>
          <a:solidFill>
            <a:sysClr val="windowText" lastClr="000000"/>
          </a:solidFill>
          <a:ln w="3175" cap="flat" cmpd="sng" algn="ctr">
            <a:solidFill>
              <a:srgbClr val="4F81BD">
                <a:shade val="50000"/>
              </a:srgbClr>
            </a:solidFill>
            <a:prstDash val="solid"/>
          </a:ln>
          <a:effectLst/>
        </p:spPr>
        <p:txBody>
          <a:bodyPr rtlCol="0" anchor="ctr"/>
          <a:lstStyle/>
          <a:p>
            <a:pPr algn="ctr" defTabSz="914400">
              <a:defRPr/>
            </a:pPr>
            <a:endParaRPr lang="en-US" kern="0">
              <a:solidFill>
                <a:srgbClr val="BFBFBF"/>
              </a:solidFill>
              <a:latin typeface="Calibri"/>
            </a:endParaRPr>
          </a:p>
        </p:txBody>
      </p:sp>
      <p:sp>
        <p:nvSpPr>
          <p:cNvPr id="32" name="Multiply 31"/>
          <p:cNvSpPr/>
          <p:nvPr/>
        </p:nvSpPr>
        <p:spPr>
          <a:xfrm>
            <a:off x="4424484" y="1397673"/>
            <a:ext cx="76200" cy="153473"/>
          </a:xfrm>
          <a:prstGeom prst="mathMultiply">
            <a:avLst/>
          </a:prstGeom>
          <a:solidFill>
            <a:sysClr val="windowText" lastClr="000000"/>
          </a:solidFill>
          <a:ln w="3175" cap="flat" cmpd="sng" algn="ctr">
            <a:solidFill>
              <a:srgbClr val="4F81BD">
                <a:shade val="50000"/>
              </a:srgbClr>
            </a:solidFill>
            <a:prstDash val="solid"/>
          </a:ln>
          <a:effectLst/>
        </p:spPr>
        <p:txBody>
          <a:bodyPr rtlCol="0" anchor="ctr"/>
          <a:lstStyle/>
          <a:p>
            <a:pPr algn="ctr" defTabSz="914400">
              <a:defRPr/>
            </a:pPr>
            <a:endParaRPr lang="en-US" kern="0">
              <a:solidFill>
                <a:srgbClr val="BFBFBF"/>
              </a:solidFill>
              <a:latin typeface="Calibri"/>
            </a:endParaRPr>
          </a:p>
        </p:txBody>
      </p:sp>
      <p:sp>
        <p:nvSpPr>
          <p:cNvPr id="33" name="Multiply 32"/>
          <p:cNvSpPr/>
          <p:nvPr/>
        </p:nvSpPr>
        <p:spPr>
          <a:xfrm>
            <a:off x="4194021" y="1620145"/>
            <a:ext cx="76200" cy="153473"/>
          </a:xfrm>
          <a:prstGeom prst="mathMultiply">
            <a:avLst/>
          </a:prstGeom>
          <a:solidFill>
            <a:sysClr val="windowText" lastClr="000000"/>
          </a:solidFill>
          <a:ln w="3175" cap="flat" cmpd="sng" algn="ctr">
            <a:solidFill>
              <a:srgbClr val="4F81BD">
                <a:shade val="50000"/>
              </a:srgbClr>
            </a:solidFill>
            <a:prstDash val="solid"/>
          </a:ln>
          <a:effectLst/>
        </p:spPr>
        <p:txBody>
          <a:bodyPr rtlCol="0" anchor="ctr"/>
          <a:lstStyle/>
          <a:p>
            <a:pPr algn="ctr" defTabSz="914400">
              <a:defRPr/>
            </a:pPr>
            <a:endParaRPr lang="en-US" kern="0">
              <a:solidFill>
                <a:srgbClr val="BFBFBF"/>
              </a:solidFill>
              <a:latin typeface="Calibri"/>
            </a:endParaRPr>
          </a:p>
        </p:txBody>
      </p:sp>
      <p:sp>
        <p:nvSpPr>
          <p:cNvPr id="34" name="Multiply 33"/>
          <p:cNvSpPr/>
          <p:nvPr/>
        </p:nvSpPr>
        <p:spPr>
          <a:xfrm>
            <a:off x="4529126" y="1436893"/>
            <a:ext cx="76200" cy="153473"/>
          </a:xfrm>
          <a:prstGeom prst="mathMultiply">
            <a:avLst/>
          </a:prstGeom>
          <a:solidFill>
            <a:sysClr val="windowText" lastClr="000000"/>
          </a:solidFill>
          <a:ln w="3175" cap="flat" cmpd="sng" algn="ctr">
            <a:solidFill>
              <a:srgbClr val="4F81BD">
                <a:shade val="50000"/>
              </a:srgbClr>
            </a:solidFill>
            <a:prstDash val="solid"/>
          </a:ln>
          <a:effectLst/>
        </p:spPr>
        <p:txBody>
          <a:bodyPr rtlCol="0" anchor="ctr"/>
          <a:lstStyle/>
          <a:p>
            <a:pPr algn="ctr" defTabSz="914400">
              <a:defRPr/>
            </a:pPr>
            <a:endParaRPr lang="en-US" kern="0">
              <a:solidFill>
                <a:srgbClr val="BFBFBF"/>
              </a:solidFill>
              <a:latin typeface="Calibri"/>
            </a:endParaRPr>
          </a:p>
        </p:txBody>
      </p:sp>
      <p:sp>
        <p:nvSpPr>
          <p:cNvPr id="35" name="Multiply 34"/>
          <p:cNvSpPr/>
          <p:nvPr/>
        </p:nvSpPr>
        <p:spPr>
          <a:xfrm>
            <a:off x="4576415" y="1406583"/>
            <a:ext cx="76200" cy="153473"/>
          </a:xfrm>
          <a:prstGeom prst="mathMultiply">
            <a:avLst/>
          </a:prstGeom>
          <a:solidFill>
            <a:sysClr val="windowText" lastClr="000000"/>
          </a:solidFill>
          <a:ln w="3175" cap="flat" cmpd="sng" algn="ctr">
            <a:solidFill>
              <a:srgbClr val="4F81BD">
                <a:shade val="50000"/>
              </a:srgbClr>
            </a:solidFill>
            <a:prstDash val="solid"/>
          </a:ln>
          <a:effectLst/>
        </p:spPr>
        <p:txBody>
          <a:bodyPr rtlCol="0" anchor="ctr"/>
          <a:lstStyle/>
          <a:p>
            <a:pPr algn="ctr" defTabSz="914400">
              <a:defRPr/>
            </a:pPr>
            <a:endParaRPr lang="en-US" kern="0">
              <a:solidFill>
                <a:srgbClr val="BFBFBF"/>
              </a:solidFill>
              <a:latin typeface="Calibri"/>
            </a:endParaRPr>
          </a:p>
        </p:txBody>
      </p:sp>
      <p:sp>
        <p:nvSpPr>
          <p:cNvPr id="36" name="Multiply 35"/>
          <p:cNvSpPr/>
          <p:nvPr/>
        </p:nvSpPr>
        <p:spPr>
          <a:xfrm>
            <a:off x="4667002" y="1483319"/>
            <a:ext cx="76200" cy="153473"/>
          </a:xfrm>
          <a:prstGeom prst="mathMultiply">
            <a:avLst/>
          </a:prstGeom>
          <a:solidFill>
            <a:sysClr val="windowText" lastClr="000000"/>
          </a:solidFill>
          <a:ln w="3175" cap="flat" cmpd="sng" algn="ctr">
            <a:solidFill>
              <a:srgbClr val="4F81BD">
                <a:shade val="50000"/>
              </a:srgbClr>
            </a:solidFill>
            <a:prstDash val="solid"/>
          </a:ln>
          <a:effectLst/>
        </p:spPr>
        <p:txBody>
          <a:bodyPr rtlCol="0" anchor="ctr"/>
          <a:lstStyle/>
          <a:p>
            <a:pPr algn="ctr" defTabSz="914400">
              <a:defRPr/>
            </a:pPr>
            <a:endParaRPr lang="en-US" kern="0">
              <a:solidFill>
                <a:srgbClr val="BFBFBF"/>
              </a:solidFill>
              <a:latin typeface="Calibri"/>
            </a:endParaRPr>
          </a:p>
        </p:txBody>
      </p:sp>
      <p:sp>
        <p:nvSpPr>
          <p:cNvPr id="37" name="Multiply 36"/>
          <p:cNvSpPr/>
          <p:nvPr/>
        </p:nvSpPr>
        <p:spPr>
          <a:xfrm>
            <a:off x="4775812" y="1513641"/>
            <a:ext cx="76200" cy="153473"/>
          </a:xfrm>
          <a:prstGeom prst="mathMultiply">
            <a:avLst/>
          </a:prstGeom>
          <a:solidFill>
            <a:sysClr val="windowText" lastClr="000000"/>
          </a:solidFill>
          <a:ln w="3175" cap="flat" cmpd="sng" algn="ctr">
            <a:solidFill>
              <a:srgbClr val="4F81BD">
                <a:shade val="50000"/>
              </a:srgbClr>
            </a:solidFill>
            <a:prstDash val="solid"/>
          </a:ln>
          <a:effectLst/>
        </p:spPr>
        <p:txBody>
          <a:bodyPr rtlCol="0" anchor="ctr"/>
          <a:lstStyle/>
          <a:p>
            <a:pPr algn="ctr" defTabSz="914400">
              <a:defRPr/>
            </a:pPr>
            <a:endParaRPr lang="en-US" kern="0">
              <a:solidFill>
                <a:srgbClr val="BFBFBF"/>
              </a:solidFill>
              <a:latin typeface="Calibri"/>
            </a:endParaRPr>
          </a:p>
        </p:txBody>
      </p:sp>
      <p:sp>
        <p:nvSpPr>
          <p:cNvPr id="38" name="Multiply 37"/>
          <p:cNvSpPr/>
          <p:nvPr/>
        </p:nvSpPr>
        <p:spPr>
          <a:xfrm>
            <a:off x="4851543" y="1453042"/>
            <a:ext cx="76200" cy="153473"/>
          </a:xfrm>
          <a:prstGeom prst="mathMultiply">
            <a:avLst/>
          </a:prstGeom>
          <a:solidFill>
            <a:sysClr val="windowText" lastClr="000000"/>
          </a:solidFill>
          <a:ln w="3175" cap="flat" cmpd="sng" algn="ctr">
            <a:solidFill>
              <a:srgbClr val="4F81BD">
                <a:shade val="50000"/>
              </a:srgbClr>
            </a:solidFill>
            <a:prstDash val="solid"/>
          </a:ln>
          <a:effectLst/>
        </p:spPr>
        <p:txBody>
          <a:bodyPr rtlCol="0" anchor="ctr"/>
          <a:lstStyle/>
          <a:p>
            <a:pPr algn="ctr" defTabSz="914400">
              <a:defRPr/>
            </a:pPr>
            <a:endParaRPr lang="en-US" kern="0">
              <a:solidFill>
                <a:srgbClr val="BFBFBF"/>
              </a:solidFill>
              <a:latin typeface="Calibri"/>
            </a:endParaRPr>
          </a:p>
        </p:txBody>
      </p:sp>
      <p:sp>
        <p:nvSpPr>
          <p:cNvPr id="39" name="Multiply 38"/>
          <p:cNvSpPr/>
          <p:nvPr/>
        </p:nvSpPr>
        <p:spPr>
          <a:xfrm>
            <a:off x="4377081" y="1497942"/>
            <a:ext cx="76200" cy="153473"/>
          </a:xfrm>
          <a:prstGeom prst="mathMultiply">
            <a:avLst/>
          </a:prstGeom>
          <a:solidFill>
            <a:sysClr val="windowText" lastClr="000000"/>
          </a:solidFill>
          <a:ln w="3175" cap="flat" cmpd="sng" algn="ctr">
            <a:solidFill>
              <a:srgbClr val="4F81BD">
                <a:shade val="50000"/>
              </a:srgbClr>
            </a:solidFill>
            <a:prstDash val="solid"/>
          </a:ln>
          <a:effectLst/>
        </p:spPr>
        <p:txBody>
          <a:bodyPr rtlCol="0" anchor="ctr"/>
          <a:lstStyle/>
          <a:p>
            <a:pPr algn="ctr" defTabSz="914400">
              <a:defRPr/>
            </a:pPr>
            <a:endParaRPr lang="en-US" kern="0">
              <a:solidFill>
                <a:srgbClr val="BFBFBF"/>
              </a:solidFill>
              <a:latin typeface="Calibri"/>
            </a:endParaRPr>
          </a:p>
        </p:txBody>
      </p:sp>
      <p:sp>
        <p:nvSpPr>
          <p:cNvPr id="40" name="Multiply 39"/>
          <p:cNvSpPr/>
          <p:nvPr/>
        </p:nvSpPr>
        <p:spPr>
          <a:xfrm>
            <a:off x="4942130" y="1483318"/>
            <a:ext cx="76200" cy="153473"/>
          </a:xfrm>
          <a:prstGeom prst="mathMultiply">
            <a:avLst/>
          </a:prstGeom>
          <a:solidFill>
            <a:sysClr val="windowText" lastClr="000000"/>
          </a:solidFill>
          <a:ln w="3175" cap="flat" cmpd="sng" algn="ctr">
            <a:solidFill>
              <a:srgbClr val="4F81BD">
                <a:shade val="50000"/>
              </a:srgbClr>
            </a:solidFill>
            <a:prstDash val="solid"/>
          </a:ln>
          <a:effectLst/>
        </p:spPr>
        <p:txBody>
          <a:bodyPr rtlCol="0" anchor="ctr"/>
          <a:lstStyle/>
          <a:p>
            <a:pPr algn="ctr" defTabSz="914400">
              <a:defRPr/>
            </a:pPr>
            <a:endParaRPr lang="en-US" kern="0">
              <a:solidFill>
                <a:srgbClr val="BFBFBF"/>
              </a:solidFill>
              <a:latin typeface="Calibri"/>
            </a:endParaRPr>
          </a:p>
        </p:txBody>
      </p:sp>
      <p:cxnSp>
        <p:nvCxnSpPr>
          <p:cNvPr id="6" name="Straight Arrow Connector 5"/>
          <p:cNvCxnSpPr/>
          <p:nvPr/>
        </p:nvCxnSpPr>
        <p:spPr>
          <a:xfrm flipH="1" flipV="1">
            <a:off x="4207750" y="1799189"/>
            <a:ext cx="421097" cy="1194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209800" y="2973818"/>
            <a:ext cx="6858000" cy="369332"/>
          </a:xfrm>
          <a:prstGeom prst="rect">
            <a:avLst/>
          </a:prstGeom>
          <a:noFill/>
        </p:spPr>
        <p:txBody>
          <a:bodyPr wrap="square" rtlCol="0">
            <a:spAutoFit/>
          </a:bodyPr>
          <a:lstStyle/>
          <a:p>
            <a:r>
              <a:rPr lang="en-US" i="1" dirty="0"/>
              <a:t>Commencement of the active phase of the second stage</a:t>
            </a:r>
          </a:p>
        </p:txBody>
      </p:sp>
      <p:pic>
        <p:nvPicPr>
          <p:cNvPr id="5" name="Picture 4">
            <a:extLst>
              <a:ext uri="{FF2B5EF4-FFF2-40B4-BE49-F238E27FC236}">
                <a16:creationId xmlns:a16="http://schemas.microsoft.com/office/drawing/2014/main" id="{F5544C16-334E-F847-A0A4-004BCA968E89}"/>
              </a:ext>
            </a:extLst>
          </p:cNvPr>
          <p:cNvPicPr>
            <a:picLocks noChangeAspect="1"/>
          </p:cNvPicPr>
          <p:nvPr/>
        </p:nvPicPr>
        <p:blipFill>
          <a:blip r:embed="rId3"/>
          <a:stretch>
            <a:fillRect/>
          </a:stretch>
        </p:blipFill>
        <p:spPr>
          <a:xfrm>
            <a:off x="735576" y="4259722"/>
            <a:ext cx="3960078" cy="1835409"/>
          </a:xfrm>
          <a:prstGeom prst="rect">
            <a:avLst/>
          </a:prstGeom>
        </p:spPr>
      </p:pic>
      <p:sp>
        <p:nvSpPr>
          <p:cNvPr id="4" name="Wave 3">
            <a:extLst>
              <a:ext uri="{FF2B5EF4-FFF2-40B4-BE49-F238E27FC236}">
                <a16:creationId xmlns:a16="http://schemas.microsoft.com/office/drawing/2014/main" id="{E498A23E-387F-9A65-EB2C-949EA0454C74}"/>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7" name="Picture 6">
            <a:extLst>
              <a:ext uri="{FF2B5EF4-FFF2-40B4-BE49-F238E27FC236}">
                <a16:creationId xmlns:a16="http://schemas.microsoft.com/office/drawing/2014/main" id="{544730EF-4E8A-871D-717C-9A3306310E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42" name="Picture 41">
            <a:extLst>
              <a:ext uri="{FF2B5EF4-FFF2-40B4-BE49-F238E27FC236}">
                <a16:creationId xmlns:a16="http://schemas.microsoft.com/office/drawing/2014/main" id="{A482504A-216D-AD25-3DF1-1D8D8568A9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43" name="Picture 42">
            <a:extLst>
              <a:ext uri="{FF2B5EF4-FFF2-40B4-BE49-F238E27FC236}">
                <a16:creationId xmlns:a16="http://schemas.microsoft.com/office/drawing/2014/main" id="{9BE48392-C77C-06C8-AAFE-E7E5830022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3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7" name="Wave 6">
            <a:extLst>
              <a:ext uri="{FF2B5EF4-FFF2-40B4-BE49-F238E27FC236}">
                <a16:creationId xmlns:a16="http://schemas.microsoft.com/office/drawing/2014/main" id="{A6593AF5-E3B8-2885-8D9D-B55A49A5F96A}"/>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3" name="Title 2"/>
          <p:cNvSpPr>
            <a:spLocks noGrp="1"/>
          </p:cNvSpPr>
          <p:nvPr>
            <p:ph type="title"/>
          </p:nvPr>
        </p:nvSpPr>
        <p:spPr>
          <a:xfrm>
            <a:off x="228600" y="278627"/>
            <a:ext cx="8615692" cy="1596177"/>
          </a:xfrm>
        </p:spPr>
        <p:txBody>
          <a:bodyPr>
            <a:normAutofit/>
          </a:bodyPr>
          <a:lstStyle/>
          <a:p>
            <a:pPr algn="l"/>
            <a:r>
              <a:rPr lang="en-US" b="1" dirty="0"/>
              <a:t>Documenting </a:t>
            </a:r>
            <a:r>
              <a:rPr lang="en-US" b="1" dirty="0" err="1"/>
              <a:t>Labour</a:t>
            </a:r>
            <a:r>
              <a:rPr lang="en-US" b="1" dirty="0"/>
              <a:t> Contractions</a:t>
            </a:r>
            <a:br>
              <a:rPr lang="si-LK" b="1" dirty="0"/>
            </a:br>
            <a:endParaRPr lang="en-US" b="1" dirty="0"/>
          </a:p>
        </p:txBody>
      </p:sp>
      <p:sp>
        <p:nvSpPr>
          <p:cNvPr id="2" name="Content Placeholder 1"/>
          <p:cNvSpPr>
            <a:spLocks noGrp="1"/>
          </p:cNvSpPr>
          <p:nvPr>
            <p:ph idx="1"/>
          </p:nvPr>
        </p:nvSpPr>
        <p:spPr>
          <a:xfrm>
            <a:off x="2387062" y="854434"/>
            <a:ext cx="8229600" cy="6096000"/>
          </a:xfrm>
        </p:spPr>
        <p:txBody>
          <a:bodyPr>
            <a:normAutofit fontScale="55000" lnSpcReduction="20000"/>
          </a:bodyPr>
          <a:lstStyle/>
          <a:p>
            <a:pPr marL="0" indent="0">
              <a:buNone/>
            </a:pPr>
            <a:endParaRPr lang="en-US" sz="2300" dirty="0"/>
          </a:p>
          <a:p>
            <a:pPr marL="0" indent="0">
              <a:buNone/>
            </a:pPr>
            <a:endParaRPr lang="en-US" sz="2300" dirty="0"/>
          </a:p>
          <a:p>
            <a:r>
              <a:rPr lang="en-US" sz="3600" dirty="0"/>
              <a:t>This needs to be done every 30 minutes</a:t>
            </a:r>
            <a:r>
              <a:rPr lang="si-LK" sz="3600" dirty="0"/>
              <a:t> </a:t>
            </a:r>
            <a:endParaRPr lang="en-US" sz="3600" dirty="0"/>
          </a:p>
          <a:p>
            <a:r>
              <a:rPr lang="en-US" sz="3600" dirty="0"/>
              <a:t>Document the sum of the ‘duration of a contraction and the interval between two consecutive contractions’</a:t>
            </a:r>
            <a:r>
              <a:rPr lang="si-LK" sz="3600" dirty="0"/>
              <a:t> </a:t>
            </a:r>
            <a:endParaRPr lang="en-US" sz="3600" dirty="0"/>
          </a:p>
          <a:p>
            <a:pPr marL="0" indent="0">
              <a:buNone/>
            </a:pPr>
            <a:endParaRPr lang="en-US" sz="3600" dirty="0"/>
          </a:p>
          <a:p>
            <a:endParaRPr lang="en-US" sz="3600" dirty="0"/>
          </a:p>
          <a:p>
            <a:endParaRPr lang="en-US" sz="3600" dirty="0"/>
          </a:p>
          <a:p>
            <a:endParaRPr lang="en-US" sz="3600" dirty="0"/>
          </a:p>
          <a:p>
            <a:pPr marL="0" indent="0">
              <a:buNone/>
            </a:pPr>
            <a:endParaRPr lang="en-US" sz="3600" dirty="0"/>
          </a:p>
          <a:p>
            <a:pPr marL="0" indent="0">
              <a:buNone/>
            </a:pPr>
            <a:endParaRPr lang="si-LK" sz="3600" dirty="0"/>
          </a:p>
          <a:p>
            <a:pPr>
              <a:buNone/>
            </a:pPr>
            <a:r>
              <a:rPr lang="en-US" sz="3600" dirty="0"/>
              <a:t>                         </a:t>
            </a:r>
            <a:r>
              <a:rPr lang="si-LK" sz="3600" dirty="0"/>
              <a:t>&lt; </a:t>
            </a:r>
            <a:endParaRPr lang="en-US" sz="3600" dirty="0"/>
          </a:p>
          <a:p>
            <a:pPr>
              <a:buNone/>
            </a:pPr>
            <a:r>
              <a:rPr lang="en-US" sz="3600" dirty="0"/>
              <a:t>                        </a:t>
            </a:r>
          </a:p>
          <a:p>
            <a:pPr>
              <a:buNone/>
            </a:pPr>
            <a:r>
              <a:rPr lang="en-US" sz="3600" dirty="0"/>
              <a:t>                         Duration less than 20 S</a:t>
            </a:r>
          </a:p>
          <a:p>
            <a:pPr>
              <a:buNone/>
            </a:pPr>
            <a:endParaRPr lang="si-LK" sz="3600" dirty="0"/>
          </a:p>
          <a:p>
            <a:pPr>
              <a:buNone/>
            </a:pPr>
            <a:r>
              <a:rPr lang="en-US" sz="3600" dirty="0"/>
              <a:t>                         between </a:t>
            </a:r>
            <a:r>
              <a:rPr lang="si-LK" sz="3600" dirty="0"/>
              <a:t>20-40</a:t>
            </a:r>
            <a:r>
              <a:rPr lang="en-US" sz="3600" dirty="0"/>
              <a:t> S</a:t>
            </a:r>
            <a:endParaRPr lang="si-LK" sz="3600" dirty="0"/>
          </a:p>
          <a:p>
            <a:pPr>
              <a:buNone/>
            </a:pPr>
            <a:r>
              <a:rPr lang="en-US" sz="3600" dirty="0"/>
              <a:t>                         </a:t>
            </a:r>
          </a:p>
          <a:p>
            <a:pPr>
              <a:buNone/>
            </a:pPr>
            <a:r>
              <a:rPr lang="en-US" sz="3600" dirty="0"/>
              <a:t>                         between</a:t>
            </a:r>
            <a:r>
              <a:rPr lang="si-LK" sz="3600" dirty="0"/>
              <a:t> 40-60</a:t>
            </a:r>
            <a:r>
              <a:rPr lang="en-US" sz="3600" dirty="0"/>
              <a:t> S</a:t>
            </a:r>
          </a:p>
          <a:p>
            <a:pPr marL="0" indent="0">
              <a:buNone/>
            </a:pPr>
            <a:endParaRPr lang="en-US" dirty="0"/>
          </a:p>
          <a:p>
            <a:endParaRPr lang="en-US" dirty="0"/>
          </a:p>
          <a:p>
            <a:endParaRPr lang="en-US" dirty="0"/>
          </a:p>
          <a:p>
            <a:pPr>
              <a:buNone/>
            </a:pPr>
            <a:endParaRPr lang="en-US" dirty="0"/>
          </a:p>
          <a:p>
            <a:endParaRPr lang="en-US" dirty="0"/>
          </a:p>
          <a:p>
            <a:pPr>
              <a:buNone/>
            </a:pPr>
            <a:endParaRPr lang="en-US" dirty="0"/>
          </a:p>
        </p:txBody>
      </p:sp>
      <p:sp>
        <p:nvSpPr>
          <p:cNvPr id="5" name="Rectangle 4"/>
          <p:cNvSpPr/>
          <p:nvPr/>
        </p:nvSpPr>
        <p:spPr>
          <a:xfrm>
            <a:off x="2395182" y="2438400"/>
            <a:ext cx="7467600" cy="2209800"/>
          </a:xfrm>
          <a:prstGeom prst="rect">
            <a:avLst/>
          </a:prstGeom>
          <a:solidFill>
            <a:schemeClr val="bg2"/>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743023" y="3221502"/>
            <a:ext cx="1033669" cy="1406940"/>
          </a:xfrm>
          <a:custGeom>
            <a:avLst/>
            <a:gdLst>
              <a:gd name="connsiteX0" fmla="*/ 0 w 1033669"/>
              <a:gd name="connsiteY0" fmla="*/ 1393688 h 1406940"/>
              <a:gd name="connsiteX1" fmla="*/ 516835 w 1033669"/>
              <a:gd name="connsiteY1" fmla="*/ 2209 h 1406940"/>
              <a:gd name="connsiteX2" fmla="*/ 1033669 w 1033669"/>
              <a:gd name="connsiteY2" fmla="*/ 1406940 h 1406940"/>
              <a:gd name="connsiteX3" fmla="*/ 1033669 w 1033669"/>
              <a:gd name="connsiteY3" fmla="*/ 1406940 h 1406940"/>
            </a:gdLst>
            <a:ahLst/>
            <a:cxnLst>
              <a:cxn ang="0">
                <a:pos x="connsiteX0" y="connsiteY0"/>
              </a:cxn>
              <a:cxn ang="0">
                <a:pos x="connsiteX1" y="connsiteY1"/>
              </a:cxn>
              <a:cxn ang="0">
                <a:pos x="connsiteX2" y="connsiteY2"/>
              </a:cxn>
              <a:cxn ang="0">
                <a:pos x="connsiteX3" y="connsiteY3"/>
              </a:cxn>
            </a:cxnLst>
            <a:rect l="l" t="t" r="r" b="b"/>
            <a:pathLst>
              <a:path w="1033669" h="1406940">
                <a:moveTo>
                  <a:pt x="0" y="1393688"/>
                </a:moveTo>
                <a:cubicBezTo>
                  <a:pt x="172278" y="696844"/>
                  <a:pt x="344557" y="0"/>
                  <a:pt x="516835" y="2209"/>
                </a:cubicBezTo>
                <a:cubicBezTo>
                  <a:pt x="689113" y="4418"/>
                  <a:pt x="1033669" y="1406940"/>
                  <a:pt x="1033669" y="1406940"/>
                </a:cubicBezTo>
                <a:lnTo>
                  <a:pt x="1033669" y="1406940"/>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8535014" y="3205591"/>
            <a:ext cx="1086678" cy="1393687"/>
          </a:xfrm>
          <a:custGeom>
            <a:avLst/>
            <a:gdLst>
              <a:gd name="connsiteX0" fmla="*/ 0 w 1086678"/>
              <a:gd name="connsiteY0" fmla="*/ 1380435 h 1393687"/>
              <a:gd name="connsiteX1" fmla="*/ 424069 w 1086678"/>
              <a:gd name="connsiteY1" fmla="*/ 2209 h 1393687"/>
              <a:gd name="connsiteX2" fmla="*/ 1086678 w 1086678"/>
              <a:gd name="connsiteY2" fmla="*/ 1393687 h 1393687"/>
              <a:gd name="connsiteX3" fmla="*/ 1086678 w 1086678"/>
              <a:gd name="connsiteY3" fmla="*/ 1393687 h 1393687"/>
            </a:gdLst>
            <a:ahLst/>
            <a:cxnLst>
              <a:cxn ang="0">
                <a:pos x="connsiteX0" y="connsiteY0"/>
              </a:cxn>
              <a:cxn ang="0">
                <a:pos x="connsiteX1" y="connsiteY1"/>
              </a:cxn>
              <a:cxn ang="0">
                <a:pos x="connsiteX2" y="connsiteY2"/>
              </a:cxn>
              <a:cxn ang="0">
                <a:pos x="connsiteX3" y="connsiteY3"/>
              </a:cxn>
            </a:cxnLst>
            <a:rect l="l" t="t" r="r" b="b"/>
            <a:pathLst>
              <a:path w="1086678" h="1393687">
                <a:moveTo>
                  <a:pt x="0" y="1380435"/>
                </a:moveTo>
                <a:cubicBezTo>
                  <a:pt x="121478" y="690217"/>
                  <a:pt x="242956" y="0"/>
                  <a:pt x="424069" y="2209"/>
                </a:cubicBezTo>
                <a:cubicBezTo>
                  <a:pt x="605182" y="4418"/>
                  <a:pt x="1086678" y="1393687"/>
                  <a:pt x="1086678" y="1393687"/>
                </a:cubicBezTo>
                <a:lnTo>
                  <a:pt x="1086678" y="1393687"/>
                </a:ln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814308" y="3271986"/>
            <a:ext cx="1073426" cy="1340678"/>
          </a:xfrm>
          <a:custGeom>
            <a:avLst/>
            <a:gdLst>
              <a:gd name="connsiteX0" fmla="*/ 0 w 1073426"/>
              <a:gd name="connsiteY0" fmla="*/ 1327426 h 1340678"/>
              <a:gd name="connsiteX1" fmla="*/ 490331 w 1073426"/>
              <a:gd name="connsiteY1" fmla="*/ 2209 h 1340678"/>
              <a:gd name="connsiteX2" fmla="*/ 1073426 w 1073426"/>
              <a:gd name="connsiteY2" fmla="*/ 1340678 h 1340678"/>
              <a:gd name="connsiteX3" fmla="*/ 1073426 w 1073426"/>
              <a:gd name="connsiteY3" fmla="*/ 1340678 h 1340678"/>
            </a:gdLst>
            <a:ahLst/>
            <a:cxnLst>
              <a:cxn ang="0">
                <a:pos x="connsiteX0" y="connsiteY0"/>
              </a:cxn>
              <a:cxn ang="0">
                <a:pos x="connsiteX1" y="connsiteY1"/>
              </a:cxn>
              <a:cxn ang="0">
                <a:pos x="connsiteX2" y="connsiteY2"/>
              </a:cxn>
              <a:cxn ang="0">
                <a:pos x="connsiteX3" y="connsiteY3"/>
              </a:cxn>
            </a:cxnLst>
            <a:rect l="l" t="t" r="r" b="b"/>
            <a:pathLst>
              <a:path w="1073426" h="1340678">
                <a:moveTo>
                  <a:pt x="0" y="1327426"/>
                </a:moveTo>
                <a:cubicBezTo>
                  <a:pt x="155713" y="663713"/>
                  <a:pt x="311427" y="0"/>
                  <a:pt x="490331" y="2209"/>
                </a:cubicBezTo>
                <a:cubicBezTo>
                  <a:pt x="669235" y="4418"/>
                  <a:pt x="1073426" y="1340678"/>
                  <a:pt x="1073426" y="1340678"/>
                </a:cubicBezTo>
                <a:lnTo>
                  <a:pt x="1073426" y="1340678"/>
                </a:lnTo>
              </a:path>
            </a:pathLst>
          </a:custGeom>
          <a:ln w="254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17"/>
          <p:cNvCxnSpPr/>
          <p:nvPr/>
        </p:nvCxnSpPr>
        <p:spPr>
          <a:xfrm rot="5400000" flipH="1" flipV="1">
            <a:off x="2024533" y="3845568"/>
            <a:ext cx="1524000" cy="1588"/>
          </a:xfrm>
          <a:prstGeom prst="line">
            <a:avLst/>
          </a:prstGeom>
          <a:ln cmpd="sng">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730512" y="3009609"/>
            <a:ext cx="0" cy="1585925"/>
          </a:xfrm>
          <a:prstGeom prst="line">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754130" y="3009609"/>
            <a:ext cx="1193782" cy="15935"/>
          </a:xfrm>
          <a:prstGeom prst="straightConnector1">
            <a:avLst/>
          </a:prstGeom>
          <a:ln w="1270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716243" y="2437921"/>
            <a:ext cx="1371600" cy="523220"/>
          </a:xfrm>
          <a:prstGeom prst="rect">
            <a:avLst/>
          </a:prstGeom>
          <a:noFill/>
        </p:spPr>
        <p:txBody>
          <a:bodyPr wrap="square" rtlCol="0">
            <a:spAutoFit/>
          </a:bodyPr>
          <a:lstStyle/>
          <a:p>
            <a:r>
              <a:rPr lang="en-US" sz="1400" dirty="0"/>
              <a:t>Duration of a contraction</a:t>
            </a:r>
          </a:p>
        </p:txBody>
      </p:sp>
      <p:sp>
        <p:nvSpPr>
          <p:cNvPr id="27" name="Rectangle 26"/>
          <p:cNvSpPr/>
          <p:nvPr/>
        </p:nvSpPr>
        <p:spPr>
          <a:xfrm>
            <a:off x="6477000" y="4876800"/>
            <a:ext cx="685800" cy="457200"/>
          </a:xfrm>
          <a:prstGeom prst="rect">
            <a:avLst/>
          </a:prstGeom>
          <a:pattFill prst="pct10">
            <a:fgClr>
              <a:schemeClr val="tx1"/>
            </a:fgClr>
            <a:bgClr>
              <a:schemeClr val="bg1"/>
            </a:bgClr>
          </a:pattFill>
        </p:spPr>
        <p:style>
          <a:lnRef idx="1">
            <a:schemeClr val="accent1"/>
          </a:lnRef>
          <a:fillRef idx="1001">
            <a:schemeClr val="lt2"/>
          </a:fillRef>
          <a:effectRef idx="1">
            <a:schemeClr val="accent1"/>
          </a:effectRef>
          <a:fontRef idx="minor">
            <a:schemeClr val="dk1"/>
          </a:fontRef>
        </p:style>
        <p:txBody>
          <a:bodyPr rtlCol="0" anchor="ctr"/>
          <a:lstStyle/>
          <a:p>
            <a:pPr algn="ctr"/>
            <a:endParaRPr lang="en-US"/>
          </a:p>
        </p:txBody>
      </p:sp>
      <p:sp>
        <p:nvSpPr>
          <p:cNvPr id="44" name="Rectangle 43"/>
          <p:cNvSpPr/>
          <p:nvPr/>
        </p:nvSpPr>
        <p:spPr>
          <a:xfrm>
            <a:off x="6477000" y="5562600"/>
            <a:ext cx="685800" cy="457200"/>
          </a:xfrm>
          <a:prstGeom prst="rect">
            <a:avLst/>
          </a:prstGeom>
          <a:pattFill prst="wdUpDiag">
            <a:fgClr>
              <a:schemeClr val="tx1"/>
            </a:fgClr>
            <a:bgClr>
              <a:schemeClr val="bg1"/>
            </a:bgClr>
          </a:pattFill>
        </p:spPr>
        <p:style>
          <a:lnRef idx="1">
            <a:schemeClr val="accent1"/>
          </a:lnRef>
          <a:fillRef idx="1001">
            <a:schemeClr val="lt2"/>
          </a:fillRef>
          <a:effectRef idx="1">
            <a:schemeClr val="accent1"/>
          </a:effectRef>
          <a:fontRef idx="minor">
            <a:schemeClr val="dk1"/>
          </a:fontRef>
        </p:style>
        <p:txBody>
          <a:bodyPr rtlCol="0" anchor="ctr"/>
          <a:lstStyle/>
          <a:p>
            <a:pPr algn="ctr"/>
            <a:endParaRPr lang="en-US"/>
          </a:p>
        </p:txBody>
      </p:sp>
      <p:sp>
        <p:nvSpPr>
          <p:cNvPr id="45" name="Rectangle 44"/>
          <p:cNvSpPr/>
          <p:nvPr/>
        </p:nvSpPr>
        <p:spPr>
          <a:xfrm>
            <a:off x="6477000" y="6248400"/>
            <a:ext cx="685800" cy="457200"/>
          </a:xfrm>
          <a:prstGeom prst="rect">
            <a:avLst/>
          </a:prstGeom>
          <a:pattFill prst="smGrid">
            <a:fgClr>
              <a:schemeClr val="tx1"/>
            </a:fgClr>
            <a:bgClr>
              <a:schemeClr val="bg1"/>
            </a:bgClr>
          </a:pattFill>
        </p:spPr>
        <p:style>
          <a:lnRef idx="1">
            <a:schemeClr val="accent1"/>
          </a:lnRef>
          <a:fillRef idx="1001">
            <a:schemeClr val="lt2"/>
          </a:fillRef>
          <a:effectRef idx="1">
            <a:schemeClr val="accent1"/>
          </a:effectRef>
          <a:fontRef idx="minor">
            <a:schemeClr val="dk1"/>
          </a:fontRef>
        </p:style>
        <p:txBody>
          <a:bodyPr rtlCol="0" anchor="ctr"/>
          <a:lstStyle/>
          <a:p>
            <a:pPr algn="ctr"/>
            <a:endParaRPr lang="en-US"/>
          </a:p>
        </p:txBody>
      </p:sp>
      <p:cxnSp>
        <p:nvCxnSpPr>
          <p:cNvPr id="30" name="Straight Connector 29"/>
          <p:cNvCxnSpPr/>
          <p:nvPr/>
        </p:nvCxnSpPr>
        <p:spPr>
          <a:xfrm rot="5400000" flipH="1" flipV="1">
            <a:off x="3176229" y="3845568"/>
            <a:ext cx="1524000" cy="1588"/>
          </a:xfrm>
          <a:prstGeom prst="line">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049421" y="2358178"/>
            <a:ext cx="1778018" cy="1015663"/>
          </a:xfrm>
          <a:prstGeom prst="rect">
            <a:avLst/>
          </a:prstGeom>
          <a:noFill/>
        </p:spPr>
        <p:txBody>
          <a:bodyPr wrap="square" rtlCol="0">
            <a:spAutoFit/>
          </a:bodyPr>
          <a:lstStyle/>
          <a:p>
            <a:pPr lvl="0"/>
            <a:r>
              <a:rPr lang="en-US" sz="1400" dirty="0">
                <a:solidFill>
                  <a:prstClr val="black"/>
                </a:solidFill>
              </a:rPr>
              <a:t>Interval between two consecutive contractions</a:t>
            </a:r>
          </a:p>
          <a:p>
            <a:endParaRPr lang="en-US" dirty="0"/>
          </a:p>
        </p:txBody>
      </p:sp>
      <p:cxnSp>
        <p:nvCxnSpPr>
          <p:cNvPr id="34" name="Straight Arrow Connector 33"/>
          <p:cNvCxnSpPr/>
          <p:nvPr/>
        </p:nvCxnSpPr>
        <p:spPr>
          <a:xfrm>
            <a:off x="3947912" y="3025543"/>
            <a:ext cx="1674808" cy="0"/>
          </a:xfrm>
          <a:prstGeom prst="straightConnector1">
            <a:avLst/>
          </a:prstGeom>
          <a:ln w="1270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CA64377-330C-61AF-3E22-A2E2022DB2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9" name="Picture 8">
            <a:extLst>
              <a:ext uri="{FF2B5EF4-FFF2-40B4-BE49-F238E27FC236}">
                <a16:creationId xmlns:a16="http://schemas.microsoft.com/office/drawing/2014/main" id="{7C56F3F1-F0BC-DC24-4926-5577356BD6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13" name="Picture 12">
            <a:extLst>
              <a:ext uri="{FF2B5EF4-FFF2-40B4-BE49-F238E27FC236}">
                <a16:creationId xmlns:a16="http://schemas.microsoft.com/office/drawing/2014/main" id="{F1FAF798-57C4-19CB-01EC-28D699C72B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362200" y="2444247"/>
            <a:ext cx="2590800" cy="2495186"/>
            <a:chOff x="838200" y="2444247"/>
            <a:chExt cx="2590800" cy="2495186"/>
          </a:xfrm>
        </p:grpSpPr>
        <p:sp>
          <p:nvSpPr>
            <p:cNvPr id="14" name="Rounded Rectangle 13"/>
            <p:cNvSpPr/>
            <p:nvPr/>
          </p:nvSpPr>
          <p:spPr>
            <a:xfrm>
              <a:off x="838200" y="3221872"/>
              <a:ext cx="2590800" cy="1717561"/>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solidFill>
                    <a:prstClr val="black"/>
                  </a:solidFill>
                </a:rPr>
                <a:t>Duration of a contraction = &lt; 20 s</a:t>
              </a:r>
            </a:p>
            <a:p>
              <a:pPr lvl="0"/>
              <a:r>
                <a:rPr lang="en-US" dirty="0">
                  <a:solidFill>
                    <a:prstClr val="black"/>
                  </a:solidFill>
                </a:rPr>
                <a:t>Contraction free interval = 5mins</a:t>
              </a:r>
            </a:p>
          </p:txBody>
        </p:sp>
        <p:cxnSp>
          <p:nvCxnSpPr>
            <p:cNvPr id="5" name="Straight Arrow Connector 4"/>
            <p:cNvCxnSpPr/>
            <p:nvPr/>
          </p:nvCxnSpPr>
          <p:spPr>
            <a:xfrm flipV="1">
              <a:off x="2167060" y="2444247"/>
              <a:ext cx="1" cy="666580"/>
            </a:xfrm>
            <a:prstGeom prst="straightConnector1">
              <a:avLst/>
            </a:prstGeom>
            <a:ln w="117475" cmpd="sng">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5225798" y="2446481"/>
            <a:ext cx="2394202" cy="2492952"/>
            <a:chOff x="3701798" y="2446481"/>
            <a:chExt cx="2394202" cy="2492952"/>
          </a:xfrm>
        </p:grpSpPr>
        <p:sp>
          <p:nvSpPr>
            <p:cNvPr id="13" name="Rounded Rectangle 12"/>
            <p:cNvSpPr/>
            <p:nvPr/>
          </p:nvSpPr>
          <p:spPr>
            <a:xfrm>
              <a:off x="3701798" y="3276793"/>
              <a:ext cx="2394202" cy="1662640"/>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solidFill>
                    <a:prstClr val="black"/>
                  </a:solidFill>
                </a:rPr>
                <a:t>Duration of a contraction = 20 s – 40 s</a:t>
              </a:r>
            </a:p>
            <a:p>
              <a:pPr lvl="0"/>
              <a:r>
                <a:rPr lang="en-US" dirty="0">
                  <a:solidFill>
                    <a:prstClr val="black"/>
                  </a:solidFill>
                </a:rPr>
                <a:t>Contraction free interval = 3mins</a:t>
              </a:r>
            </a:p>
          </p:txBody>
        </p:sp>
        <p:cxnSp>
          <p:nvCxnSpPr>
            <p:cNvPr id="9" name="Straight Arrow Connector 8"/>
            <p:cNvCxnSpPr/>
            <p:nvPr/>
          </p:nvCxnSpPr>
          <p:spPr>
            <a:xfrm flipV="1">
              <a:off x="4800600" y="2446481"/>
              <a:ext cx="0" cy="664346"/>
            </a:xfrm>
            <a:prstGeom prst="straightConnector1">
              <a:avLst/>
            </a:prstGeom>
            <a:ln w="9842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7870938" y="2517523"/>
            <a:ext cx="2263662" cy="2421910"/>
            <a:chOff x="6346938" y="2517523"/>
            <a:chExt cx="2263662" cy="2421910"/>
          </a:xfrm>
        </p:grpSpPr>
        <p:sp>
          <p:nvSpPr>
            <p:cNvPr id="19" name="Rounded Rectangle 18"/>
            <p:cNvSpPr/>
            <p:nvPr/>
          </p:nvSpPr>
          <p:spPr>
            <a:xfrm>
              <a:off x="6346938" y="3276793"/>
              <a:ext cx="2263662" cy="1662640"/>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600" dirty="0">
                  <a:solidFill>
                    <a:prstClr val="black"/>
                  </a:solidFill>
                </a:rPr>
                <a:t>Duration of a contraction = 40 s – 60s</a:t>
              </a:r>
            </a:p>
            <a:p>
              <a:pPr lvl="0"/>
              <a:r>
                <a:rPr lang="en-US" sz="1600" dirty="0">
                  <a:solidFill>
                    <a:prstClr val="black"/>
                  </a:solidFill>
                </a:rPr>
                <a:t>Contraction free interval = 1min</a:t>
              </a:r>
            </a:p>
          </p:txBody>
        </p:sp>
        <p:cxnSp>
          <p:nvCxnSpPr>
            <p:cNvPr id="11" name="Straight Arrow Connector 10"/>
            <p:cNvCxnSpPr/>
            <p:nvPr/>
          </p:nvCxnSpPr>
          <p:spPr>
            <a:xfrm flipH="1" flipV="1">
              <a:off x="7413738" y="2517523"/>
              <a:ext cx="17681" cy="685993"/>
            </a:xfrm>
            <a:prstGeom prst="straightConnector1">
              <a:avLst/>
            </a:prstGeom>
            <a:ln w="95250">
              <a:solidFill>
                <a:schemeClr val="accent1">
                  <a:lumMod val="40000"/>
                  <a:lumOff val="60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23" name="Picture 22" descr="contraction.JPG"/>
          <p:cNvPicPr>
            <a:picLocks noChangeAspect="1"/>
          </p:cNvPicPr>
          <p:nvPr/>
        </p:nvPicPr>
        <p:blipFill>
          <a:blip r:embed="rId2"/>
          <a:stretch>
            <a:fillRect/>
          </a:stretch>
        </p:blipFill>
        <p:spPr>
          <a:xfrm>
            <a:off x="1808984" y="1148847"/>
            <a:ext cx="8665779" cy="1295400"/>
          </a:xfrm>
          <a:prstGeom prst="rect">
            <a:avLst/>
          </a:prstGeom>
        </p:spPr>
      </p:pic>
      <p:sp>
        <p:nvSpPr>
          <p:cNvPr id="3" name="Wave 2">
            <a:extLst>
              <a:ext uri="{FF2B5EF4-FFF2-40B4-BE49-F238E27FC236}">
                <a16:creationId xmlns:a16="http://schemas.microsoft.com/office/drawing/2014/main" id="{1828B7C8-A621-21EB-AF4B-095B4F843E82}"/>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4" name="Picture 3">
            <a:extLst>
              <a:ext uri="{FF2B5EF4-FFF2-40B4-BE49-F238E27FC236}">
                <a16:creationId xmlns:a16="http://schemas.microsoft.com/office/drawing/2014/main" id="{5399274B-0BD1-3389-5BE3-5B323FB2B2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6BEA4C5D-CDAA-F983-5DC9-14AA5930F1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CBDFE436-FDAE-9006-F6D5-DA63373788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Tree>
    <p:extLst>
      <p:ext uri="{BB962C8B-B14F-4D97-AF65-F5344CB8AC3E}">
        <p14:creationId xmlns:p14="http://schemas.microsoft.com/office/powerpoint/2010/main" val="218899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ppt_x"/>
                                          </p:val>
                                        </p:tav>
                                        <p:tav tm="100000">
                                          <p:val>
                                            <p:strVal val="#ppt_x"/>
                                          </p:val>
                                        </p:tav>
                                      </p:tavLst>
                                    </p:anim>
                                    <p:anim calcmode="lin" valueType="num">
                                      <p:cBhvr additive="base">
                                        <p:cTn id="8" dur="2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2000" fill="hold"/>
                                        <p:tgtEl>
                                          <p:spTgt spid="16"/>
                                        </p:tgtEl>
                                        <p:attrNameLst>
                                          <p:attrName>ppt_x</p:attrName>
                                        </p:attrNameLst>
                                      </p:cBhvr>
                                      <p:tavLst>
                                        <p:tav tm="0">
                                          <p:val>
                                            <p:strVal val="#ppt_x"/>
                                          </p:val>
                                        </p:tav>
                                        <p:tav tm="100000">
                                          <p:val>
                                            <p:strVal val="#ppt_x"/>
                                          </p:val>
                                        </p:tav>
                                      </p:tavLst>
                                    </p:anim>
                                    <p:anim calcmode="lin" valueType="num">
                                      <p:cBhvr additive="base">
                                        <p:cTn id="13" dur="20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2000" fill="hold"/>
                                        <p:tgtEl>
                                          <p:spTgt spid="17"/>
                                        </p:tgtEl>
                                        <p:attrNameLst>
                                          <p:attrName>ppt_x</p:attrName>
                                        </p:attrNameLst>
                                      </p:cBhvr>
                                      <p:tavLst>
                                        <p:tav tm="0">
                                          <p:val>
                                            <p:strVal val="#ppt_x"/>
                                          </p:val>
                                        </p:tav>
                                        <p:tav tm="100000">
                                          <p:val>
                                            <p:strVal val="#ppt_x"/>
                                          </p:val>
                                        </p:tav>
                                      </p:tavLst>
                                    </p:anim>
                                    <p:anim calcmode="lin" valueType="num">
                                      <p:cBhvr additive="base">
                                        <p:cTn id="18"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25911"/>
            <a:ext cx="9372599" cy="1596177"/>
          </a:xfrm>
        </p:spPr>
        <p:txBody>
          <a:bodyPr>
            <a:normAutofit fontScale="90000"/>
          </a:bodyPr>
          <a:lstStyle/>
          <a:p>
            <a:r>
              <a:rPr lang="en-US" sz="4900" b="1" dirty="0"/>
              <a:t>Documentation of cervical dilation</a:t>
            </a:r>
            <a:br>
              <a:rPr lang="si-LK" sz="6000" dirty="0"/>
            </a:br>
            <a:br>
              <a:rPr lang="si-LK" dirty="0"/>
            </a:br>
            <a:endParaRPr lang="en-US" dirty="0"/>
          </a:p>
        </p:txBody>
      </p:sp>
      <p:sp>
        <p:nvSpPr>
          <p:cNvPr id="2" name="Content Placeholder 1"/>
          <p:cNvSpPr>
            <a:spLocks noGrp="1"/>
          </p:cNvSpPr>
          <p:nvPr>
            <p:ph idx="1"/>
          </p:nvPr>
        </p:nvSpPr>
        <p:spPr>
          <a:xfrm>
            <a:off x="1371600" y="1295400"/>
            <a:ext cx="8229600" cy="5562600"/>
          </a:xfrm>
        </p:spPr>
        <p:txBody>
          <a:bodyPr>
            <a:normAutofit/>
          </a:bodyPr>
          <a:lstStyle/>
          <a:p>
            <a:pPr marL="0" indent="0">
              <a:buNone/>
            </a:pPr>
            <a:endParaRPr lang="en-US" sz="3200" b="1" dirty="0"/>
          </a:p>
          <a:p>
            <a:r>
              <a:rPr lang="en-US" sz="3200" b="1" dirty="0"/>
              <a:t>Alert line </a:t>
            </a:r>
            <a:r>
              <a:rPr lang="si-LK" sz="3200" dirty="0"/>
              <a:t>- </a:t>
            </a:r>
            <a:r>
              <a:rPr lang="en-US" sz="3200" dirty="0"/>
              <a:t>to be drawn (1 cm per hour) from the first detection of a cervical dilatation of 4 cm or more</a:t>
            </a:r>
          </a:p>
          <a:p>
            <a:pPr marL="0" indent="0">
              <a:buNone/>
            </a:pPr>
            <a:endParaRPr lang="en-US" sz="3200" dirty="0"/>
          </a:p>
          <a:p>
            <a:r>
              <a:rPr lang="en-US" sz="3200" b="1" dirty="0"/>
              <a:t>Action line - </a:t>
            </a:r>
            <a:r>
              <a:rPr lang="en-US" sz="3200" dirty="0"/>
              <a:t>to be drawn (1cm per hour) 4 hours to the right of the alert line</a:t>
            </a:r>
          </a:p>
          <a:p>
            <a:pPr>
              <a:buNone/>
            </a:pPr>
            <a:endParaRPr lang="si-LK" sz="2400" dirty="0"/>
          </a:p>
          <a:p>
            <a:pPr marL="0" indent="0">
              <a:buNone/>
            </a:pPr>
            <a:endParaRPr lang="en-US" sz="2400" dirty="0"/>
          </a:p>
          <a:p>
            <a:pPr>
              <a:buNone/>
            </a:pPr>
            <a:endParaRPr lang="en-US" dirty="0"/>
          </a:p>
        </p:txBody>
      </p:sp>
      <p:pic>
        <p:nvPicPr>
          <p:cNvPr id="5" name="Picture 4">
            <a:extLst>
              <a:ext uri="{FF2B5EF4-FFF2-40B4-BE49-F238E27FC236}">
                <a16:creationId xmlns:a16="http://schemas.microsoft.com/office/drawing/2014/main" id="{83C2336F-D711-1FC9-62C0-494263DEEBE7}"/>
              </a:ext>
            </a:extLst>
          </p:cNvPr>
          <p:cNvPicPr>
            <a:picLocks noChangeAspect="1"/>
          </p:cNvPicPr>
          <p:nvPr/>
        </p:nvPicPr>
        <p:blipFill>
          <a:blip r:embed="rId2"/>
          <a:stretch>
            <a:fillRect/>
          </a:stretch>
        </p:blipFill>
        <p:spPr>
          <a:xfrm>
            <a:off x="7391400" y="4468798"/>
            <a:ext cx="4105275" cy="1941527"/>
          </a:xfrm>
          <a:prstGeom prst="rect">
            <a:avLst/>
          </a:prstGeom>
        </p:spPr>
      </p:pic>
      <p:sp>
        <p:nvSpPr>
          <p:cNvPr id="6" name="Wave 5">
            <a:extLst>
              <a:ext uri="{FF2B5EF4-FFF2-40B4-BE49-F238E27FC236}">
                <a16:creationId xmlns:a16="http://schemas.microsoft.com/office/drawing/2014/main" id="{39CCF921-462A-F013-AD8E-162B80603900}"/>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7" name="Picture 6">
            <a:extLst>
              <a:ext uri="{FF2B5EF4-FFF2-40B4-BE49-F238E27FC236}">
                <a16:creationId xmlns:a16="http://schemas.microsoft.com/office/drawing/2014/main" id="{E6E3BF76-6194-7CA6-6B06-7EA5FDBF3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8" name="Picture 7">
            <a:extLst>
              <a:ext uri="{FF2B5EF4-FFF2-40B4-BE49-F238E27FC236}">
                <a16:creationId xmlns:a16="http://schemas.microsoft.com/office/drawing/2014/main" id="{D1C600D8-2046-636F-C601-B07C6E71A0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9" name="Picture 8">
            <a:extLst>
              <a:ext uri="{FF2B5EF4-FFF2-40B4-BE49-F238E27FC236}">
                <a16:creationId xmlns:a16="http://schemas.microsoft.com/office/drawing/2014/main" id="{174AA188-6F1E-6D9A-BA92-AF331249EF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39774788"/>
              </p:ext>
            </p:extLst>
          </p:nvPr>
        </p:nvGraphicFramePr>
        <p:xfrm>
          <a:off x="2895600" y="1717675"/>
          <a:ext cx="7772408" cy="4079240"/>
        </p:xfrm>
        <a:graphic>
          <a:graphicData uri="http://schemas.openxmlformats.org/drawingml/2006/table">
            <a:tbl>
              <a:tblPr firstRow="1" bandRow="1">
                <a:tableStyleId>{5940675A-B579-460E-94D1-54222C63F5DA}</a:tableStyleId>
              </a:tblPr>
              <a:tblGrid>
                <a:gridCol w="287867">
                  <a:extLst>
                    <a:ext uri="{9D8B030D-6E8A-4147-A177-3AD203B41FA5}">
                      <a16:colId xmlns:a16="http://schemas.microsoft.com/office/drawing/2014/main" val="20000"/>
                    </a:ext>
                  </a:extLst>
                </a:gridCol>
                <a:gridCol w="287867">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gridCol w="287867">
                  <a:extLst>
                    <a:ext uri="{9D8B030D-6E8A-4147-A177-3AD203B41FA5}">
                      <a16:colId xmlns:a16="http://schemas.microsoft.com/office/drawing/2014/main" val="20003"/>
                    </a:ext>
                  </a:extLst>
                </a:gridCol>
                <a:gridCol w="278666">
                  <a:extLst>
                    <a:ext uri="{9D8B030D-6E8A-4147-A177-3AD203B41FA5}">
                      <a16:colId xmlns:a16="http://schemas.microsoft.com/office/drawing/2014/main" val="20004"/>
                    </a:ext>
                  </a:extLst>
                </a:gridCol>
                <a:gridCol w="304800">
                  <a:extLst>
                    <a:ext uri="{9D8B030D-6E8A-4147-A177-3AD203B41FA5}">
                      <a16:colId xmlns:a16="http://schemas.microsoft.com/office/drawing/2014/main" val="20005"/>
                    </a:ext>
                  </a:extLst>
                </a:gridCol>
                <a:gridCol w="297915">
                  <a:extLst>
                    <a:ext uri="{9D8B030D-6E8A-4147-A177-3AD203B41FA5}">
                      <a16:colId xmlns:a16="http://schemas.microsoft.com/office/drawing/2014/main" val="20006"/>
                    </a:ext>
                  </a:extLst>
                </a:gridCol>
                <a:gridCol w="287867">
                  <a:extLst>
                    <a:ext uri="{9D8B030D-6E8A-4147-A177-3AD203B41FA5}">
                      <a16:colId xmlns:a16="http://schemas.microsoft.com/office/drawing/2014/main" val="20007"/>
                    </a:ext>
                  </a:extLst>
                </a:gridCol>
                <a:gridCol w="252418">
                  <a:extLst>
                    <a:ext uri="{9D8B030D-6E8A-4147-A177-3AD203B41FA5}">
                      <a16:colId xmlns:a16="http://schemas.microsoft.com/office/drawing/2014/main" val="20008"/>
                    </a:ext>
                  </a:extLst>
                </a:gridCol>
                <a:gridCol w="304800">
                  <a:extLst>
                    <a:ext uri="{9D8B030D-6E8A-4147-A177-3AD203B41FA5}">
                      <a16:colId xmlns:a16="http://schemas.microsoft.com/office/drawing/2014/main" val="20009"/>
                    </a:ext>
                  </a:extLst>
                </a:gridCol>
                <a:gridCol w="304800">
                  <a:extLst>
                    <a:ext uri="{9D8B030D-6E8A-4147-A177-3AD203B41FA5}">
                      <a16:colId xmlns:a16="http://schemas.microsoft.com/office/drawing/2014/main" val="20010"/>
                    </a:ext>
                  </a:extLst>
                </a:gridCol>
                <a:gridCol w="289450">
                  <a:extLst>
                    <a:ext uri="{9D8B030D-6E8A-4147-A177-3AD203B41FA5}">
                      <a16:colId xmlns:a16="http://schemas.microsoft.com/office/drawing/2014/main" val="20011"/>
                    </a:ext>
                  </a:extLst>
                </a:gridCol>
                <a:gridCol w="287867">
                  <a:extLst>
                    <a:ext uri="{9D8B030D-6E8A-4147-A177-3AD203B41FA5}">
                      <a16:colId xmlns:a16="http://schemas.microsoft.com/office/drawing/2014/main" val="20012"/>
                    </a:ext>
                  </a:extLst>
                </a:gridCol>
                <a:gridCol w="260883">
                  <a:extLst>
                    <a:ext uri="{9D8B030D-6E8A-4147-A177-3AD203B41FA5}">
                      <a16:colId xmlns:a16="http://schemas.microsoft.com/office/drawing/2014/main" val="20013"/>
                    </a:ext>
                  </a:extLst>
                </a:gridCol>
                <a:gridCol w="304800">
                  <a:extLst>
                    <a:ext uri="{9D8B030D-6E8A-4147-A177-3AD203B41FA5}">
                      <a16:colId xmlns:a16="http://schemas.microsoft.com/office/drawing/2014/main" val="20014"/>
                    </a:ext>
                  </a:extLst>
                </a:gridCol>
                <a:gridCol w="297918">
                  <a:extLst>
                    <a:ext uri="{9D8B030D-6E8A-4147-A177-3AD203B41FA5}">
                      <a16:colId xmlns:a16="http://schemas.microsoft.com/office/drawing/2014/main" val="20015"/>
                    </a:ext>
                  </a:extLst>
                </a:gridCol>
                <a:gridCol w="287867">
                  <a:extLst>
                    <a:ext uri="{9D8B030D-6E8A-4147-A177-3AD203B41FA5}">
                      <a16:colId xmlns:a16="http://schemas.microsoft.com/office/drawing/2014/main" val="20016"/>
                    </a:ext>
                  </a:extLst>
                </a:gridCol>
                <a:gridCol w="328615">
                  <a:extLst>
                    <a:ext uri="{9D8B030D-6E8A-4147-A177-3AD203B41FA5}">
                      <a16:colId xmlns:a16="http://schemas.microsoft.com/office/drawing/2014/main" val="20017"/>
                    </a:ext>
                  </a:extLst>
                </a:gridCol>
                <a:gridCol w="304800">
                  <a:extLst>
                    <a:ext uri="{9D8B030D-6E8A-4147-A177-3AD203B41FA5}">
                      <a16:colId xmlns:a16="http://schemas.microsoft.com/office/drawing/2014/main" val="20018"/>
                    </a:ext>
                  </a:extLst>
                </a:gridCol>
                <a:gridCol w="304800">
                  <a:extLst>
                    <a:ext uri="{9D8B030D-6E8A-4147-A177-3AD203B41FA5}">
                      <a16:colId xmlns:a16="http://schemas.microsoft.com/office/drawing/2014/main" val="20019"/>
                    </a:ext>
                  </a:extLst>
                </a:gridCol>
                <a:gridCol w="303000">
                  <a:extLst>
                    <a:ext uri="{9D8B030D-6E8A-4147-A177-3AD203B41FA5}">
                      <a16:colId xmlns:a16="http://schemas.microsoft.com/office/drawing/2014/main" val="20020"/>
                    </a:ext>
                  </a:extLst>
                </a:gridCol>
                <a:gridCol w="230400">
                  <a:extLst>
                    <a:ext uri="{9D8B030D-6E8A-4147-A177-3AD203B41FA5}">
                      <a16:colId xmlns:a16="http://schemas.microsoft.com/office/drawing/2014/main" val="20021"/>
                    </a:ext>
                  </a:extLst>
                </a:gridCol>
                <a:gridCol w="228600">
                  <a:extLst>
                    <a:ext uri="{9D8B030D-6E8A-4147-A177-3AD203B41FA5}">
                      <a16:colId xmlns:a16="http://schemas.microsoft.com/office/drawing/2014/main" val="20022"/>
                    </a:ext>
                  </a:extLst>
                </a:gridCol>
                <a:gridCol w="225107">
                  <a:extLst>
                    <a:ext uri="{9D8B030D-6E8A-4147-A177-3AD203B41FA5}">
                      <a16:colId xmlns:a16="http://schemas.microsoft.com/office/drawing/2014/main" val="20023"/>
                    </a:ext>
                  </a:extLst>
                </a:gridCol>
                <a:gridCol w="287867">
                  <a:extLst>
                    <a:ext uri="{9D8B030D-6E8A-4147-A177-3AD203B41FA5}">
                      <a16:colId xmlns:a16="http://schemas.microsoft.com/office/drawing/2014/main" val="20024"/>
                    </a:ext>
                  </a:extLst>
                </a:gridCol>
                <a:gridCol w="287867">
                  <a:extLst>
                    <a:ext uri="{9D8B030D-6E8A-4147-A177-3AD203B41FA5}">
                      <a16:colId xmlns:a16="http://schemas.microsoft.com/office/drawing/2014/main" val="20025"/>
                    </a:ext>
                  </a:extLst>
                </a:gridCol>
                <a:gridCol w="215900">
                  <a:extLst>
                    <a:ext uri="{9D8B030D-6E8A-4147-A177-3AD203B41FA5}">
                      <a16:colId xmlns:a16="http://schemas.microsoft.com/office/drawing/2014/main" val="20026"/>
                    </a:ext>
                  </a:extLst>
                </a:gridCol>
              </a:tblGrid>
              <a:tr h="370840">
                <a:tc rowSpan="5">
                  <a:txBody>
                    <a:bodyPr/>
                    <a:lstStyle/>
                    <a:p>
                      <a:endParaRPr lang="en-US" dirty="0"/>
                    </a:p>
                  </a:txBody>
                  <a:tcPr marL="86360" marR="86360"/>
                </a:tc>
                <a:tc rowSpan="11">
                  <a:txBody>
                    <a:bodyPr/>
                    <a:lstStyle/>
                    <a:p>
                      <a:endParaRPr lang="en-US" dirty="0"/>
                    </a:p>
                  </a:txBody>
                  <a:tcPr marL="86360" marR="86360"/>
                </a:tc>
                <a:tc>
                  <a:txBody>
                    <a:bodyPr/>
                    <a:lstStyle/>
                    <a:p>
                      <a:r>
                        <a:rPr lang="en-US" sz="1400" dirty="0"/>
                        <a:t>10</a:t>
                      </a:r>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dirty="0"/>
                    </a:p>
                  </a:txBody>
                  <a:tcPr marL="86360" marR="86360"/>
                </a:tc>
                <a:tc>
                  <a:txBody>
                    <a:bodyPr/>
                    <a:lstStyle/>
                    <a:p>
                      <a:endParaRPr lang="en-US" dirty="0"/>
                    </a:p>
                  </a:txBody>
                  <a:tcPr marL="86360" marR="86360"/>
                </a:tc>
                <a:tc>
                  <a:txBody>
                    <a:bodyPr/>
                    <a:lstStyle/>
                    <a:p>
                      <a:endParaRPr lang="en-US" dirty="0"/>
                    </a:p>
                  </a:txBody>
                  <a:tcPr marL="86360" marR="86360"/>
                </a:tc>
                <a:tc>
                  <a:txBody>
                    <a:bodyPr/>
                    <a:lstStyle/>
                    <a:p>
                      <a:endParaRPr lang="en-US" dirty="0"/>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dirty="0"/>
                    </a:p>
                  </a:txBody>
                  <a:tcPr marL="86360" marR="86360"/>
                </a:tc>
                <a:extLst>
                  <a:ext uri="{0D108BD9-81ED-4DB2-BD59-A6C34878D82A}">
                    <a16:rowId xmlns:a16="http://schemas.microsoft.com/office/drawing/2014/main" val="10000"/>
                  </a:ext>
                </a:extLst>
              </a:tr>
              <a:tr h="370840">
                <a:tc vMerge="1">
                  <a:txBody>
                    <a:bodyPr/>
                    <a:lstStyle/>
                    <a:p>
                      <a:endParaRPr lang="en-US" dirty="0"/>
                    </a:p>
                  </a:txBody>
                  <a:tcPr/>
                </a:tc>
                <a:tc vMerge="1">
                  <a:txBody>
                    <a:bodyPr/>
                    <a:lstStyle/>
                    <a:p>
                      <a:endParaRPr lang="en-US" dirty="0"/>
                    </a:p>
                  </a:txBody>
                  <a:tcPr/>
                </a:tc>
                <a:tc>
                  <a:txBody>
                    <a:bodyPr/>
                    <a:lstStyle/>
                    <a:p>
                      <a:r>
                        <a:rPr lang="en-US" dirty="0"/>
                        <a:t>9</a:t>
                      </a:r>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dirty="0"/>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extLst>
                  <a:ext uri="{0D108BD9-81ED-4DB2-BD59-A6C34878D82A}">
                    <a16:rowId xmlns:a16="http://schemas.microsoft.com/office/drawing/2014/main" val="10001"/>
                  </a:ext>
                </a:extLst>
              </a:tr>
              <a:tr h="370840">
                <a:tc vMerge="1">
                  <a:txBody>
                    <a:bodyPr/>
                    <a:lstStyle/>
                    <a:p>
                      <a:endParaRPr lang="en-US" dirty="0"/>
                    </a:p>
                  </a:txBody>
                  <a:tcPr/>
                </a:tc>
                <a:tc vMerge="1">
                  <a:txBody>
                    <a:bodyPr/>
                    <a:lstStyle/>
                    <a:p>
                      <a:endParaRPr lang="en-US" dirty="0"/>
                    </a:p>
                  </a:txBody>
                  <a:tcPr/>
                </a:tc>
                <a:tc>
                  <a:txBody>
                    <a:bodyPr/>
                    <a:lstStyle/>
                    <a:p>
                      <a:r>
                        <a:rPr lang="en-US" dirty="0"/>
                        <a:t>8</a:t>
                      </a:r>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extLst>
                  <a:ext uri="{0D108BD9-81ED-4DB2-BD59-A6C34878D82A}">
                    <a16:rowId xmlns:a16="http://schemas.microsoft.com/office/drawing/2014/main" val="10002"/>
                  </a:ext>
                </a:extLst>
              </a:tr>
              <a:tr h="370840">
                <a:tc vMerge="1">
                  <a:txBody>
                    <a:bodyPr/>
                    <a:lstStyle/>
                    <a:p>
                      <a:endParaRPr lang="en-US" dirty="0"/>
                    </a:p>
                  </a:txBody>
                  <a:tcPr/>
                </a:tc>
                <a:tc vMerge="1">
                  <a:txBody>
                    <a:bodyPr/>
                    <a:lstStyle/>
                    <a:p>
                      <a:endParaRPr lang="en-US" dirty="0"/>
                    </a:p>
                  </a:txBody>
                  <a:tcPr/>
                </a:tc>
                <a:tc>
                  <a:txBody>
                    <a:bodyPr/>
                    <a:lstStyle/>
                    <a:p>
                      <a:r>
                        <a:rPr lang="en-US" dirty="0"/>
                        <a:t>7</a:t>
                      </a:r>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extLst>
                  <a:ext uri="{0D108BD9-81ED-4DB2-BD59-A6C34878D82A}">
                    <a16:rowId xmlns:a16="http://schemas.microsoft.com/office/drawing/2014/main" val="10003"/>
                  </a:ext>
                </a:extLst>
              </a:tr>
              <a:tr h="370840">
                <a:tc vMerge="1">
                  <a:txBody>
                    <a:bodyPr/>
                    <a:lstStyle/>
                    <a:p>
                      <a:endParaRPr lang="en-US" dirty="0"/>
                    </a:p>
                  </a:txBody>
                  <a:tcPr/>
                </a:tc>
                <a:tc vMerge="1">
                  <a:txBody>
                    <a:bodyPr/>
                    <a:lstStyle/>
                    <a:p>
                      <a:endParaRPr lang="en-US" dirty="0"/>
                    </a:p>
                  </a:txBody>
                  <a:tcPr/>
                </a:tc>
                <a:tc>
                  <a:txBody>
                    <a:bodyPr/>
                    <a:lstStyle/>
                    <a:p>
                      <a:r>
                        <a:rPr lang="en-US" dirty="0"/>
                        <a:t>6</a:t>
                      </a:r>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extLst>
                  <a:ext uri="{0D108BD9-81ED-4DB2-BD59-A6C34878D82A}">
                    <a16:rowId xmlns:a16="http://schemas.microsoft.com/office/drawing/2014/main" val="10004"/>
                  </a:ext>
                </a:extLst>
              </a:tr>
              <a:tr h="370840">
                <a:tc rowSpan="6">
                  <a:txBody>
                    <a:bodyPr/>
                    <a:lstStyle/>
                    <a:p>
                      <a:endParaRPr lang="en-US" dirty="0"/>
                    </a:p>
                  </a:txBody>
                  <a:tcPr marL="86360" marR="86360"/>
                </a:tc>
                <a:tc vMerge="1">
                  <a:txBody>
                    <a:bodyPr/>
                    <a:lstStyle/>
                    <a:p>
                      <a:endParaRPr lang="en-US" dirty="0"/>
                    </a:p>
                  </a:txBody>
                  <a:tcPr/>
                </a:tc>
                <a:tc>
                  <a:txBody>
                    <a:bodyPr/>
                    <a:lstStyle/>
                    <a:p>
                      <a:r>
                        <a:rPr lang="en-US" dirty="0"/>
                        <a:t>5</a:t>
                      </a:r>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extLst>
                  <a:ext uri="{0D108BD9-81ED-4DB2-BD59-A6C34878D82A}">
                    <a16:rowId xmlns:a16="http://schemas.microsoft.com/office/drawing/2014/main" val="10005"/>
                  </a:ext>
                </a:extLst>
              </a:tr>
              <a:tr h="370840">
                <a:tc vMerge="1">
                  <a:txBody>
                    <a:bodyPr/>
                    <a:lstStyle/>
                    <a:p>
                      <a:endParaRPr lang="en-US" dirty="0"/>
                    </a:p>
                  </a:txBody>
                  <a:tcPr/>
                </a:tc>
                <a:tc vMerge="1">
                  <a:txBody>
                    <a:bodyPr/>
                    <a:lstStyle/>
                    <a:p>
                      <a:endParaRPr lang="en-US" dirty="0"/>
                    </a:p>
                  </a:txBody>
                  <a:tcPr/>
                </a:tc>
                <a:tc>
                  <a:txBody>
                    <a:bodyPr/>
                    <a:lstStyle/>
                    <a:p>
                      <a:r>
                        <a:rPr lang="en-US" dirty="0"/>
                        <a:t>4</a:t>
                      </a:r>
                    </a:p>
                  </a:txBody>
                  <a:tcPr marL="86360" marR="86360"/>
                </a:tc>
                <a:tc>
                  <a:txBody>
                    <a:bodyPr/>
                    <a:lstStyle/>
                    <a:p>
                      <a:endParaRPr lang="en-US"/>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dirty="0"/>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extLst>
                  <a:ext uri="{0D108BD9-81ED-4DB2-BD59-A6C34878D82A}">
                    <a16:rowId xmlns:a16="http://schemas.microsoft.com/office/drawing/2014/main" val="10006"/>
                  </a:ext>
                </a:extLst>
              </a:tr>
              <a:tr h="370840">
                <a:tc vMerge="1">
                  <a:txBody>
                    <a:bodyPr/>
                    <a:lstStyle/>
                    <a:p>
                      <a:endParaRPr lang="en-US" dirty="0"/>
                    </a:p>
                  </a:txBody>
                  <a:tcPr/>
                </a:tc>
                <a:tc vMerge="1">
                  <a:txBody>
                    <a:bodyPr/>
                    <a:lstStyle/>
                    <a:p>
                      <a:endParaRPr lang="en-US" dirty="0"/>
                    </a:p>
                  </a:txBody>
                  <a:tcPr/>
                </a:tc>
                <a:tc>
                  <a:txBody>
                    <a:bodyPr/>
                    <a:lstStyle/>
                    <a:p>
                      <a:r>
                        <a:rPr lang="en-US" dirty="0"/>
                        <a:t>3</a:t>
                      </a:r>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dirty="0"/>
                    </a:p>
                  </a:txBody>
                  <a:tcPr marL="86360" marR="86360"/>
                </a:tc>
                <a:tc>
                  <a:txBody>
                    <a:bodyPr/>
                    <a:lstStyle/>
                    <a:p>
                      <a:endParaRPr lang="en-US" dirty="0"/>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extLst>
                  <a:ext uri="{0D108BD9-81ED-4DB2-BD59-A6C34878D82A}">
                    <a16:rowId xmlns:a16="http://schemas.microsoft.com/office/drawing/2014/main" val="10007"/>
                  </a:ext>
                </a:extLst>
              </a:tr>
              <a:tr h="370840">
                <a:tc vMerge="1">
                  <a:txBody>
                    <a:bodyPr/>
                    <a:lstStyle/>
                    <a:p>
                      <a:endParaRPr lang="en-US" dirty="0"/>
                    </a:p>
                  </a:txBody>
                  <a:tcPr/>
                </a:tc>
                <a:tc vMerge="1">
                  <a:txBody>
                    <a:bodyPr/>
                    <a:lstStyle/>
                    <a:p>
                      <a:endParaRPr lang="en-US" dirty="0"/>
                    </a:p>
                  </a:txBody>
                  <a:tcPr/>
                </a:tc>
                <a:tc>
                  <a:txBody>
                    <a:bodyPr/>
                    <a:lstStyle/>
                    <a:p>
                      <a:r>
                        <a:rPr lang="en-US" dirty="0"/>
                        <a:t>2</a:t>
                      </a:r>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dirty="0"/>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dirty="0"/>
                    </a:p>
                  </a:txBody>
                  <a:tcPr marL="86360" marR="86360"/>
                </a:tc>
                <a:tc>
                  <a:txBody>
                    <a:bodyPr/>
                    <a:lstStyle/>
                    <a:p>
                      <a:endParaRPr lang="en-US" dirty="0"/>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extLst>
                  <a:ext uri="{0D108BD9-81ED-4DB2-BD59-A6C34878D82A}">
                    <a16:rowId xmlns:a16="http://schemas.microsoft.com/office/drawing/2014/main" val="10008"/>
                  </a:ext>
                </a:extLst>
              </a:tr>
              <a:tr h="370840">
                <a:tc vMerge="1">
                  <a:txBody>
                    <a:bodyPr/>
                    <a:lstStyle/>
                    <a:p>
                      <a:endParaRPr lang="en-US" dirty="0"/>
                    </a:p>
                  </a:txBody>
                  <a:tcPr/>
                </a:tc>
                <a:tc vMerge="1">
                  <a:txBody>
                    <a:bodyPr/>
                    <a:lstStyle/>
                    <a:p>
                      <a:endParaRPr lang="en-US" dirty="0"/>
                    </a:p>
                  </a:txBody>
                  <a:tcPr/>
                </a:tc>
                <a:tc>
                  <a:txBody>
                    <a:bodyPr/>
                    <a:lstStyle/>
                    <a:p>
                      <a:r>
                        <a:rPr lang="en-US" dirty="0"/>
                        <a:t>1</a:t>
                      </a:r>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dirty="0"/>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dirty="0"/>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dirty="0"/>
                    </a:p>
                  </a:txBody>
                  <a:tcPr marL="86360" marR="86360"/>
                </a:tc>
                <a:tc>
                  <a:txBody>
                    <a:bodyPr/>
                    <a:lstStyle/>
                    <a:p>
                      <a:endParaRPr lang="en-US" dirty="0"/>
                    </a:p>
                  </a:txBody>
                  <a:tcPr marL="86360" marR="86360"/>
                </a:tc>
                <a:extLst>
                  <a:ext uri="{0D108BD9-81ED-4DB2-BD59-A6C34878D82A}">
                    <a16:rowId xmlns:a16="http://schemas.microsoft.com/office/drawing/2014/main" val="10009"/>
                  </a:ext>
                </a:extLst>
              </a:tr>
              <a:tr h="370840">
                <a:tc vMerge="1">
                  <a:txBody>
                    <a:bodyPr/>
                    <a:lstStyle/>
                    <a:p>
                      <a:endParaRPr lang="en-US" dirty="0"/>
                    </a:p>
                  </a:txBody>
                  <a:tcPr/>
                </a:tc>
                <a:tc vMerge="1">
                  <a:txBody>
                    <a:bodyPr/>
                    <a:lstStyle/>
                    <a:p>
                      <a:endParaRPr lang="en-US" dirty="0"/>
                    </a:p>
                  </a:txBody>
                  <a:tcPr/>
                </a:tc>
                <a:tc>
                  <a:txBody>
                    <a:bodyPr/>
                    <a:lstStyle/>
                    <a:p>
                      <a:r>
                        <a:rPr lang="en-US" dirty="0"/>
                        <a:t>0</a:t>
                      </a:r>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dirty="0"/>
                    </a:p>
                  </a:txBody>
                  <a:tcPr marL="86360" marR="86360"/>
                </a:tc>
                <a:tc>
                  <a:txBody>
                    <a:bodyPr/>
                    <a:lstStyle/>
                    <a:p>
                      <a:endParaRPr lang="en-US" dirty="0"/>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a:p>
                  </a:txBody>
                  <a:tcPr marL="86360" marR="86360"/>
                </a:tc>
                <a:tc>
                  <a:txBody>
                    <a:bodyPr/>
                    <a:lstStyle/>
                    <a:p>
                      <a:endParaRPr lang="en-US" dirty="0"/>
                    </a:p>
                  </a:txBody>
                  <a:tcPr marL="86360" marR="86360"/>
                </a:tc>
                <a:extLst>
                  <a:ext uri="{0D108BD9-81ED-4DB2-BD59-A6C34878D82A}">
                    <a16:rowId xmlns:a16="http://schemas.microsoft.com/office/drawing/2014/main" val="10010"/>
                  </a:ext>
                </a:extLst>
              </a:tr>
            </a:tbl>
          </a:graphicData>
        </a:graphic>
      </p:graphicFrame>
      <p:grpSp>
        <p:nvGrpSpPr>
          <p:cNvPr id="10" name="Group 9"/>
          <p:cNvGrpSpPr/>
          <p:nvPr/>
        </p:nvGrpSpPr>
        <p:grpSpPr>
          <a:xfrm>
            <a:off x="3520091" y="4030619"/>
            <a:ext cx="1320711" cy="369332"/>
            <a:chOff x="1996090" y="4030619"/>
            <a:chExt cx="1320711" cy="369332"/>
          </a:xfrm>
        </p:grpSpPr>
        <p:cxnSp>
          <p:nvCxnSpPr>
            <p:cNvPr id="14" name="Straight Connector 13"/>
            <p:cNvCxnSpPr/>
            <p:nvPr/>
          </p:nvCxnSpPr>
          <p:spPr>
            <a:xfrm>
              <a:off x="1996090" y="4032529"/>
              <a:ext cx="1219200" cy="1588"/>
            </a:xfrm>
            <a:prstGeom prst="line">
              <a:avLst/>
            </a:prstGeom>
            <a:ln w="317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21401" y="4030619"/>
              <a:ext cx="1295400" cy="369332"/>
            </a:xfrm>
            <a:prstGeom prst="rect">
              <a:avLst/>
            </a:prstGeom>
            <a:noFill/>
          </p:spPr>
          <p:txBody>
            <a:bodyPr wrap="square" rtlCol="0">
              <a:spAutoFit/>
            </a:bodyPr>
            <a:lstStyle/>
            <a:p>
              <a:r>
                <a:rPr lang="en-US" b="1" dirty="0"/>
                <a:t>4 hours</a:t>
              </a:r>
            </a:p>
          </p:txBody>
        </p:sp>
      </p:grpSp>
      <p:grpSp>
        <p:nvGrpSpPr>
          <p:cNvPr id="8" name="Group 7"/>
          <p:cNvGrpSpPr/>
          <p:nvPr/>
        </p:nvGrpSpPr>
        <p:grpSpPr>
          <a:xfrm>
            <a:off x="3794752" y="1729182"/>
            <a:ext cx="1414379" cy="2015002"/>
            <a:chOff x="2270751" y="1729182"/>
            <a:chExt cx="1414379" cy="2015002"/>
          </a:xfrm>
        </p:grpSpPr>
        <p:cxnSp>
          <p:nvCxnSpPr>
            <p:cNvPr id="6" name="Straight Connector 5"/>
            <p:cNvCxnSpPr/>
            <p:nvPr/>
          </p:nvCxnSpPr>
          <p:spPr>
            <a:xfrm flipV="1">
              <a:off x="2270751" y="1729182"/>
              <a:ext cx="1414379" cy="1918955"/>
            </a:xfrm>
            <a:prstGeom prst="line">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8558714">
              <a:off x="2411508" y="2506618"/>
              <a:ext cx="1828800" cy="646331"/>
            </a:xfrm>
            <a:prstGeom prst="rect">
              <a:avLst/>
            </a:prstGeom>
            <a:noFill/>
          </p:spPr>
          <p:txBody>
            <a:bodyPr wrap="square" rtlCol="0">
              <a:spAutoFit/>
            </a:bodyPr>
            <a:lstStyle/>
            <a:p>
              <a:r>
                <a:rPr lang="en-US" b="1" dirty="0">
                  <a:solidFill>
                    <a:srgbClr val="0070C0"/>
                  </a:solidFill>
                </a:rPr>
                <a:t>Alert</a:t>
              </a:r>
              <a:r>
                <a:rPr lang="en-US" b="1" dirty="0">
                  <a:solidFill>
                    <a:schemeClr val="accent1">
                      <a:lumMod val="75000"/>
                    </a:schemeClr>
                  </a:solidFill>
                </a:rPr>
                <a:t> </a:t>
              </a:r>
              <a:r>
                <a:rPr lang="en-US" b="1" dirty="0">
                  <a:solidFill>
                    <a:srgbClr val="0070C0"/>
                  </a:solidFill>
                </a:rPr>
                <a:t>line</a:t>
              </a:r>
            </a:p>
            <a:p>
              <a:endParaRPr lang="en-US" dirty="0"/>
            </a:p>
          </p:txBody>
        </p:sp>
      </p:grpSp>
      <p:grpSp>
        <p:nvGrpSpPr>
          <p:cNvPr id="12" name="Group 11"/>
          <p:cNvGrpSpPr/>
          <p:nvPr/>
        </p:nvGrpSpPr>
        <p:grpSpPr>
          <a:xfrm>
            <a:off x="4646377" y="1717675"/>
            <a:ext cx="2135427" cy="2210511"/>
            <a:chOff x="3122376" y="1717674"/>
            <a:chExt cx="2135427" cy="2210511"/>
          </a:xfrm>
        </p:grpSpPr>
        <p:cxnSp>
          <p:nvCxnSpPr>
            <p:cNvPr id="11" name="Straight Arrow Connector 10"/>
            <p:cNvCxnSpPr>
              <a:endCxn id="4" idx="0"/>
            </p:cNvCxnSpPr>
            <p:nvPr/>
          </p:nvCxnSpPr>
          <p:spPr>
            <a:xfrm flipV="1">
              <a:off x="3122376" y="1717674"/>
              <a:ext cx="2135427" cy="221051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8578506">
              <a:off x="3537914" y="2664200"/>
              <a:ext cx="1676400" cy="646331"/>
            </a:xfrm>
            <a:prstGeom prst="rect">
              <a:avLst/>
            </a:prstGeom>
            <a:noFill/>
          </p:spPr>
          <p:txBody>
            <a:bodyPr wrap="square" rtlCol="0">
              <a:spAutoFit/>
            </a:bodyPr>
            <a:lstStyle/>
            <a:p>
              <a:r>
                <a:rPr lang="en-US" b="1" dirty="0">
                  <a:solidFill>
                    <a:srgbClr val="FF0000"/>
                  </a:solidFill>
                </a:rPr>
                <a:t>Action line</a:t>
              </a:r>
            </a:p>
            <a:p>
              <a:endParaRPr lang="en-US" dirty="0"/>
            </a:p>
          </p:txBody>
        </p:sp>
      </p:grpSp>
      <p:sp>
        <p:nvSpPr>
          <p:cNvPr id="43" name="TextBox 42"/>
          <p:cNvSpPr txBox="1"/>
          <p:nvPr/>
        </p:nvSpPr>
        <p:spPr>
          <a:xfrm rot="16200000">
            <a:off x="1069516" y="2476556"/>
            <a:ext cx="4067034" cy="646331"/>
          </a:xfrm>
          <a:prstGeom prst="rect">
            <a:avLst/>
          </a:prstGeom>
          <a:noFill/>
        </p:spPr>
        <p:txBody>
          <a:bodyPr wrap="square" rtlCol="0">
            <a:spAutoFit/>
          </a:bodyPr>
          <a:lstStyle/>
          <a:p>
            <a:r>
              <a:rPr lang="en-US" dirty="0"/>
              <a:t>Cervical dilation</a:t>
            </a:r>
          </a:p>
          <a:p>
            <a:endParaRPr lang="en-US" dirty="0"/>
          </a:p>
        </p:txBody>
      </p:sp>
      <p:sp>
        <p:nvSpPr>
          <p:cNvPr id="44" name="TextBox 43"/>
          <p:cNvSpPr txBox="1"/>
          <p:nvPr/>
        </p:nvSpPr>
        <p:spPr>
          <a:xfrm rot="16200000">
            <a:off x="1277926" y="3723488"/>
            <a:ext cx="3124200" cy="584775"/>
          </a:xfrm>
          <a:prstGeom prst="rect">
            <a:avLst/>
          </a:prstGeom>
          <a:noFill/>
        </p:spPr>
        <p:txBody>
          <a:bodyPr wrap="square" rtlCol="0">
            <a:spAutoFit/>
          </a:bodyPr>
          <a:lstStyle/>
          <a:p>
            <a:r>
              <a:rPr lang="en-US" sz="1400" dirty="0"/>
              <a:t>abdominal descent</a:t>
            </a:r>
          </a:p>
          <a:p>
            <a:endParaRPr lang="en-US" dirty="0"/>
          </a:p>
        </p:txBody>
      </p:sp>
      <p:grpSp>
        <p:nvGrpSpPr>
          <p:cNvPr id="17" name="Group 16"/>
          <p:cNvGrpSpPr/>
          <p:nvPr/>
        </p:nvGrpSpPr>
        <p:grpSpPr>
          <a:xfrm>
            <a:off x="3580134" y="1507433"/>
            <a:ext cx="1074717" cy="2363802"/>
            <a:chOff x="2056133" y="1507433"/>
            <a:chExt cx="1074717" cy="2363802"/>
          </a:xfrm>
        </p:grpSpPr>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6133" y="3622426"/>
              <a:ext cx="248809" cy="248809"/>
            </a:xfrm>
            <a:prstGeom prst="rect">
              <a:avLst/>
            </a:prstGeom>
          </p:spPr>
        </p:pic>
        <p:sp>
          <p:nvSpPr>
            <p:cNvPr id="42" name="TextBox 41"/>
            <p:cNvSpPr txBox="1"/>
            <p:nvPr/>
          </p:nvSpPr>
          <p:spPr>
            <a:xfrm rot="18441904">
              <a:off x="1702785" y="2289167"/>
              <a:ext cx="2209800" cy="646331"/>
            </a:xfrm>
            <a:prstGeom prst="rect">
              <a:avLst/>
            </a:prstGeom>
            <a:noFill/>
          </p:spPr>
          <p:txBody>
            <a:bodyPr wrap="square" rtlCol="0">
              <a:spAutoFit/>
            </a:bodyPr>
            <a:lstStyle/>
            <a:p>
              <a:r>
                <a:rPr lang="en-US" dirty="0"/>
                <a:t>Cervical dilation</a:t>
              </a:r>
            </a:p>
            <a:p>
              <a:endParaRPr lang="en-US" dirty="0"/>
            </a:p>
          </p:txBody>
        </p:sp>
      </p:grpSp>
      <p:grpSp>
        <p:nvGrpSpPr>
          <p:cNvPr id="20" name="Group 19"/>
          <p:cNvGrpSpPr/>
          <p:nvPr/>
        </p:nvGrpSpPr>
        <p:grpSpPr>
          <a:xfrm>
            <a:off x="4144137" y="1753285"/>
            <a:ext cx="850183" cy="1358485"/>
            <a:chOff x="2620136" y="1753284"/>
            <a:chExt cx="850183" cy="1358485"/>
          </a:xfrm>
        </p:grpSpPr>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1510" y="1753284"/>
              <a:ext cx="248809" cy="248809"/>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0136" y="2862960"/>
              <a:ext cx="248809" cy="248809"/>
            </a:xfrm>
            <a:prstGeom prst="rect">
              <a:avLst/>
            </a:prstGeom>
          </p:spPr>
        </p:pic>
      </p:grpSp>
      <p:grpSp>
        <p:nvGrpSpPr>
          <p:cNvPr id="15" name="Group 14"/>
          <p:cNvGrpSpPr/>
          <p:nvPr/>
        </p:nvGrpSpPr>
        <p:grpSpPr>
          <a:xfrm>
            <a:off x="4160803" y="5025660"/>
            <a:ext cx="786268" cy="747236"/>
            <a:chOff x="2636803" y="5025660"/>
            <a:chExt cx="786268" cy="747236"/>
          </a:xfrm>
        </p:grpSpPr>
        <p:sp>
          <p:nvSpPr>
            <p:cNvPr id="31" name="Flowchart: Summing Junction 30"/>
            <p:cNvSpPr/>
            <p:nvPr/>
          </p:nvSpPr>
          <p:spPr>
            <a:xfrm>
              <a:off x="3215290" y="5469965"/>
              <a:ext cx="207781" cy="302931"/>
            </a:xfrm>
            <a:prstGeom prst="flowChartSummingJunction">
              <a:avLst/>
            </a:prstGeom>
            <a:solidFill>
              <a:srgbClr val="FFFFFF"/>
            </a:solidFill>
            <a:ln w="22225" cap="flat" cmpd="sng" algn="ctr">
              <a:solidFill>
                <a:sysClr val="windowText" lastClr="000000"/>
              </a:solidFill>
              <a:prstDash val="solid"/>
            </a:ln>
            <a:effectLst/>
          </p:spPr>
          <p:txBody>
            <a:bodyPr rtlCol="0" anchor="ctr"/>
            <a:lstStyle/>
            <a:p>
              <a:pPr algn="ctr" defTabSz="914400">
                <a:defRPr/>
              </a:pPr>
              <a:endParaRPr lang="en-US" kern="0">
                <a:solidFill>
                  <a:srgbClr val="BFBFBF"/>
                </a:solidFill>
                <a:latin typeface="Calibri"/>
              </a:endParaRPr>
            </a:p>
          </p:txBody>
        </p:sp>
        <p:sp>
          <p:nvSpPr>
            <p:cNvPr id="32" name="Flowchart: Summing Junction 31"/>
            <p:cNvSpPr/>
            <p:nvPr/>
          </p:nvSpPr>
          <p:spPr>
            <a:xfrm>
              <a:off x="2636803" y="5025660"/>
              <a:ext cx="207781" cy="302931"/>
            </a:xfrm>
            <a:prstGeom prst="flowChartSummingJunction">
              <a:avLst/>
            </a:prstGeom>
            <a:solidFill>
              <a:srgbClr val="FFFFFF"/>
            </a:solidFill>
            <a:ln w="22225" cap="flat" cmpd="sng" algn="ctr">
              <a:solidFill>
                <a:sysClr val="windowText" lastClr="000000"/>
              </a:solidFill>
              <a:prstDash val="solid"/>
            </a:ln>
            <a:effectLst/>
          </p:spPr>
          <p:txBody>
            <a:bodyPr rtlCol="0" anchor="ctr"/>
            <a:lstStyle/>
            <a:p>
              <a:pPr algn="ctr" defTabSz="914400">
                <a:defRPr/>
              </a:pPr>
              <a:endParaRPr lang="en-US" kern="0">
                <a:solidFill>
                  <a:srgbClr val="BFBFBF"/>
                </a:solidFill>
                <a:latin typeface="Calibri"/>
              </a:endParaRPr>
            </a:p>
          </p:txBody>
        </p:sp>
      </p:grpSp>
      <p:grpSp>
        <p:nvGrpSpPr>
          <p:cNvPr id="13" name="Group 12"/>
          <p:cNvGrpSpPr/>
          <p:nvPr/>
        </p:nvGrpSpPr>
        <p:grpSpPr>
          <a:xfrm>
            <a:off x="3600647" y="4628193"/>
            <a:ext cx="3083081" cy="646331"/>
            <a:chOff x="1902238" y="5086033"/>
            <a:chExt cx="3083081" cy="646331"/>
          </a:xfrm>
        </p:grpSpPr>
        <p:sp>
          <p:nvSpPr>
            <p:cNvPr id="41" name="TextBox 40"/>
            <p:cNvSpPr txBox="1"/>
            <p:nvPr/>
          </p:nvSpPr>
          <p:spPr>
            <a:xfrm>
              <a:off x="2242119" y="5086033"/>
              <a:ext cx="2743200" cy="646331"/>
            </a:xfrm>
            <a:prstGeom prst="rect">
              <a:avLst/>
            </a:prstGeom>
            <a:noFill/>
          </p:spPr>
          <p:txBody>
            <a:bodyPr wrap="square" rtlCol="0">
              <a:spAutoFit/>
            </a:bodyPr>
            <a:lstStyle/>
            <a:p>
              <a:r>
                <a:rPr lang="en-US" b="1" dirty="0">
                  <a:solidFill>
                    <a:srgbClr val="0070C0"/>
                  </a:solidFill>
                  <a:hlinkClick r:id="rId3" action="ppaction://hlinksldjump"/>
                </a:rPr>
                <a:t>Abdominal descent</a:t>
              </a:r>
              <a:endParaRPr lang="en-US" b="1" dirty="0">
                <a:solidFill>
                  <a:srgbClr val="0070C0"/>
                </a:solidFill>
              </a:endParaRPr>
            </a:p>
            <a:p>
              <a:endParaRPr lang="en-US" dirty="0"/>
            </a:p>
          </p:txBody>
        </p:sp>
        <p:sp>
          <p:nvSpPr>
            <p:cNvPr id="36" name="Flowchart: Summing Junction 35"/>
            <p:cNvSpPr/>
            <p:nvPr/>
          </p:nvSpPr>
          <p:spPr>
            <a:xfrm>
              <a:off x="1902238" y="5201794"/>
              <a:ext cx="207781" cy="302931"/>
            </a:xfrm>
            <a:prstGeom prst="flowChartSummingJunction">
              <a:avLst/>
            </a:prstGeom>
            <a:solidFill>
              <a:srgbClr val="FFFFFF"/>
            </a:solidFill>
            <a:ln w="22225" cap="flat" cmpd="sng" algn="ctr">
              <a:solidFill>
                <a:sysClr val="windowText" lastClr="000000"/>
              </a:solidFill>
              <a:prstDash val="solid"/>
            </a:ln>
            <a:effectLst/>
          </p:spPr>
          <p:txBody>
            <a:bodyPr rtlCol="0" anchor="ctr"/>
            <a:lstStyle/>
            <a:p>
              <a:pPr algn="ctr" defTabSz="914400">
                <a:defRPr/>
              </a:pPr>
              <a:endParaRPr lang="en-US" kern="0">
                <a:solidFill>
                  <a:srgbClr val="BFBFBF"/>
                </a:solidFill>
                <a:latin typeface="Calibri"/>
              </a:endParaRPr>
            </a:p>
          </p:txBody>
        </p:sp>
      </p:grpSp>
      <p:sp>
        <p:nvSpPr>
          <p:cNvPr id="7" name="Title 6">
            <a:extLst>
              <a:ext uri="{FF2B5EF4-FFF2-40B4-BE49-F238E27FC236}">
                <a16:creationId xmlns:a16="http://schemas.microsoft.com/office/drawing/2014/main" id="{4E4BFC0B-4E9D-0703-E1FC-F6A8D485F461}"/>
              </a:ext>
            </a:extLst>
          </p:cNvPr>
          <p:cNvSpPr>
            <a:spLocks noGrp="1"/>
          </p:cNvSpPr>
          <p:nvPr>
            <p:ph type="title"/>
          </p:nvPr>
        </p:nvSpPr>
        <p:spPr>
          <a:xfrm>
            <a:off x="421456" y="175259"/>
            <a:ext cx="10515600" cy="1325563"/>
          </a:xfrm>
        </p:spPr>
        <p:txBody>
          <a:bodyPr>
            <a:noAutofit/>
          </a:bodyPr>
          <a:lstStyle/>
          <a:p>
            <a:br>
              <a:rPr lang="en-US" sz="2400" dirty="0"/>
            </a:br>
            <a:r>
              <a:rPr lang="en-US" sz="2400" b="1" dirty="0"/>
              <a:t>In this example, </a:t>
            </a:r>
            <a:r>
              <a:rPr lang="en-US" sz="2400" b="1" dirty="0" err="1"/>
              <a:t>partogram</a:t>
            </a:r>
            <a:r>
              <a:rPr lang="en-US" sz="2400" b="1" dirty="0"/>
              <a:t> was started when cervical dilation was 5cm. </a:t>
            </a:r>
            <a:br>
              <a:rPr lang="en-US" sz="2400" dirty="0"/>
            </a:br>
            <a:br>
              <a:rPr lang="en-US" sz="2400" dirty="0"/>
            </a:br>
            <a:r>
              <a:rPr lang="en-US" sz="2400" dirty="0"/>
              <a:t>Look how the alert line was drawn from the point where cervical dilation was more than 4cm for the first time.</a:t>
            </a:r>
          </a:p>
        </p:txBody>
      </p:sp>
      <p:sp>
        <p:nvSpPr>
          <p:cNvPr id="3" name="Wave 2">
            <a:extLst>
              <a:ext uri="{FF2B5EF4-FFF2-40B4-BE49-F238E27FC236}">
                <a16:creationId xmlns:a16="http://schemas.microsoft.com/office/drawing/2014/main" id="{B3451B9D-DFFF-1F05-18D8-10312ECC4191}"/>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DAC767A2-23E9-1054-2F3A-C943B19080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9" name="Picture 8">
            <a:extLst>
              <a:ext uri="{FF2B5EF4-FFF2-40B4-BE49-F238E27FC236}">
                <a16:creationId xmlns:a16="http://schemas.microsoft.com/office/drawing/2014/main" id="{A5BF00AF-F458-9A95-A5DC-A8967896B5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21" name="Picture 20">
            <a:extLst>
              <a:ext uri="{FF2B5EF4-FFF2-40B4-BE49-F238E27FC236}">
                <a16:creationId xmlns:a16="http://schemas.microsoft.com/office/drawing/2014/main" id="{22F822F1-7103-656A-E0F9-5EDA9A4B74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600"/>
                                        <p:tgtEl>
                                          <p:spTgt spid="8"/>
                                        </p:tgtEl>
                                      </p:cBhvr>
                                    </p:animEffect>
                                  </p:childTnLst>
                                </p:cTn>
                              </p:par>
                            </p:childTnLst>
                          </p:cTn>
                        </p:par>
                        <p:par>
                          <p:cTn id="12" fill="hold">
                            <p:stCondLst>
                              <p:cond delay="36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500"/>
                                        <p:tgtEl>
                                          <p:spTgt spid="10"/>
                                        </p:tgtEl>
                                      </p:cBhvr>
                                    </p:animEffect>
                                  </p:childTnLst>
                                </p:cTn>
                              </p:par>
                            </p:childTnLst>
                          </p:cTn>
                        </p:par>
                        <p:par>
                          <p:cTn id="16" fill="hold">
                            <p:stCondLst>
                              <p:cond delay="51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600"/>
                                        <p:tgtEl>
                                          <p:spTgt spid="12"/>
                                        </p:tgtEl>
                                      </p:cBhvr>
                                    </p:animEffect>
                                  </p:childTnLst>
                                </p:cTn>
                              </p:par>
                            </p:childTnLst>
                          </p:cTn>
                        </p:par>
                        <p:par>
                          <p:cTn id="20" fill="hold">
                            <p:stCondLst>
                              <p:cond delay="67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500"/>
                                        <p:tgtEl>
                                          <p:spTgt spid="20"/>
                                        </p:tgtEl>
                                      </p:cBhvr>
                                    </p:animEffect>
                                  </p:childTnLst>
                                </p:cTn>
                              </p:par>
                            </p:childTnLst>
                          </p:cTn>
                        </p:par>
                        <p:par>
                          <p:cTn id="24" fill="hold">
                            <p:stCondLst>
                              <p:cond delay="82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400"/>
                                        <p:tgtEl>
                                          <p:spTgt spid="13"/>
                                        </p:tgtEl>
                                      </p:cBhvr>
                                    </p:animEffect>
                                  </p:childTnLst>
                                </p:cTn>
                              </p:par>
                            </p:childTnLst>
                          </p:cTn>
                        </p:par>
                        <p:par>
                          <p:cTn id="28" fill="hold">
                            <p:stCondLst>
                              <p:cond delay="96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7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862" y="342901"/>
            <a:ext cx="7773338" cy="1596177"/>
          </a:xfrm>
        </p:spPr>
        <p:txBody>
          <a:bodyPr>
            <a:normAutofit/>
          </a:bodyPr>
          <a:lstStyle/>
          <a:p>
            <a:pPr algn="l"/>
            <a:r>
              <a:rPr lang="en-US" b="1" dirty="0"/>
              <a:t>Descent of the fetal head on abdominal palpation</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0775" r="-1995"/>
          <a:stretch/>
        </p:blipFill>
        <p:spPr>
          <a:xfrm>
            <a:off x="912041" y="19050"/>
            <a:ext cx="2173121" cy="601924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1188" y="2133600"/>
            <a:ext cx="7967412" cy="4099177"/>
          </a:xfrm>
          <a:prstGeom prst="rect">
            <a:avLst/>
          </a:prstGeom>
        </p:spPr>
      </p:pic>
      <p:sp>
        <p:nvSpPr>
          <p:cNvPr id="3" name="Wave 2">
            <a:extLst>
              <a:ext uri="{FF2B5EF4-FFF2-40B4-BE49-F238E27FC236}">
                <a16:creationId xmlns:a16="http://schemas.microsoft.com/office/drawing/2014/main" id="{FAB7B5D7-6977-1387-EA9C-0EBC7D010BE0}"/>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6" name="Picture 5">
            <a:extLst>
              <a:ext uri="{FF2B5EF4-FFF2-40B4-BE49-F238E27FC236}">
                <a16:creationId xmlns:a16="http://schemas.microsoft.com/office/drawing/2014/main" id="{2B0E572A-FFCE-D495-A862-E32299D095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8" name="Picture 7">
            <a:extLst>
              <a:ext uri="{FF2B5EF4-FFF2-40B4-BE49-F238E27FC236}">
                <a16:creationId xmlns:a16="http://schemas.microsoft.com/office/drawing/2014/main" id="{855797B5-9B06-7799-E365-383FE48BB0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9" name="Picture 8">
            <a:extLst>
              <a:ext uri="{FF2B5EF4-FFF2-40B4-BE49-F238E27FC236}">
                <a16:creationId xmlns:a16="http://schemas.microsoft.com/office/drawing/2014/main" id="{B2575D56-109C-13D8-9D19-6A2233C3AC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Tree>
    <p:extLst>
      <p:ext uri="{BB962C8B-B14F-4D97-AF65-F5344CB8AC3E}">
        <p14:creationId xmlns:p14="http://schemas.microsoft.com/office/powerpoint/2010/main" val="2471897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304800"/>
            <a:ext cx="8229600" cy="5943600"/>
          </a:xfrm>
        </p:spPr>
        <p:txBody>
          <a:bodyPr>
            <a:normAutofit/>
          </a:bodyPr>
          <a:lstStyle/>
          <a:p>
            <a:r>
              <a:rPr lang="en-US" sz="2400" b="1" dirty="0">
                <a:latin typeface="+mj-lt"/>
              </a:rPr>
              <a:t>Documentation about the </a:t>
            </a:r>
            <a:r>
              <a:rPr lang="en-US" sz="2400" b="1" dirty="0" err="1">
                <a:latin typeface="+mj-lt"/>
              </a:rPr>
              <a:t>colour</a:t>
            </a:r>
            <a:r>
              <a:rPr lang="en-US" sz="2400" b="1" dirty="0">
                <a:latin typeface="+mj-lt"/>
              </a:rPr>
              <a:t> of liquor</a:t>
            </a:r>
          </a:p>
          <a:p>
            <a:pPr marL="0" indent="0">
              <a:buNone/>
            </a:pPr>
            <a:r>
              <a:rPr lang="en-US" sz="2400" dirty="0"/>
              <a:t>                      I (Intact membranes)</a:t>
            </a:r>
          </a:p>
          <a:p>
            <a:pPr>
              <a:buNone/>
            </a:pPr>
            <a:r>
              <a:rPr lang="en-US" sz="2400" dirty="0"/>
              <a:t>                      C (Clear)</a:t>
            </a:r>
            <a:endParaRPr lang="si-LK" sz="2400" dirty="0"/>
          </a:p>
          <a:p>
            <a:pPr>
              <a:buNone/>
            </a:pPr>
            <a:r>
              <a:rPr lang="en-US" sz="2400" dirty="0"/>
              <a:t>                      M (Meconium)</a:t>
            </a:r>
            <a:endParaRPr lang="si-LK" sz="2400" dirty="0"/>
          </a:p>
          <a:p>
            <a:pPr>
              <a:buNone/>
            </a:pPr>
            <a:r>
              <a:rPr lang="en-US" sz="2400" dirty="0"/>
              <a:t>                      B (Bloodstained)</a:t>
            </a:r>
            <a:endParaRPr lang="si-LK" sz="2400" dirty="0"/>
          </a:p>
          <a:p>
            <a:pPr>
              <a:buNone/>
            </a:pPr>
            <a:r>
              <a:rPr lang="en-US" sz="2400" dirty="0"/>
              <a:t>                   </a:t>
            </a:r>
            <a:r>
              <a:rPr lang="si-LK" sz="2400" dirty="0"/>
              <a:t> </a:t>
            </a:r>
            <a:r>
              <a:rPr lang="en-US" sz="2400" dirty="0"/>
              <a:t>  A (Absent)</a:t>
            </a:r>
          </a:p>
          <a:p>
            <a:pPr>
              <a:buNone/>
            </a:pPr>
            <a:endParaRPr lang="en-US" sz="2400" dirty="0"/>
          </a:p>
          <a:p>
            <a:r>
              <a:rPr lang="en-US" sz="2400" b="1" dirty="0">
                <a:latin typeface="+mj-lt"/>
              </a:rPr>
              <a:t>Degree of </a:t>
            </a:r>
            <a:r>
              <a:rPr lang="en-US" sz="2400" b="1" dirty="0" err="1">
                <a:latin typeface="+mj-lt"/>
              </a:rPr>
              <a:t>moulding</a:t>
            </a:r>
            <a:r>
              <a:rPr lang="en-US" sz="2400" b="1" dirty="0">
                <a:latin typeface="+mj-lt"/>
              </a:rPr>
              <a:t> to be documented as</a:t>
            </a:r>
            <a:r>
              <a:rPr lang="en-US" sz="2400" b="1" dirty="0"/>
              <a:t>:</a:t>
            </a:r>
          </a:p>
          <a:p>
            <a:pPr marL="0" indent="0">
              <a:buNone/>
            </a:pPr>
            <a:r>
              <a:rPr lang="en-US" sz="2400" dirty="0"/>
              <a:t>                 0    Bones separated, and suture lines felt easily.     </a:t>
            </a:r>
          </a:p>
          <a:p>
            <a:pPr marL="0" indent="0">
              <a:buNone/>
            </a:pPr>
            <a:r>
              <a:rPr lang="en-US" sz="2400" dirty="0"/>
              <a:t>                 </a:t>
            </a:r>
            <a:r>
              <a:rPr lang="en-US" sz="2400" b="1" dirty="0"/>
              <a:t>+</a:t>
            </a:r>
            <a:r>
              <a:rPr lang="en-US" sz="2400" dirty="0"/>
              <a:t>    Bones just touching each other</a:t>
            </a:r>
          </a:p>
          <a:p>
            <a:pPr>
              <a:buNone/>
            </a:pPr>
            <a:r>
              <a:rPr lang="en-US" sz="2400" b="1" dirty="0"/>
              <a:t>                ++   </a:t>
            </a:r>
            <a:r>
              <a:rPr lang="en-US" sz="2400" dirty="0"/>
              <a:t>Bones overlapping</a:t>
            </a:r>
            <a:endParaRPr lang="si-LK" sz="2400" dirty="0"/>
          </a:p>
          <a:p>
            <a:pPr>
              <a:buNone/>
            </a:pPr>
            <a:r>
              <a:rPr lang="en-US" sz="2400" b="1" dirty="0"/>
              <a:t>                +++ </a:t>
            </a:r>
            <a:r>
              <a:rPr lang="en-US" sz="2400" dirty="0"/>
              <a:t>Bones overlapping severely</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266" t="28866" r="50580" b="9279"/>
          <a:stretch/>
        </p:blipFill>
        <p:spPr>
          <a:xfrm>
            <a:off x="8836660" y="4495801"/>
            <a:ext cx="1717040" cy="1981200"/>
          </a:xfrm>
          <a:prstGeom prst="rect">
            <a:avLst/>
          </a:prstGeom>
        </p:spPr>
      </p:pic>
      <p:sp>
        <p:nvSpPr>
          <p:cNvPr id="5" name="Rounded Rectangle 4"/>
          <p:cNvSpPr/>
          <p:nvPr/>
        </p:nvSpPr>
        <p:spPr>
          <a:xfrm>
            <a:off x="7086600" y="5486401"/>
            <a:ext cx="1259840" cy="216091"/>
          </a:xfrm>
          <a:prstGeom prst="roundRect">
            <a:avLst/>
          </a:prstGeom>
          <a:solidFill>
            <a:srgbClr val="EEECE1">
              <a:lumMod val="60000"/>
              <a:lumOff val="40000"/>
            </a:srgbClr>
          </a:solidFill>
          <a:ln w="25400" cap="flat" cmpd="sng" algn="ctr">
            <a:solidFill>
              <a:srgbClr val="4F81BD">
                <a:shade val="50000"/>
              </a:srgbClr>
            </a:solidFill>
            <a:prstDash val="solid"/>
          </a:ln>
          <a:effectLst/>
        </p:spPr>
        <p:txBody>
          <a:bodyPr rtlCol="0" anchor="ctr"/>
          <a:lstStyle/>
          <a:p>
            <a:pPr algn="ctr" defTabSz="914400">
              <a:defRPr/>
            </a:pPr>
            <a:r>
              <a:rPr lang="en-US" sz="1600" kern="0" cap="all" dirty="0" err="1">
                <a:solidFill>
                  <a:prstClr val="black"/>
                </a:solidFill>
                <a:latin typeface="Calibri"/>
                <a:cs typeface="Iskoola Pota" panose="020B0502040204020203" pitchFamily="34" charset="0"/>
              </a:rPr>
              <a:t>suTURES</a:t>
            </a:r>
            <a:endParaRPr lang="en-US" sz="1600" kern="0" dirty="0">
              <a:solidFill>
                <a:srgbClr val="BFBFBF"/>
              </a:solidFill>
              <a:latin typeface="Calibri"/>
            </a:endParaRPr>
          </a:p>
        </p:txBody>
      </p:sp>
      <p:cxnSp>
        <p:nvCxnSpPr>
          <p:cNvPr id="6" name="Straight Arrow Connector 5"/>
          <p:cNvCxnSpPr/>
          <p:nvPr/>
        </p:nvCxnSpPr>
        <p:spPr>
          <a:xfrm flipV="1">
            <a:off x="8414216" y="5181601"/>
            <a:ext cx="1110785" cy="428085"/>
          </a:xfrm>
          <a:prstGeom prst="straightConnector1">
            <a:avLst/>
          </a:prstGeom>
          <a:noFill/>
          <a:ln w="38100" cap="flat" cmpd="sng" algn="ctr">
            <a:solidFill>
              <a:srgbClr val="4F81BD"/>
            </a:solidFill>
            <a:prstDash val="solid"/>
            <a:tailEnd type="triangle"/>
          </a:ln>
          <a:effectLst>
            <a:outerShdw blurRad="40000" dist="23000" dir="5400000" rotWithShape="0">
              <a:srgbClr val="000000">
                <a:alpha val="35000"/>
              </a:srgbClr>
            </a:outerShdw>
          </a:effectLst>
        </p:spPr>
      </p:cxnSp>
      <p:sp>
        <p:nvSpPr>
          <p:cNvPr id="7" name="Wave 6">
            <a:extLst>
              <a:ext uri="{FF2B5EF4-FFF2-40B4-BE49-F238E27FC236}">
                <a16:creationId xmlns:a16="http://schemas.microsoft.com/office/drawing/2014/main" id="{399565AA-A862-818A-A5AB-59457737A0D2}"/>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8" name="Picture 7">
            <a:extLst>
              <a:ext uri="{FF2B5EF4-FFF2-40B4-BE49-F238E27FC236}">
                <a16:creationId xmlns:a16="http://schemas.microsoft.com/office/drawing/2014/main" id="{7EA5AB69-BF61-CC12-D087-7D08A937D1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9" name="Picture 8">
            <a:extLst>
              <a:ext uri="{FF2B5EF4-FFF2-40B4-BE49-F238E27FC236}">
                <a16:creationId xmlns:a16="http://schemas.microsoft.com/office/drawing/2014/main" id="{CF476AFE-AD64-AA28-698C-63D7CE0EB5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10" name="Picture 9">
            <a:extLst>
              <a:ext uri="{FF2B5EF4-FFF2-40B4-BE49-F238E27FC236}">
                <a16:creationId xmlns:a16="http://schemas.microsoft.com/office/drawing/2014/main" id="{E6071129-A9C7-8255-DA11-3DE2A47FA8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685800"/>
            <a:ext cx="8229600" cy="5867400"/>
          </a:xfrm>
        </p:spPr>
        <p:txBody>
          <a:bodyPr/>
          <a:lstStyle/>
          <a:p>
            <a:pPr marL="0" indent="0">
              <a:buNone/>
            </a:pPr>
            <a:endParaRPr lang="si-LK" sz="2400" dirty="0"/>
          </a:p>
          <a:p>
            <a:pPr marL="0" indent="0">
              <a:buNone/>
            </a:pPr>
            <a:endParaRPr lang="en-US" sz="2400" dirty="0"/>
          </a:p>
          <a:p>
            <a:pPr>
              <a:buNone/>
            </a:pPr>
            <a:endParaRPr lang="si-LK" sz="2400" dirty="0"/>
          </a:p>
          <a:p>
            <a:pPr marL="0" indent="0">
              <a:buNone/>
            </a:pPr>
            <a:endParaRPr lang="en-US" sz="2400" dirty="0"/>
          </a:p>
        </p:txBody>
      </p:sp>
      <p:pic>
        <p:nvPicPr>
          <p:cNvPr id="5" name="Picture 4">
            <a:extLst>
              <a:ext uri="{FF2B5EF4-FFF2-40B4-BE49-F238E27FC236}">
                <a16:creationId xmlns:a16="http://schemas.microsoft.com/office/drawing/2014/main" id="{B26D78D9-980A-D172-1349-27ADB50905A0}"/>
              </a:ext>
            </a:extLst>
          </p:cNvPr>
          <p:cNvPicPr>
            <a:picLocks noChangeAspect="1"/>
          </p:cNvPicPr>
          <p:nvPr/>
        </p:nvPicPr>
        <p:blipFill>
          <a:blip r:embed="rId2">
            <a:alphaModFix amt="35000"/>
          </a:blip>
          <a:stretch>
            <a:fillRect/>
          </a:stretch>
        </p:blipFill>
        <p:spPr>
          <a:xfrm>
            <a:off x="4953000" y="274696"/>
            <a:ext cx="6305166" cy="5897504"/>
          </a:xfrm>
          <a:prstGeom prst="rect">
            <a:avLst/>
          </a:prstGeom>
        </p:spPr>
      </p:pic>
      <p:sp>
        <p:nvSpPr>
          <p:cNvPr id="3" name="Title 2"/>
          <p:cNvSpPr>
            <a:spLocks noGrp="1"/>
          </p:cNvSpPr>
          <p:nvPr>
            <p:ph type="title"/>
          </p:nvPr>
        </p:nvSpPr>
        <p:spPr>
          <a:xfrm>
            <a:off x="1219200" y="2821411"/>
            <a:ext cx="7773338" cy="1596177"/>
          </a:xfrm>
        </p:spPr>
        <p:txBody>
          <a:bodyPr/>
          <a:lstStyle/>
          <a:p>
            <a:r>
              <a:rPr lang="en-US" b="1" dirty="0"/>
              <a:t>Maintaining the </a:t>
            </a:r>
            <a:r>
              <a:rPr lang="en-US" b="1" dirty="0" err="1"/>
              <a:t>partogram</a:t>
            </a:r>
            <a:r>
              <a:rPr lang="en-US" b="1" dirty="0"/>
              <a:t> during the second stage of labour</a:t>
            </a:r>
          </a:p>
        </p:txBody>
      </p:sp>
      <p:sp>
        <p:nvSpPr>
          <p:cNvPr id="6" name="Wave 5">
            <a:extLst>
              <a:ext uri="{FF2B5EF4-FFF2-40B4-BE49-F238E27FC236}">
                <a16:creationId xmlns:a16="http://schemas.microsoft.com/office/drawing/2014/main" id="{0BF7B6C2-635B-E273-DF9A-4CA49A230342}"/>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7" name="Picture 6">
            <a:extLst>
              <a:ext uri="{FF2B5EF4-FFF2-40B4-BE49-F238E27FC236}">
                <a16:creationId xmlns:a16="http://schemas.microsoft.com/office/drawing/2014/main" id="{B1F809F5-EF01-85AD-24F4-A56730DCB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8" name="Picture 7">
            <a:extLst>
              <a:ext uri="{FF2B5EF4-FFF2-40B4-BE49-F238E27FC236}">
                <a16:creationId xmlns:a16="http://schemas.microsoft.com/office/drawing/2014/main" id="{95582200-C23F-6EE8-6AC6-AD13F1E749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9" name="Picture 8">
            <a:extLst>
              <a:ext uri="{FF2B5EF4-FFF2-40B4-BE49-F238E27FC236}">
                <a16:creationId xmlns:a16="http://schemas.microsoft.com/office/drawing/2014/main" id="{D28EB9ED-37FE-EB88-962A-2688D1031E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5522" y="3753549"/>
            <a:ext cx="7773338" cy="1596177"/>
          </a:xfrm>
        </p:spPr>
        <p:txBody>
          <a:bodyPr>
            <a:normAutofit/>
          </a:bodyPr>
          <a:lstStyle/>
          <a:p>
            <a:br>
              <a:rPr lang="en-US" sz="2400" dirty="0"/>
            </a:br>
            <a:r>
              <a:rPr lang="en-US" sz="2400" dirty="0"/>
              <a:t>         Section to be used in the second stage</a:t>
            </a:r>
            <a:br>
              <a:rPr lang="en-US" sz="2400" dirty="0"/>
            </a:br>
            <a:endParaRPr lang="en-US" sz="2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1" y="1295400"/>
            <a:ext cx="8480425" cy="2941638"/>
          </a:xfrm>
        </p:spPr>
      </p:pic>
      <p:grpSp>
        <p:nvGrpSpPr>
          <p:cNvPr id="12" name="Group 11"/>
          <p:cNvGrpSpPr/>
          <p:nvPr/>
        </p:nvGrpSpPr>
        <p:grpSpPr>
          <a:xfrm>
            <a:off x="3657600" y="452082"/>
            <a:ext cx="1676400" cy="788442"/>
            <a:chOff x="2133600" y="452082"/>
            <a:chExt cx="1676400" cy="788442"/>
          </a:xfrm>
        </p:grpSpPr>
        <p:sp>
          <p:nvSpPr>
            <p:cNvPr id="3" name="Rounded Rectangle 2"/>
            <p:cNvSpPr/>
            <p:nvPr/>
          </p:nvSpPr>
          <p:spPr>
            <a:xfrm>
              <a:off x="2133600" y="452082"/>
              <a:ext cx="1676400" cy="38100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cap="all" dirty="0">
                  <a:solidFill>
                    <a:prstClr val="black"/>
                  </a:solidFill>
                </a:rPr>
                <a:t>Time of full dilation</a:t>
              </a:r>
              <a:endParaRPr lang="en-US" sz="1200" dirty="0"/>
            </a:p>
          </p:txBody>
        </p:sp>
        <p:sp>
          <p:nvSpPr>
            <p:cNvPr id="6" name="Down Arrow 5"/>
            <p:cNvSpPr/>
            <p:nvPr/>
          </p:nvSpPr>
          <p:spPr>
            <a:xfrm>
              <a:off x="2857500" y="911841"/>
              <a:ext cx="266700" cy="328683"/>
            </a:xfrm>
            <a:prstGeom prst="down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5819634" y="197816"/>
            <a:ext cx="1419367" cy="1097585"/>
            <a:chOff x="4295633" y="197815"/>
            <a:chExt cx="1419367" cy="1097585"/>
          </a:xfrm>
        </p:grpSpPr>
        <p:sp>
          <p:nvSpPr>
            <p:cNvPr id="5" name="Rounded Rectangle 4"/>
            <p:cNvSpPr/>
            <p:nvPr/>
          </p:nvSpPr>
          <p:spPr>
            <a:xfrm>
              <a:off x="4295633" y="197815"/>
              <a:ext cx="1419367" cy="635267"/>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cap="all" dirty="0">
                  <a:solidFill>
                    <a:prstClr val="black"/>
                  </a:solidFill>
                </a:rPr>
                <a:t>Time of commencement of pushing</a:t>
              </a:r>
              <a:endParaRPr lang="en-US" sz="1200" dirty="0"/>
            </a:p>
          </p:txBody>
        </p:sp>
        <p:sp>
          <p:nvSpPr>
            <p:cNvPr id="7" name="Down Arrow 6"/>
            <p:cNvSpPr/>
            <p:nvPr/>
          </p:nvSpPr>
          <p:spPr>
            <a:xfrm>
              <a:off x="4850357" y="956766"/>
              <a:ext cx="262151" cy="338634"/>
            </a:xfrm>
            <a:prstGeom prst="down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828800" y="5096913"/>
            <a:ext cx="8479734" cy="954107"/>
          </a:xfrm>
          <a:prstGeom prst="rect">
            <a:avLst/>
          </a:prstGeom>
        </p:spPr>
        <p:txBody>
          <a:bodyPr wrap="square">
            <a:spAutoFit/>
          </a:bodyPr>
          <a:lstStyle/>
          <a:p>
            <a:r>
              <a:rPr lang="en-US" sz="2800" dirty="0">
                <a:latin typeface="+mj-lt"/>
              </a:rPr>
              <a:t>Time of full dilatation &amp; Time of commencement of pushing (       ) should be recorded </a:t>
            </a:r>
          </a:p>
        </p:txBody>
      </p:sp>
      <p:pic>
        <p:nvPicPr>
          <p:cNvPr id="10" name="Picture 9"/>
          <p:cNvPicPr>
            <a:picLocks noChangeAspect="1"/>
          </p:cNvPicPr>
          <p:nvPr/>
        </p:nvPicPr>
        <p:blipFill>
          <a:blip r:embed="rId3"/>
          <a:stretch>
            <a:fillRect/>
          </a:stretch>
        </p:blipFill>
        <p:spPr>
          <a:xfrm>
            <a:off x="3352800" y="5604793"/>
            <a:ext cx="158510" cy="323116"/>
          </a:xfrm>
          <a:prstGeom prst="rect">
            <a:avLst/>
          </a:prstGeom>
        </p:spPr>
      </p:pic>
      <p:pic>
        <p:nvPicPr>
          <p:cNvPr id="11" name="Picture 10"/>
          <p:cNvPicPr>
            <a:picLocks noChangeAspect="1"/>
          </p:cNvPicPr>
          <p:nvPr/>
        </p:nvPicPr>
        <p:blipFill>
          <a:blip r:embed="rId3"/>
          <a:stretch>
            <a:fillRect/>
          </a:stretch>
        </p:blipFill>
        <p:spPr>
          <a:xfrm>
            <a:off x="3578345" y="5607047"/>
            <a:ext cx="158510" cy="323116"/>
          </a:xfrm>
          <a:prstGeom prst="rect">
            <a:avLst/>
          </a:prstGeom>
        </p:spPr>
      </p:pic>
      <p:sp>
        <p:nvSpPr>
          <p:cNvPr id="14" name="Wave 13">
            <a:extLst>
              <a:ext uri="{FF2B5EF4-FFF2-40B4-BE49-F238E27FC236}">
                <a16:creationId xmlns:a16="http://schemas.microsoft.com/office/drawing/2014/main" id="{2D6C882F-307F-BF73-5AE7-75A1DD3EFCED}"/>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15" name="Picture 14">
            <a:extLst>
              <a:ext uri="{FF2B5EF4-FFF2-40B4-BE49-F238E27FC236}">
                <a16:creationId xmlns:a16="http://schemas.microsoft.com/office/drawing/2014/main" id="{BAF85D18-E9CE-F484-9029-5136365FAD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16" name="Picture 15">
            <a:extLst>
              <a:ext uri="{FF2B5EF4-FFF2-40B4-BE49-F238E27FC236}">
                <a16:creationId xmlns:a16="http://schemas.microsoft.com/office/drawing/2014/main" id="{28942391-E6D4-ED21-0872-40E8FF4E65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17" name="Picture 16">
            <a:extLst>
              <a:ext uri="{FF2B5EF4-FFF2-40B4-BE49-F238E27FC236}">
                <a16:creationId xmlns:a16="http://schemas.microsoft.com/office/drawing/2014/main" id="{A5359DDA-11A1-7C41-F3E2-82CD32D24A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Tree>
    <p:extLst>
      <p:ext uri="{BB962C8B-B14F-4D97-AF65-F5344CB8AC3E}">
        <p14:creationId xmlns:p14="http://schemas.microsoft.com/office/powerpoint/2010/main" val="101049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800" fill="hold"/>
                                        <p:tgtEl>
                                          <p:spTgt spid="12"/>
                                        </p:tgtEl>
                                        <p:attrNameLst>
                                          <p:attrName>ppt_x</p:attrName>
                                        </p:attrNameLst>
                                      </p:cBhvr>
                                      <p:tavLst>
                                        <p:tav tm="0">
                                          <p:val>
                                            <p:strVal val="#ppt_x"/>
                                          </p:val>
                                        </p:tav>
                                        <p:tav tm="100000">
                                          <p:val>
                                            <p:strVal val="#ppt_x"/>
                                          </p:val>
                                        </p:tav>
                                      </p:tavLst>
                                    </p:anim>
                                    <p:anim calcmode="lin" valueType="num">
                                      <p:cBhvr additive="base">
                                        <p:cTn id="8" dur="18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1800"/>
                            </p:stCondLst>
                            <p:childTnLst>
                              <p:par>
                                <p:cTn id="10" presetID="2" presetClass="entr" presetSubtype="1"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800" fill="hold"/>
                                        <p:tgtEl>
                                          <p:spTgt spid="13"/>
                                        </p:tgtEl>
                                        <p:attrNameLst>
                                          <p:attrName>ppt_x</p:attrName>
                                        </p:attrNameLst>
                                      </p:cBhvr>
                                      <p:tavLst>
                                        <p:tav tm="0">
                                          <p:val>
                                            <p:strVal val="#ppt_x"/>
                                          </p:val>
                                        </p:tav>
                                        <p:tav tm="100000">
                                          <p:val>
                                            <p:strVal val="#ppt_x"/>
                                          </p:val>
                                        </p:tav>
                                      </p:tavLst>
                                    </p:anim>
                                    <p:anim calcmode="lin" valueType="num">
                                      <p:cBhvr additive="base">
                                        <p:cTn id="13" dur="18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447800"/>
            <a:ext cx="9677400" cy="5867399"/>
          </a:xfrm>
        </p:spPr>
        <p:txBody>
          <a:bodyPr>
            <a:noAutofit/>
          </a:bodyPr>
          <a:lstStyle/>
          <a:p>
            <a:pPr marL="0" indent="0">
              <a:buNone/>
            </a:pPr>
            <a:r>
              <a:rPr lang="en-US" sz="2400" dirty="0"/>
              <a:t>  </a:t>
            </a:r>
          </a:p>
          <a:p>
            <a:pPr marL="0" indent="0">
              <a:buNone/>
            </a:pPr>
            <a:endParaRPr lang="en-US" sz="2400" dirty="0"/>
          </a:p>
          <a:p>
            <a:pPr marL="0" indent="0">
              <a:buNone/>
            </a:pPr>
            <a:r>
              <a:rPr lang="en-US" sz="3200" dirty="0"/>
              <a:t>During the intrapartum period </a:t>
            </a:r>
            <a:r>
              <a:rPr lang="si-LK" sz="3200" dirty="0"/>
              <a:t>(</a:t>
            </a:r>
            <a:r>
              <a:rPr lang="en-US" sz="3200" dirty="0"/>
              <a:t>during both the first and second stages</a:t>
            </a:r>
            <a:r>
              <a:rPr lang="si-LK" sz="3200" dirty="0"/>
              <a:t>) </a:t>
            </a:r>
            <a:r>
              <a:rPr lang="en-US" sz="3200" dirty="0"/>
              <a:t>document the observations of the mother as follows</a:t>
            </a:r>
            <a:r>
              <a:rPr lang="si-LK" sz="3200" dirty="0"/>
              <a:t> </a:t>
            </a:r>
            <a:r>
              <a:rPr lang="en-US" sz="3200" dirty="0"/>
              <a:t>,</a:t>
            </a:r>
          </a:p>
          <a:p>
            <a:pPr marL="0" indent="0">
              <a:buNone/>
            </a:pPr>
            <a:endParaRPr lang="en-US" sz="3200" dirty="0"/>
          </a:p>
          <a:p>
            <a:r>
              <a:rPr lang="en-US" sz="3200" dirty="0"/>
              <a:t> Pulse rate </a:t>
            </a:r>
            <a:r>
              <a:rPr lang="si-LK" sz="3200" dirty="0"/>
              <a:t>– </a:t>
            </a:r>
            <a:r>
              <a:rPr lang="en-US" sz="3200" dirty="0"/>
              <a:t>every 30 minutes</a:t>
            </a:r>
          </a:p>
          <a:p>
            <a:r>
              <a:rPr lang="en-US" sz="3200" dirty="0"/>
              <a:t> Blood pressure and temperature </a:t>
            </a:r>
            <a:r>
              <a:rPr lang="si-LK" sz="3200" dirty="0"/>
              <a:t>– </a:t>
            </a:r>
            <a:r>
              <a:rPr lang="en-US" sz="3200" dirty="0"/>
              <a:t>every 4hrs</a:t>
            </a:r>
          </a:p>
        </p:txBody>
      </p:sp>
      <p:sp>
        <p:nvSpPr>
          <p:cNvPr id="4" name="Title 2">
            <a:extLst>
              <a:ext uri="{FF2B5EF4-FFF2-40B4-BE49-F238E27FC236}">
                <a16:creationId xmlns:a16="http://schemas.microsoft.com/office/drawing/2014/main" id="{EEFBFEBD-3347-9F24-2DEA-F29877CA8880}"/>
              </a:ext>
            </a:extLst>
          </p:cNvPr>
          <p:cNvSpPr>
            <a:spLocks noGrp="1"/>
          </p:cNvSpPr>
          <p:nvPr>
            <p:ph type="title"/>
          </p:nvPr>
        </p:nvSpPr>
        <p:spPr>
          <a:xfrm>
            <a:off x="533400" y="1066800"/>
            <a:ext cx="8615692" cy="1596177"/>
          </a:xfrm>
        </p:spPr>
        <p:txBody>
          <a:bodyPr>
            <a:noAutofit/>
          </a:bodyPr>
          <a:lstStyle/>
          <a:p>
            <a:r>
              <a:rPr lang="en-US" b="1" dirty="0"/>
              <a:t>The second stage of </a:t>
            </a:r>
            <a:r>
              <a:rPr lang="en-US" b="1" dirty="0" err="1"/>
              <a:t>labour</a:t>
            </a:r>
            <a:br>
              <a:rPr lang="en-US" dirty="0"/>
            </a:br>
            <a:br>
              <a:rPr lang="si-LK" b="1" dirty="0"/>
            </a:br>
            <a:endParaRPr lang="en-US" b="1" dirty="0"/>
          </a:p>
        </p:txBody>
      </p:sp>
      <p:pic>
        <p:nvPicPr>
          <p:cNvPr id="5" name="Picture 4">
            <a:extLst>
              <a:ext uri="{FF2B5EF4-FFF2-40B4-BE49-F238E27FC236}">
                <a16:creationId xmlns:a16="http://schemas.microsoft.com/office/drawing/2014/main" id="{4FBD9AA4-D510-C4B2-9B04-B6F6FD005CF5}"/>
              </a:ext>
            </a:extLst>
          </p:cNvPr>
          <p:cNvPicPr>
            <a:picLocks noChangeAspect="1"/>
          </p:cNvPicPr>
          <p:nvPr/>
        </p:nvPicPr>
        <p:blipFill>
          <a:blip r:embed="rId2"/>
          <a:stretch>
            <a:fillRect/>
          </a:stretch>
        </p:blipFill>
        <p:spPr>
          <a:xfrm>
            <a:off x="7772400" y="-577191"/>
            <a:ext cx="3052433" cy="3052433"/>
          </a:xfrm>
          <a:prstGeom prst="rect">
            <a:avLst/>
          </a:prstGeom>
        </p:spPr>
      </p:pic>
      <p:sp>
        <p:nvSpPr>
          <p:cNvPr id="6" name="Wave 5">
            <a:extLst>
              <a:ext uri="{FF2B5EF4-FFF2-40B4-BE49-F238E27FC236}">
                <a16:creationId xmlns:a16="http://schemas.microsoft.com/office/drawing/2014/main" id="{FA9A76F7-36A9-D6E4-3FBC-B511298E3989}"/>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7" name="Picture 6">
            <a:extLst>
              <a:ext uri="{FF2B5EF4-FFF2-40B4-BE49-F238E27FC236}">
                <a16:creationId xmlns:a16="http://schemas.microsoft.com/office/drawing/2014/main" id="{7A8BA006-9094-CA87-CBE3-894AC9118A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8" name="Picture 7">
            <a:extLst>
              <a:ext uri="{FF2B5EF4-FFF2-40B4-BE49-F238E27FC236}">
                <a16:creationId xmlns:a16="http://schemas.microsoft.com/office/drawing/2014/main" id="{1379A84B-6694-E17C-775F-057380F17D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9" name="Picture 8">
            <a:extLst>
              <a:ext uri="{FF2B5EF4-FFF2-40B4-BE49-F238E27FC236}">
                <a16:creationId xmlns:a16="http://schemas.microsoft.com/office/drawing/2014/main" id="{A7A232CC-534E-AEA7-0C1B-7844FF9B2E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Tree>
    <p:extLst>
      <p:ext uri="{BB962C8B-B14F-4D97-AF65-F5344CB8AC3E}">
        <p14:creationId xmlns:p14="http://schemas.microsoft.com/office/powerpoint/2010/main" val="4174715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143000"/>
            <a:ext cx="7010400" cy="685800"/>
          </a:xfrm>
        </p:spPr>
        <p:txBody>
          <a:bodyPr>
            <a:normAutofit fontScale="90000"/>
          </a:bodyPr>
          <a:lstStyle/>
          <a:p>
            <a:r>
              <a:rPr lang="en-US" b="1" dirty="0" err="1"/>
              <a:t>Partogram</a:t>
            </a:r>
            <a:r>
              <a:rPr lang="en-US" b="1" dirty="0"/>
              <a:t>:</a:t>
            </a:r>
            <a:br>
              <a:rPr lang="en-US" b="1" dirty="0"/>
            </a:br>
            <a:endParaRPr lang="en-US" b="1" dirty="0"/>
          </a:p>
        </p:txBody>
      </p:sp>
      <p:sp>
        <p:nvSpPr>
          <p:cNvPr id="2" name="Content Placeholder 1"/>
          <p:cNvSpPr>
            <a:spLocks noGrp="1"/>
          </p:cNvSpPr>
          <p:nvPr>
            <p:ph idx="1"/>
          </p:nvPr>
        </p:nvSpPr>
        <p:spPr>
          <a:xfrm>
            <a:off x="1921849" y="1931278"/>
            <a:ext cx="8348302" cy="5029200"/>
          </a:xfrm>
        </p:spPr>
        <p:txBody>
          <a:bodyPr>
            <a:normAutofit/>
          </a:bodyPr>
          <a:lstStyle/>
          <a:p>
            <a:pPr>
              <a:spcAft>
                <a:spcPts val="1800"/>
              </a:spcAft>
            </a:pPr>
            <a:r>
              <a:rPr lang="en-US" dirty="0"/>
              <a:t>Is a graphic representation of the events of </a:t>
            </a:r>
            <a:r>
              <a:rPr lang="en-US" dirty="0" err="1"/>
              <a:t>labour</a:t>
            </a:r>
            <a:endParaRPr lang="si-LK" dirty="0"/>
          </a:p>
          <a:p>
            <a:pPr>
              <a:spcAft>
                <a:spcPts val="1800"/>
              </a:spcAft>
            </a:pPr>
            <a:r>
              <a:rPr lang="en-US" dirty="0"/>
              <a:t>All the observations made on the mother and the fetus are plotted in one sheet </a:t>
            </a:r>
          </a:p>
          <a:p>
            <a:pPr>
              <a:spcAft>
                <a:spcPts val="1800"/>
              </a:spcAft>
            </a:pPr>
            <a:r>
              <a:rPr lang="en-US" dirty="0"/>
              <a:t>Helps in </a:t>
            </a:r>
            <a:r>
              <a:rPr lang="en-US" dirty="0">
                <a:solidFill>
                  <a:srgbClr val="FF0000"/>
                </a:solidFill>
              </a:rPr>
              <a:t>early recognition of abnormal labour and fetal distress</a:t>
            </a:r>
            <a:r>
              <a:rPr lang="en-US" dirty="0"/>
              <a:t>. </a:t>
            </a:r>
          </a:p>
          <a:p>
            <a:pPr>
              <a:spcAft>
                <a:spcPts val="1800"/>
              </a:spcAft>
            </a:pPr>
            <a:r>
              <a:rPr lang="en-US" dirty="0"/>
              <a:t>Now let us look at the partogram in detail</a:t>
            </a:r>
            <a:r>
              <a:rPr lang="en-US" sz="2400" dirty="0"/>
              <a:t>. </a:t>
            </a:r>
          </a:p>
        </p:txBody>
      </p:sp>
      <p:pic>
        <p:nvPicPr>
          <p:cNvPr id="5" name="Picture 4">
            <a:extLst>
              <a:ext uri="{FF2B5EF4-FFF2-40B4-BE49-F238E27FC236}">
                <a16:creationId xmlns:a16="http://schemas.microsoft.com/office/drawing/2014/main" id="{9C2C7F43-46B9-73EF-4F9F-A979351A2406}"/>
              </a:ext>
            </a:extLst>
          </p:cNvPr>
          <p:cNvPicPr>
            <a:picLocks noChangeAspect="1"/>
          </p:cNvPicPr>
          <p:nvPr/>
        </p:nvPicPr>
        <p:blipFill>
          <a:blip r:embed="rId2"/>
          <a:stretch>
            <a:fillRect/>
          </a:stretch>
        </p:blipFill>
        <p:spPr>
          <a:xfrm>
            <a:off x="9096425" y="4191000"/>
            <a:ext cx="2347452" cy="2209800"/>
          </a:xfrm>
          <a:prstGeom prst="rect">
            <a:avLst/>
          </a:prstGeom>
        </p:spPr>
      </p:pic>
      <p:sp>
        <p:nvSpPr>
          <p:cNvPr id="6" name="Wave 5">
            <a:extLst>
              <a:ext uri="{FF2B5EF4-FFF2-40B4-BE49-F238E27FC236}">
                <a16:creationId xmlns:a16="http://schemas.microsoft.com/office/drawing/2014/main" id="{324CC260-C5CE-66AB-6D4E-79C102248153}"/>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7" name="Picture 6">
            <a:extLst>
              <a:ext uri="{FF2B5EF4-FFF2-40B4-BE49-F238E27FC236}">
                <a16:creationId xmlns:a16="http://schemas.microsoft.com/office/drawing/2014/main" id="{DE98EB07-1990-D9DD-636D-C99EACA8A3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8" name="Picture 7">
            <a:extLst>
              <a:ext uri="{FF2B5EF4-FFF2-40B4-BE49-F238E27FC236}">
                <a16:creationId xmlns:a16="http://schemas.microsoft.com/office/drawing/2014/main" id="{39B60562-0D7D-E757-6334-AA78315A6C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9" name="Picture 8">
            <a:extLst>
              <a:ext uri="{FF2B5EF4-FFF2-40B4-BE49-F238E27FC236}">
                <a16:creationId xmlns:a16="http://schemas.microsoft.com/office/drawing/2014/main" id="{7ECDF87B-D77F-14E9-E66E-081793150A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Tree>
    <p:extLst>
      <p:ext uri="{BB962C8B-B14F-4D97-AF65-F5344CB8AC3E}">
        <p14:creationId xmlns:p14="http://schemas.microsoft.com/office/powerpoint/2010/main" val="3906238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E3C3EB-66CA-8451-C513-00A8C0240E82}"/>
              </a:ext>
            </a:extLst>
          </p:cNvPr>
          <p:cNvPicPr>
            <a:picLocks noChangeAspect="1"/>
          </p:cNvPicPr>
          <p:nvPr/>
        </p:nvPicPr>
        <p:blipFill>
          <a:blip r:embed="rId2">
            <a:alphaModFix amt="35000"/>
          </a:blip>
          <a:stretch>
            <a:fillRect/>
          </a:stretch>
        </p:blipFill>
        <p:spPr>
          <a:xfrm>
            <a:off x="4945780" y="304800"/>
            <a:ext cx="5958898" cy="5534025"/>
          </a:xfrm>
          <a:prstGeom prst="rect">
            <a:avLst/>
          </a:prstGeom>
        </p:spPr>
      </p:pic>
      <p:sp>
        <p:nvSpPr>
          <p:cNvPr id="2" name="Title 1"/>
          <p:cNvSpPr>
            <a:spLocks noGrp="1"/>
          </p:cNvSpPr>
          <p:nvPr>
            <p:ph type="title"/>
          </p:nvPr>
        </p:nvSpPr>
        <p:spPr>
          <a:xfrm>
            <a:off x="1752600" y="2630911"/>
            <a:ext cx="7773338" cy="1596177"/>
          </a:xfrm>
        </p:spPr>
        <p:txBody>
          <a:bodyPr>
            <a:normAutofit/>
          </a:bodyPr>
          <a:lstStyle/>
          <a:p>
            <a:r>
              <a:rPr lang="en-US" b="1" dirty="0"/>
              <a:t>Monitoring the mother during the third stage of labour</a:t>
            </a:r>
          </a:p>
        </p:txBody>
      </p:sp>
      <p:sp>
        <p:nvSpPr>
          <p:cNvPr id="5" name="Wave 4">
            <a:extLst>
              <a:ext uri="{FF2B5EF4-FFF2-40B4-BE49-F238E27FC236}">
                <a16:creationId xmlns:a16="http://schemas.microsoft.com/office/drawing/2014/main" id="{704889CA-F130-3F66-ECF4-5ECBFB2EB200}"/>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6" name="Picture 5">
            <a:extLst>
              <a:ext uri="{FF2B5EF4-FFF2-40B4-BE49-F238E27FC236}">
                <a16:creationId xmlns:a16="http://schemas.microsoft.com/office/drawing/2014/main" id="{7F38FB9A-CF31-8B08-470C-ACBCF3E704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7" name="Picture 6">
            <a:extLst>
              <a:ext uri="{FF2B5EF4-FFF2-40B4-BE49-F238E27FC236}">
                <a16:creationId xmlns:a16="http://schemas.microsoft.com/office/drawing/2014/main" id="{A581BF28-64C8-8C3F-D48B-721545265F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8" name="Picture 7">
            <a:extLst>
              <a:ext uri="{FF2B5EF4-FFF2-40B4-BE49-F238E27FC236}">
                <a16:creationId xmlns:a16="http://schemas.microsoft.com/office/drawing/2014/main" id="{AEEF0947-5829-6FD4-84CC-522A9E4E76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Tree>
    <p:extLst>
      <p:ext uri="{BB962C8B-B14F-4D97-AF65-F5344CB8AC3E}">
        <p14:creationId xmlns:p14="http://schemas.microsoft.com/office/powerpoint/2010/main" val="1993651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 y="2819400"/>
            <a:ext cx="6172200" cy="1219200"/>
          </a:xfrm>
        </p:spPr>
        <p:txBody>
          <a:bodyPr>
            <a:noAutofit/>
          </a:bodyPr>
          <a:lstStyle/>
          <a:p>
            <a:pPr algn="l"/>
            <a:r>
              <a:rPr lang="en-US" sz="3000" b="1" dirty="0"/>
              <a:t>Use the chart on the reverse side of the </a:t>
            </a:r>
            <a:r>
              <a:rPr lang="en-US" sz="3000" b="1" dirty="0" err="1"/>
              <a:t>partogram</a:t>
            </a:r>
            <a:r>
              <a:rPr lang="en-US" sz="3000" b="1" dirty="0"/>
              <a:t> to document the third stage</a:t>
            </a:r>
            <a:endParaRPr lang="en-US" sz="3000" b="1" u="sng" dirty="0"/>
          </a:p>
        </p:txBody>
      </p:sp>
      <p:pic>
        <p:nvPicPr>
          <p:cNvPr id="14" name="Content Placeholder 1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5600" y="0"/>
            <a:ext cx="4572000" cy="6445250"/>
          </a:xfrm>
        </p:spPr>
      </p:pic>
      <p:sp>
        <p:nvSpPr>
          <p:cNvPr id="4" name="Wave 3">
            <a:extLst>
              <a:ext uri="{FF2B5EF4-FFF2-40B4-BE49-F238E27FC236}">
                <a16:creationId xmlns:a16="http://schemas.microsoft.com/office/drawing/2014/main" id="{4074B7B7-FA51-7C99-DC95-ABECAA3B14A4}"/>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E44A753B-011B-0AA0-9330-26AD1FDA80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6" name="Picture 5">
            <a:extLst>
              <a:ext uri="{FF2B5EF4-FFF2-40B4-BE49-F238E27FC236}">
                <a16:creationId xmlns:a16="http://schemas.microsoft.com/office/drawing/2014/main" id="{B5592E72-BF8A-16AF-FD8B-F0ABD9C33D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7" name="Picture 6">
            <a:extLst>
              <a:ext uri="{FF2B5EF4-FFF2-40B4-BE49-F238E27FC236}">
                <a16:creationId xmlns:a16="http://schemas.microsoft.com/office/drawing/2014/main" id="{9FDB9946-2D88-17D7-F779-DF9B806C7F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41734" y="712100"/>
            <a:ext cx="2548071" cy="447410"/>
            <a:chOff x="6435909" y="761999"/>
            <a:chExt cx="2548071" cy="447410"/>
          </a:xfrm>
        </p:grpSpPr>
        <p:sp>
          <p:nvSpPr>
            <p:cNvPr id="5" name="Rounded Rectangle 4"/>
            <p:cNvSpPr/>
            <p:nvPr/>
          </p:nvSpPr>
          <p:spPr>
            <a:xfrm>
              <a:off x="6926580" y="761999"/>
              <a:ext cx="2057400" cy="447410"/>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Restless or drowsy?</a:t>
              </a:r>
            </a:p>
            <a:p>
              <a:pPr algn="ctr"/>
              <a:r>
                <a:rPr lang="en-US" sz="1200" dirty="0">
                  <a:solidFill>
                    <a:prstClr val="black"/>
                  </a:solidFill>
                </a:rPr>
                <a:t>Alert &amp; oriented?</a:t>
              </a:r>
              <a:endParaRPr lang="en-US" sz="1200" dirty="0"/>
            </a:p>
          </p:txBody>
        </p:sp>
        <p:sp>
          <p:nvSpPr>
            <p:cNvPr id="11" name="Left Arrow 10"/>
            <p:cNvSpPr/>
            <p:nvPr/>
          </p:nvSpPr>
          <p:spPr>
            <a:xfrm>
              <a:off x="6435909" y="826931"/>
              <a:ext cx="381000" cy="317547"/>
            </a:xfrm>
            <a:prstGeom prst="lef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7959909" y="1484238"/>
            <a:ext cx="2597772" cy="317547"/>
            <a:chOff x="6435909" y="1484237"/>
            <a:chExt cx="2597772" cy="317547"/>
          </a:xfrm>
        </p:grpSpPr>
        <p:sp>
          <p:nvSpPr>
            <p:cNvPr id="10" name="Rounded Rectangle 9"/>
            <p:cNvSpPr/>
            <p:nvPr/>
          </p:nvSpPr>
          <p:spPr>
            <a:xfrm>
              <a:off x="6976281" y="1484237"/>
              <a:ext cx="2057400" cy="304800"/>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Respiratory rate</a:t>
              </a:r>
              <a:endParaRPr lang="en-US" sz="1400" dirty="0"/>
            </a:p>
          </p:txBody>
        </p:sp>
        <p:sp>
          <p:nvSpPr>
            <p:cNvPr id="12" name="Left Arrow 11"/>
            <p:cNvSpPr/>
            <p:nvPr/>
          </p:nvSpPr>
          <p:spPr>
            <a:xfrm>
              <a:off x="6435909" y="1484237"/>
              <a:ext cx="381000" cy="317547"/>
            </a:xfrm>
            <a:prstGeom prst="lef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7951568" y="2529284"/>
            <a:ext cx="2603838" cy="376106"/>
            <a:chOff x="6427568" y="2529284"/>
            <a:chExt cx="2603838" cy="376106"/>
          </a:xfrm>
        </p:grpSpPr>
        <p:sp>
          <p:nvSpPr>
            <p:cNvPr id="6" name="Rounded Rectangle 5"/>
            <p:cNvSpPr/>
            <p:nvPr/>
          </p:nvSpPr>
          <p:spPr>
            <a:xfrm>
              <a:off x="6974006" y="2529284"/>
              <a:ext cx="2057400" cy="376106"/>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Pulse rate</a:t>
              </a:r>
              <a:endParaRPr lang="en-US" sz="1400" dirty="0"/>
            </a:p>
          </p:txBody>
        </p:sp>
        <p:sp>
          <p:nvSpPr>
            <p:cNvPr id="13" name="Left Arrow 12"/>
            <p:cNvSpPr/>
            <p:nvPr/>
          </p:nvSpPr>
          <p:spPr>
            <a:xfrm>
              <a:off x="6427568" y="2554454"/>
              <a:ext cx="381000" cy="317547"/>
            </a:xfrm>
            <a:prstGeom prst="lef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7960539" y="4267201"/>
            <a:ext cx="2593730" cy="500427"/>
            <a:chOff x="6436539" y="4267200"/>
            <a:chExt cx="2593730" cy="500427"/>
          </a:xfrm>
        </p:grpSpPr>
        <p:sp>
          <p:nvSpPr>
            <p:cNvPr id="16" name="Rounded Rectangle 15"/>
            <p:cNvSpPr/>
            <p:nvPr/>
          </p:nvSpPr>
          <p:spPr>
            <a:xfrm>
              <a:off x="6972869" y="4267200"/>
              <a:ext cx="2057400" cy="500427"/>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Systolic Blood pressure</a:t>
              </a:r>
              <a:endParaRPr lang="en-US" sz="1400" dirty="0"/>
            </a:p>
          </p:txBody>
        </p:sp>
        <p:sp>
          <p:nvSpPr>
            <p:cNvPr id="17" name="Left Arrow 16"/>
            <p:cNvSpPr/>
            <p:nvPr/>
          </p:nvSpPr>
          <p:spPr>
            <a:xfrm>
              <a:off x="6436539" y="4419600"/>
              <a:ext cx="381000" cy="317547"/>
            </a:xfrm>
            <a:prstGeom prst="lef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8024491" y="216140"/>
            <a:ext cx="2529779" cy="447410"/>
            <a:chOff x="6500490" y="216140"/>
            <a:chExt cx="2529779" cy="447410"/>
          </a:xfrm>
        </p:grpSpPr>
        <p:sp>
          <p:nvSpPr>
            <p:cNvPr id="14" name="Rounded Rectangle 13"/>
            <p:cNvSpPr/>
            <p:nvPr/>
          </p:nvSpPr>
          <p:spPr>
            <a:xfrm>
              <a:off x="6972869" y="216140"/>
              <a:ext cx="2057400" cy="447410"/>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details of the delivery</a:t>
              </a:r>
              <a:endParaRPr lang="en-US" sz="1200" dirty="0"/>
            </a:p>
          </p:txBody>
        </p:sp>
        <p:sp>
          <p:nvSpPr>
            <p:cNvPr id="18" name="Left Arrow 17"/>
            <p:cNvSpPr/>
            <p:nvPr/>
          </p:nvSpPr>
          <p:spPr>
            <a:xfrm>
              <a:off x="6500490" y="281071"/>
              <a:ext cx="381000" cy="317547"/>
            </a:xfrm>
            <a:prstGeom prst="lef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959909" y="5486401"/>
            <a:ext cx="2594360" cy="577873"/>
            <a:chOff x="6435909" y="5486400"/>
            <a:chExt cx="2594360" cy="577873"/>
          </a:xfrm>
        </p:grpSpPr>
        <p:sp>
          <p:nvSpPr>
            <p:cNvPr id="19" name="Left Arrow 18"/>
            <p:cNvSpPr/>
            <p:nvPr/>
          </p:nvSpPr>
          <p:spPr>
            <a:xfrm>
              <a:off x="6435909" y="5715000"/>
              <a:ext cx="381000" cy="317547"/>
            </a:xfrm>
            <a:prstGeom prst="lef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972869" y="5486400"/>
              <a:ext cx="2057400" cy="577873"/>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Diastolic Blood pressure</a:t>
              </a:r>
              <a:endParaRPr lang="en-US" sz="1400" dirty="0"/>
            </a:p>
          </p:txBody>
        </p:sp>
      </p:grpSp>
      <p:sp>
        <p:nvSpPr>
          <p:cNvPr id="2" name="Wave 1">
            <a:extLst>
              <a:ext uri="{FF2B5EF4-FFF2-40B4-BE49-F238E27FC236}">
                <a16:creationId xmlns:a16="http://schemas.microsoft.com/office/drawing/2014/main" id="{C159CF3A-8353-76E0-5B18-CCF69B267FC3}"/>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23" name="Picture 22">
            <a:extLst>
              <a:ext uri="{FF2B5EF4-FFF2-40B4-BE49-F238E27FC236}">
                <a16:creationId xmlns:a16="http://schemas.microsoft.com/office/drawing/2014/main" id="{F5420C19-5F3D-7CEE-ABD5-AA35D59EC4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24" name="Picture 23">
            <a:extLst>
              <a:ext uri="{FF2B5EF4-FFF2-40B4-BE49-F238E27FC236}">
                <a16:creationId xmlns:a16="http://schemas.microsoft.com/office/drawing/2014/main" id="{D60E7391-DEC4-22D2-011F-D1975B1161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25" name="Picture 24">
            <a:extLst>
              <a:ext uri="{FF2B5EF4-FFF2-40B4-BE49-F238E27FC236}">
                <a16:creationId xmlns:a16="http://schemas.microsoft.com/office/drawing/2014/main" id="{2C65561E-FE9A-9B43-07B7-40A43460EA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pic>
        <p:nvPicPr>
          <p:cNvPr id="15" name="Content Placeholder 14" descr="Screen Clipping"/>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779395" y="0"/>
            <a:ext cx="6216650" cy="6705600"/>
          </a:xfrm>
        </p:spPr>
      </p:pic>
    </p:spTree>
    <p:extLst>
      <p:ext uri="{BB962C8B-B14F-4D97-AF65-F5344CB8AC3E}">
        <p14:creationId xmlns:p14="http://schemas.microsoft.com/office/powerpoint/2010/main" val="393027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1" y="788988"/>
            <a:ext cx="6157913" cy="4953000"/>
          </a:xfrm>
        </p:spPr>
      </p:pic>
      <p:grpSp>
        <p:nvGrpSpPr>
          <p:cNvPr id="3" name="Group 2"/>
          <p:cNvGrpSpPr/>
          <p:nvPr/>
        </p:nvGrpSpPr>
        <p:grpSpPr>
          <a:xfrm>
            <a:off x="7812686" y="2162311"/>
            <a:ext cx="2626715" cy="452305"/>
            <a:chOff x="6288685" y="2162310"/>
            <a:chExt cx="2626715" cy="452305"/>
          </a:xfrm>
        </p:grpSpPr>
        <p:sp>
          <p:nvSpPr>
            <p:cNvPr id="7" name="Rounded Rectangle 6"/>
            <p:cNvSpPr/>
            <p:nvPr/>
          </p:nvSpPr>
          <p:spPr>
            <a:xfrm>
              <a:off x="6858000" y="2162310"/>
              <a:ext cx="2057400" cy="452305"/>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Urine output</a:t>
              </a:r>
              <a:endParaRPr lang="en-US" sz="1400" dirty="0"/>
            </a:p>
          </p:txBody>
        </p:sp>
        <p:sp>
          <p:nvSpPr>
            <p:cNvPr id="11" name="Left Arrow 10"/>
            <p:cNvSpPr/>
            <p:nvPr/>
          </p:nvSpPr>
          <p:spPr>
            <a:xfrm>
              <a:off x="6288685" y="2245108"/>
              <a:ext cx="432179" cy="304591"/>
            </a:xfrm>
            <a:prstGeom prst="lef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7812684" y="2740961"/>
            <a:ext cx="2626716" cy="609957"/>
            <a:chOff x="6288684" y="2740960"/>
            <a:chExt cx="2626716" cy="609957"/>
          </a:xfrm>
        </p:grpSpPr>
        <p:sp>
          <p:nvSpPr>
            <p:cNvPr id="8" name="Rounded Rectangle 7"/>
            <p:cNvSpPr/>
            <p:nvPr/>
          </p:nvSpPr>
          <p:spPr>
            <a:xfrm>
              <a:off x="6842569" y="2740960"/>
              <a:ext cx="2072831" cy="609957"/>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black"/>
                  </a:solidFill>
                </a:rPr>
                <a:t>Consistency of the  uterus</a:t>
              </a:r>
            </a:p>
            <a:p>
              <a:pPr algn="ctr"/>
              <a:r>
                <a:rPr lang="en-US" sz="1400" dirty="0">
                  <a:solidFill>
                    <a:prstClr val="black"/>
                  </a:solidFill>
                </a:rPr>
                <a:t>Level of fundus</a:t>
              </a:r>
              <a:endParaRPr lang="en-US" sz="1400" dirty="0"/>
            </a:p>
          </p:txBody>
        </p:sp>
        <p:sp>
          <p:nvSpPr>
            <p:cNvPr id="12" name="Left Arrow 11"/>
            <p:cNvSpPr/>
            <p:nvPr/>
          </p:nvSpPr>
          <p:spPr>
            <a:xfrm>
              <a:off x="6288684" y="3013054"/>
              <a:ext cx="432179" cy="304591"/>
            </a:xfrm>
            <a:prstGeom prst="lef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7812686" y="3500040"/>
            <a:ext cx="2626715" cy="457200"/>
            <a:chOff x="6288685" y="3500040"/>
            <a:chExt cx="2626715" cy="457200"/>
          </a:xfrm>
        </p:grpSpPr>
        <p:sp>
          <p:nvSpPr>
            <p:cNvPr id="9" name="Rounded Rectangle 8"/>
            <p:cNvSpPr/>
            <p:nvPr/>
          </p:nvSpPr>
          <p:spPr>
            <a:xfrm>
              <a:off x="6842569" y="3500040"/>
              <a:ext cx="2072831" cy="457200"/>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Bleeding PV</a:t>
              </a:r>
            </a:p>
          </p:txBody>
        </p:sp>
        <p:sp>
          <p:nvSpPr>
            <p:cNvPr id="13" name="Left Arrow 12"/>
            <p:cNvSpPr/>
            <p:nvPr/>
          </p:nvSpPr>
          <p:spPr>
            <a:xfrm>
              <a:off x="6288685" y="3652649"/>
              <a:ext cx="432179" cy="304591"/>
            </a:xfrm>
            <a:prstGeom prst="lef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812684" y="4420596"/>
            <a:ext cx="2601697" cy="456205"/>
            <a:chOff x="6288683" y="4420595"/>
            <a:chExt cx="2601697" cy="456205"/>
          </a:xfrm>
        </p:grpSpPr>
        <p:sp>
          <p:nvSpPr>
            <p:cNvPr id="10" name="Rounded Rectangle 9"/>
            <p:cNvSpPr/>
            <p:nvPr/>
          </p:nvSpPr>
          <p:spPr>
            <a:xfrm>
              <a:off x="6842570" y="4420595"/>
              <a:ext cx="2047810" cy="456205"/>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PV &amp; PR findings if done</a:t>
              </a:r>
            </a:p>
          </p:txBody>
        </p:sp>
        <p:sp>
          <p:nvSpPr>
            <p:cNvPr id="14" name="Left Arrow 13"/>
            <p:cNvSpPr/>
            <p:nvPr/>
          </p:nvSpPr>
          <p:spPr>
            <a:xfrm>
              <a:off x="6288683" y="4420595"/>
              <a:ext cx="432179" cy="304591"/>
            </a:xfrm>
            <a:prstGeom prst="lef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7812683" y="4007491"/>
            <a:ext cx="2601696" cy="304591"/>
            <a:chOff x="6288683" y="4007490"/>
            <a:chExt cx="2601696" cy="304591"/>
          </a:xfrm>
        </p:grpSpPr>
        <p:sp>
          <p:nvSpPr>
            <p:cNvPr id="15" name="Rounded Rectangle 14"/>
            <p:cNvSpPr/>
            <p:nvPr/>
          </p:nvSpPr>
          <p:spPr>
            <a:xfrm>
              <a:off x="6842569" y="4064223"/>
              <a:ext cx="2047810" cy="228495"/>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Bladder dilation</a:t>
              </a:r>
              <a:endParaRPr lang="en-US" sz="1200" dirty="0"/>
            </a:p>
          </p:txBody>
        </p:sp>
        <p:sp>
          <p:nvSpPr>
            <p:cNvPr id="16" name="Left Arrow 15"/>
            <p:cNvSpPr/>
            <p:nvPr/>
          </p:nvSpPr>
          <p:spPr>
            <a:xfrm>
              <a:off x="6288683" y="4007490"/>
              <a:ext cx="432179" cy="304591"/>
            </a:xfrm>
            <a:prstGeom prst="lef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855586" y="5026976"/>
            <a:ext cx="2583814" cy="456205"/>
            <a:chOff x="6331586" y="5026975"/>
            <a:chExt cx="2583814" cy="456205"/>
          </a:xfrm>
        </p:grpSpPr>
        <p:sp>
          <p:nvSpPr>
            <p:cNvPr id="17" name="Rounded Rectangle 16"/>
            <p:cNvSpPr/>
            <p:nvPr/>
          </p:nvSpPr>
          <p:spPr>
            <a:xfrm>
              <a:off x="6867590" y="5026975"/>
              <a:ext cx="2047810" cy="456205"/>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Neonatal condition</a:t>
              </a:r>
            </a:p>
          </p:txBody>
        </p:sp>
        <p:sp>
          <p:nvSpPr>
            <p:cNvPr id="18" name="Left Arrow 17"/>
            <p:cNvSpPr/>
            <p:nvPr/>
          </p:nvSpPr>
          <p:spPr>
            <a:xfrm>
              <a:off x="6331586" y="5035563"/>
              <a:ext cx="432179" cy="304591"/>
            </a:xfrm>
            <a:prstGeom prst="lef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Wave 1">
            <a:extLst>
              <a:ext uri="{FF2B5EF4-FFF2-40B4-BE49-F238E27FC236}">
                <a16:creationId xmlns:a16="http://schemas.microsoft.com/office/drawing/2014/main" id="{1D61D7A5-960A-DEAE-DE3B-FF53D47DA5D0}"/>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23" name="Picture 22">
            <a:extLst>
              <a:ext uri="{FF2B5EF4-FFF2-40B4-BE49-F238E27FC236}">
                <a16:creationId xmlns:a16="http://schemas.microsoft.com/office/drawing/2014/main" id="{8A40346A-D8E4-614F-FA61-30B484DB20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24" name="Picture 23">
            <a:extLst>
              <a:ext uri="{FF2B5EF4-FFF2-40B4-BE49-F238E27FC236}">
                <a16:creationId xmlns:a16="http://schemas.microsoft.com/office/drawing/2014/main" id="{ABD826CD-BAA6-B6B9-D33F-586FC21758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25" name="Picture 24">
            <a:extLst>
              <a:ext uri="{FF2B5EF4-FFF2-40B4-BE49-F238E27FC236}">
                <a16:creationId xmlns:a16="http://schemas.microsoft.com/office/drawing/2014/main" id="{281F1BA0-84EF-CE3B-5F4A-02AB9434B5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Tree>
    <p:extLst>
      <p:ext uri="{BB962C8B-B14F-4D97-AF65-F5344CB8AC3E}">
        <p14:creationId xmlns:p14="http://schemas.microsoft.com/office/powerpoint/2010/main" val="340788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1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4469" y="-304800"/>
            <a:ext cx="8515818" cy="6248400"/>
          </a:xfrm>
        </p:spPr>
        <p:txBody>
          <a:bodyPr>
            <a:normAutofit fontScale="92500" lnSpcReduction="10000"/>
          </a:bodyPr>
          <a:lstStyle/>
          <a:p>
            <a:pPr lvl="0"/>
            <a:endParaRPr lang="en-US" sz="2400" dirty="0"/>
          </a:p>
          <a:p>
            <a:pPr lvl="0"/>
            <a:endParaRPr lang="en-US" sz="2400" dirty="0"/>
          </a:p>
          <a:p>
            <a:pPr lvl="0"/>
            <a:r>
              <a:rPr lang="en-US" sz="3000" dirty="0"/>
              <a:t>Monitor &amp; document </a:t>
            </a:r>
          </a:p>
          <a:p>
            <a:pPr lvl="1"/>
            <a:r>
              <a:rPr lang="en-US" sz="3000" dirty="0"/>
              <a:t>maternal pulse rate at 15-minute intervals</a:t>
            </a:r>
          </a:p>
          <a:p>
            <a:pPr lvl="1"/>
            <a:r>
              <a:rPr lang="en-US" sz="3000" dirty="0"/>
              <a:t>BP and RR at 30-minute intervals.</a:t>
            </a:r>
          </a:p>
          <a:p>
            <a:pPr marL="0" indent="0">
              <a:buNone/>
            </a:pPr>
            <a:endParaRPr lang="en-US" sz="3000" dirty="0"/>
          </a:p>
          <a:p>
            <a:r>
              <a:rPr lang="en-US" sz="3000" dirty="0"/>
              <a:t>Palpate the uterus for </a:t>
            </a:r>
            <a:r>
              <a:rPr lang="en-US" sz="3000" dirty="0">
                <a:solidFill>
                  <a:schemeClr val="accent1">
                    <a:lumMod val="75000"/>
                  </a:schemeClr>
                </a:solidFill>
              </a:rPr>
              <a:t>tone and level of fundus </a:t>
            </a:r>
            <a:r>
              <a:rPr lang="en-US" sz="3000" dirty="0"/>
              <a:t>and document at 15-minute intervals. </a:t>
            </a:r>
          </a:p>
          <a:p>
            <a:endParaRPr lang="en-US" sz="3000" dirty="0"/>
          </a:p>
          <a:p>
            <a:r>
              <a:rPr lang="en-US" sz="3000" dirty="0"/>
              <a:t> High-risk (PIH, cardiac diseases, PPH) mothers may need more frequent monitoring. </a:t>
            </a:r>
          </a:p>
          <a:p>
            <a:pPr marL="0" indent="0">
              <a:buNone/>
            </a:pPr>
            <a:endParaRPr lang="en-US" sz="3000" dirty="0"/>
          </a:p>
          <a:p>
            <a:pPr lvl="0"/>
            <a:r>
              <a:rPr lang="en-US" sz="3000" dirty="0"/>
              <a:t>Can mark the level of fundus on the mother’s abdomen with a marker pen, any degree of rising of the level needs urgent attention - 30-minute</a:t>
            </a:r>
          </a:p>
        </p:txBody>
      </p:sp>
      <p:pic>
        <p:nvPicPr>
          <p:cNvPr id="2" name="Picture 1">
            <a:extLst>
              <a:ext uri="{FF2B5EF4-FFF2-40B4-BE49-F238E27FC236}">
                <a16:creationId xmlns:a16="http://schemas.microsoft.com/office/drawing/2014/main" id="{7A108167-5960-47CC-C0BB-EB243C3D4429}"/>
              </a:ext>
            </a:extLst>
          </p:cNvPr>
          <p:cNvPicPr>
            <a:picLocks noChangeAspect="1"/>
          </p:cNvPicPr>
          <p:nvPr/>
        </p:nvPicPr>
        <p:blipFill>
          <a:blip r:embed="rId2"/>
          <a:stretch>
            <a:fillRect/>
          </a:stretch>
        </p:blipFill>
        <p:spPr>
          <a:xfrm>
            <a:off x="8610600" y="304800"/>
            <a:ext cx="2619375" cy="1743075"/>
          </a:xfrm>
          <a:prstGeom prst="rect">
            <a:avLst/>
          </a:prstGeom>
        </p:spPr>
      </p:pic>
      <p:sp>
        <p:nvSpPr>
          <p:cNvPr id="5" name="Wave 4">
            <a:extLst>
              <a:ext uri="{FF2B5EF4-FFF2-40B4-BE49-F238E27FC236}">
                <a16:creationId xmlns:a16="http://schemas.microsoft.com/office/drawing/2014/main" id="{2BACA8AE-3C40-CDF9-3499-19DE7B001F13}"/>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6" name="Picture 5">
            <a:extLst>
              <a:ext uri="{FF2B5EF4-FFF2-40B4-BE49-F238E27FC236}">
                <a16:creationId xmlns:a16="http://schemas.microsoft.com/office/drawing/2014/main" id="{0A951784-0F00-B0D1-4253-0CAD0F5A81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7" name="Picture 6">
            <a:extLst>
              <a:ext uri="{FF2B5EF4-FFF2-40B4-BE49-F238E27FC236}">
                <a16:creationId xmlns:a16="http://schemas.microsoft.com/office/drawing/2014/main" id="{51577FB7-0C76-F94F-B0BC-7F95E8357B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8" name="Picture 7">
            <a:extLst>
              <a:ext uri="{FF2B5EF4-FFF2-40B4-BE49-F238E27FC236}">
                <a16:creationId xmlns:a16="http://schemas.microsoft.com/office/drawing/2014/main" id="{ECED3C6B-AA55-2670-9C72-F8E0B9D918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Tree>
    <p:extLst>
      <p:ext uri="{BB962C8B-B14F-4D97-AF65-F5344CB8AC3E}">
        <p14:creationId xmlns:p14="http://schemas.microsoft.com/office/powerpoint/2010/main" val="1550562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252" y="838200"/>
            <a:ext cx="10771700" cy="6172200"/>
          </a:xfrm>
        </p:spPr>
        <p:txBody>
          <a:bodyPr>
            <a:normAutofit/>
          </a:bodyPr>
          <a:lstStyle/>
          <a:p>
            <a:endParaRPr lang="en-US" sz="2400" dirty="0">
              <a:ea typeface="Times New Roman" panose="02020603050405020304" pitchFamily="18" charset="0"/>
              <a:cs typeface="Times New Roman" panose="02020603050405020304" pitchFamily="18" charset="0"/>
            </a:endParaRPr>
          </a:p>
          <a:p>
            <a:endParaRPr lang="en-US" sz="2400" dirty="0">
              <a:ea typeface="Times New Roman" panose="02020603050405020304" pitchFamily="18" charset="0"/>
              <a:cs typeface="Times New Roman" panose="02020603050405020304" pitchFamily="18" charset="0"/>
            </a:endParaRPr>
          </a:p>
          <a:p>
            <a:r>
              <a:rPr lang="en-US" dirty="0">
                <a:ea typeface="Times New Roman" panose="02020603050405020304" pitchFamily="18" charset="0"/>
                <a:cs typeface="Times New Roman" panose="02020603050405020304" pitchFamily="18" charset="0"/>
              </a:rPr>
              <a:t>Visual estimation of blood loss should be </a:t>
            </a:r>
          </a:p>
          <a:p>
            <a:pPr marL="0" indent="0">
              <a:buNone/>
            </a:pPr>
            <a:r>
              <a:rPr lang="en-US" dirty="0">
                <a:ea typeface="Times New Roman" panose="02020603050405020304" pitchFamily="18" charset="0"/>
                <a:cs typeface="Times New Roman" panose="02020603050405020304" pitchFamily="18" charset="0"/>
              </a:rPr>
              <a:t>    recorded</a:t>
            </a:r>
          </a:p>
          <a:p>
            <a:pPr marL="0" indent="0">
              <a:buNone/>
            </a:pPr>
            <a:endParaRPr lang="en-US" dirty="0">
              <a:ea typeface="Times New Roman" panose="02020603050405020304" pitchFamily="18" charset="0"/>
              <a:cs typeface="Times New Roman" panose="02020603050405020304" pitchFamily="18" charset="0"/>
            </a:endParaRPr>
          </a:p>
          <a:p>
            <a:pPr lvl="0"/>
            <a:r>
              <a:rPr lang="en-US" dirty="0">
                <a:ea typeface="Times New Roman" panose="02020603050405020304" pitchFamily="18" charset="0"/>
                <a:cs typeface="Times New Roman" panose="02020603050405020304" pitchFamily="18" charset="0"/>
              </a:rPr>
              <a:t>Examine  for a distended bladder &amp; monitor urine output hourly if the mother is catheterized </a:t>
            </a:r>
          </a:p>
          <a:p>
            <a:pPr marL="0" indent="0">
              <a:buNone/>
            </a:pPr>
            <a:endParaRPr lang="en-US" dirty="0">
              <a:ea typeface="Times New Roman" panose="02020603050405020304" pitchFamily="18" charset="0"/>
              <a:cs typeface="Times New Roman" panose="02020603050405020304" pitchFamily="18" charset="0"/>
            </a:endParaRPr>
          </a:p>
          <a:p>
            <a:pPr lvl="0"/>
            <a:r>
              <a:rPr lang="en-US" dirty="0">
                <a:ea typeface="Times New Roman" panose="02020603050405020304" pitchFamily="18" charset="0"/>
                <a:cs typeface="Times New Roman" panose="02020603050405020304" pitchFamily="18" charset="0"/>
              </a:rPr>
              <a:t>Vaginal and PR examination may be necessary  depending on the  clinical situation</a:t>
            </a:r>
          </a:p>
          <a:p>
            <a:pPr marL="0" indent="0">
              <a:buNone/>
            </a:pPr>
            <a:endParaRPr lang="en-US" sz="2400" dirty="0">
              <a:ea typeface="Times New Roman" panose="02020603050405020304" pitchFamily="18" charset="0"/>
              <a:cs typeface="Times New Roman" panose="02020603050405020304" pitchFamily="18" charset="0"/>
            </a:endParaRPr>
          </a:p>
          <a:p>
            <a:endParaRPr lang="en-US" sz="1100" dirty="0"/>
          </a:p>
          <a:p>
            <a:pPr lvl="0"/>
            <a:endParaRPr lang="en-US" sz="2400" dirty="0"/>
          </a:p>
          <a:p>
            <a:endParaRPr lang="en-US" dirty="0"/>
          </a:p>
        </p:txBody>
      </p:sp>
      <p:pic>
        <p:nvPicPr>
          <p:cNvPr id="4" name="Picture 3">
            <a:extLst>
              <a:ext uri="{FF2B5EF4-FFF2-40B4-BE49-F238E27FC236}">
                <a16:creationId xmlns:a16="http://schemas.microsoft.com/office/drawing/2014/main" id="{3F3CDCFC-6F4F-2277-3E73-0C6F07740406}"/>
              </a:ext>
            </a:extLst>
          </p:cNvPr>
          <p:cNvPicPr>
            <a:picLocks noChangeAspect="1"/>
          </p:cNvPicPr>
          <p:nvPr/>
        </p:nvPicPr>
        <p:blipFill>
          <a:blip r:embed="rId2"/>
          <a:stretch>
            <a:fillRect/>
          </a:stretch>
        </p:blipFill>
        <p:spPr>
          <a:xfrm>
            <a:off x="6870752" y="152400"/>
            <a:ext cx="4267200" cy="2536858"/>
          </a:xfrm>
          <a:prstGeom prst="rect">
            <a:avLst/>
          </a:prstGeom>
        </p:spPr>
      </p:pic>
      <p:sp>
        <p:nvSpPr>
          <p:cNvPr id="6" name="TextBox 5">
            <a:extLst>
              <a:ext uri="{FF2B5EF4-FFF2-40B4-BE49-F238E27FC236}">
                <a16:creationId xmlns:a16="http://schemas.microsoft.com/office/drawing/2014/main" id="{CBC66CB5-0E5D-9D4C-33DE-043A5813151A}"/>
              </a:ext>
            </a:extLst>
          </p:cNvPr>
          <p:cNvSpPr txBox="1"/>
          <p:nvPr/>
        </p:nvSpPr>
        <p:spPr>
          <a:xfrm>
            <a:off x="6833881" y="2689258"/>
            <a:ext cx="4670323" cy="461665"/>
          </a:xfrm>
          <a:prstGeom prst="rect">
            <a:avLst/>
          </a:prstGeom>
          <a:noFill/>
        </p:spPr>
        <p:txBody>
          <a:bodyPr wrap="square" rtlCol="0">
            <a:spAutoFit/>
          </a:bodyPr>
          <a:lstStyle/>
          <a:p>
            <a:r>
              <a:rPr lang="en-US" sz="800" dirty="0"/>
              <a:t>https://www.google.com/url?sa=i&amp;url=https%3A%2F%2Fonlinelibrary.wiley.com%2Fdoi%2Fpdf%2F10.1111%2Fj.15526909.2012.01375.x&amp;psig=AOvVaw2ENxWaNWgKNn7kigM4_U0O&amp;ust=1707988676900000&amp;source=images&amp;cd=vfe&amp;opi=89978449&amp;ved=2ahUKEwj8pJrkv6qEAxU6jWMGHSD1D6sQr4kDegUIARCNAQ</a:t>
            </a:r>
          </a:p>
        </p:txBody>
      </p:sp>
      <p:sp>
        <p:nvSpPr>
          <p:cNvPr id="5" name="Wave 4">
            <a:extLst>
              <a:ext uri="{FF2B5EF4-FFF2-40B4-BE49-F238E27FC236}">
                <a16:creationId xmlns:a16="http://schemas.microsoft.com/office/drawing/2014/main" id="{401E03B9-02BC-B0F5-0F5D-FC74524D2651}"/>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7" name="Picture 6">
            <a:extLst>
              <a:ext uri="{FF2B5EF4-FFF2-40B4-BE49-F238E27FC236}">
                <a16:creationId xmlns:a16="http://schemas.microsoft.com/office/drawing/2014/main" id="{D8EAEBFA-CD25-2B18-AF0F-4B9E236942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8" name="Picture 7">
            <a:extLst>
              <a:ext uri="{FF2B5EF4-FFF2-40B4-BE49-F238E27FC236}">
                <a16:creationId xmlns:a16="http://schemas.microsoft.com/office/drawing/2014/main" id="{916F0A34-744F-56C4-373E-5CDF14A898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9" name="Picture 8">
            <a:extLst>
              <a:ext uri="{FF2B5EF4-FFF2-40B4-BE49-F238E27FC236}">
                <a16:creationId xmlns:a16="http://schemas.microsoft.com/office/drawing/2014/main" id="{B5E5B3DA-5367-37F2-B2FE-C2C244FBCD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Tree>
    <p:extLst>
      <p:ext uri="{BB962C8B-B14F-4D97-AF65-F5344CB8AC3E}">
        <p14:creationId xmlns:p14="http://schemas.microsoft.com/office/powerpoint/2010/main" val="3225172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447800"/>
            <a:ext cx="8229600" cy="5029200"/>
          </a:xfrm>
        </p:spPr>
        <p:txBody>
          <a:bodyPr>
            <a:normAutofit/>
          </a:bodyPr>
          <a:lstStyle/>
          <a:p>
            <a:r>
              <a:rPr lang="en-US" dirty="0">
                <a:ea typeface="Times New Roman" panose="02020603050405020304" pitchFamily="18" charset="0"/>
                <a:cs typeface="Times New Roman" panose="02020603050405020304" pitchFamily="18" charset="0"/>
              </a:rPr>
              <a:t>Inform MO/Senior MO if any parameter is recorded in one dark grey box       or in two or more light grey       boxes</a:t>
            </a:r>
          </a:p>
          <a:p>
            <a:pPr marL="0" indent="0">
              <a:buNone/>
            </a:pPr>
            <a:endParaRPr lang="en-US" dirty="0">
              <a:ea typeface="Times New Roman" panose="02020603050405020304" pitchFamily="18" charset="0"/>
              <a:cs typeface="Times New Roman" panose="02020603050405020304" pitchFamily="18" charset="0"/>
            </a:endParaRPr>
          </a:p>
          <a:p>
            <a:pPr lvl="0"/>
            <a:r>
              <a:rPr lang="en-US" dirty="0">
                <a:ea typeface="Times New Roman" panose="02020603050405020304" pitchFamily="18" charset="0"/>
                <a:cs typeface="Times New Roman" panose="02020603050405020304" pitchFamily="18" charset="0"/>
              </a:rPr>
              <a:t>Close observation needed if any parameter is recorded in a light grey       box</a:t>
            </a:r>
          </a:p>
          <a:p>
            <a:pPr marL="0" indent="0">
              <a:buNone/>
            </a:pPr>
            <a:endParaRPr lang="en-US" dirty="0">
              <a:ea typeface="Times New Roman" panose="02020603050405020304" pitchFamily="18" charset="0"/>
              <a:cs typeface="Times New Roman" panose="02020603050405020304" pitchFamily="18" charset="0"/>
            </a:endParaRPr>
          </a:p>
          <a:p>
            <a:pPr lvl="0"/>
            <a:r>
              <a:rPr lang="en-US" dirty="0">
                <a:cs typeface="Times New Roman" panose="02020603050405020304" pitchFamily="18" charset="0"/>
              </a:rPr>
              <a:t>If the observations are recorded only in the white boxes       usual frequency of observation could be continued</a:t>
            </a:r>
            <a:endParaRPr lang="en-US" dirty="0"/>
          </a:p>
          <a:p>
            <a:pPr marL="0" indent="0">
              <a:buNone/>
            </a:pPr>
            <a:endParaRPr lang="en-US" dirty="0"/>
          </a:p>
        </p:txBody>
      </p:sp>
      <p:sp>
        <p:nvSpPr>
          <p:cNvPr id="4" name="Rectangle 3"/>
          <p:cNvSpPr/>
          <p:nvPr/>
        </p:nvSpPr>
        <p:spPr>
          <a:xfrm>
            <a:off x="5143500" y="1905000"/>
            <a:ext cx="381000" cy="304800"/>
          </a:xfrm>
          <a:prstGeom prst="rect">
            <a:avLst/>
          </a:prstGeom>
          <a:solidFill>
            <a:schemeClr val="tx1">
              <a:lumMod val="50000"/>
              <a:lumOff val="50000"/>
            </a:schemeClr>
          </a:solidFill>
          <a:ln>
            <a:solidFill>
              <a:schemeClr val="tx1"/>
            </a:solid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634438" y="1905000"/>
            <a:ext cx="381000" cy="304800"/>
          </a:xfrm>
          <a:prstGeom prst="rect">
            <a:avLst/>
          </a:prstGeom>
          <a:solidFill>
            <a:schemeClr val="bg1">
              <a:lumMod val="85000"/>
            </a:schemeClr>
          </a:solidFill>
          <a:ln>
            <a:solidFill>
              <a:schemeClr val="tx1"/>
            </a:solid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62145" y="3754820"/>
            <a:ext cx="381000" cy="304800"/>
          </a:xfrm>
          <a:prstGeom prst="rect">
            <a:avLst/>
          </a:prstGeom>
          <a:solidFill>
            <a:schemeClr val="bg1">
              <a:lumMod val="85000"/>
            </a:schemeClr>
          </a:solidFill>
          <a:ln>
            <a:solidFill>
              <a:schemeClr val="tx1"/>
            </a:solid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352800" y="5147441"/>
            <a:ext cx="381000" cy="304800"/>
          </a:xfrm>
          <a:prstGeom prst="rect">
            <a:avLst/>
          </a:prstGeom>
          <a:solidFill>
            <a:srgbClr val="FFFFFF"/>
          </a:solidFill>
          <a:ln w="25400" cap="flat" cmpd="sng" algn="ctr">
            <a:solidFill>
              <a:sysClr val="windowText" lastClr="000000"/>
            </a:solidFill>
            <a:prstDash val="solid"/>
          </a:ln>
          <a:effectLst/>
        </p:spPr>
        <p:txBody>
          <a:bodyPr rtlCol="0" anchor="ctr"/>
          <a:lstStyle/>
          <a:p>
            <a:pPr algn="ctr" defTabSz="914400">
              <a:defRPr/>
            </a:pPr>
            <a:endParaRPr lang="en-US" kern="0">
              <a:solidFill>
                <a:srgbClr val="BFBFBF"/>
              </a:solidFill>
              <a:latin typeface="Calibri"/>
            </a:endParaRPr>
          </a:p>
        </p:txBody>
      </p:sp>
      <p:sp>
        <p:nvSpPr>
          <p:cNvPr id="8" name="Wave 7">
            <a:extLst>
              <a:ext uri="{FF2B5EF4-FFF2-40B4-BE49-F238E27FC236}">
                <a16:creationId xmlns:a16="http://schemas.microsoft.com/office/drawing/2014/main" id="{93E44F18-B19E-6A32-A313-54275DCF78B3}"/>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9" name="Picture 8">
            <a:extLst>
              <a:ext uri="{FF2B5EF4-FFF2-40B4-BE49-F238E27FC236}">
                <a16:creationId xmlns:a16="http://schemas.microsoft.com/office/drawing/2014/main" id="{7C0C09D0-EAB1-25D0-33C5-B3429424C5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10" name="Picture 9">
            <a:extLst>
              <a:ext uri="{FF2B5EF4-FFF2-40B4-BE49-F238E27FC236}">
                <a16:creationId xmlns:a16="http://schemas.microsoft.com/office/drawing/2014/main" id="{2A03B27A-5FB3-09B5-3187-DF65BA8844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11" name="Picture 10">
            <a:extLst>
              <a:ext uri="{FF2B5EF4-FFF2-40B4-BE49-F238E27FC236}">
                <a16:creationId xmlns:a16="http://schemas.microsoft.com/office/drawing/2014/main" id="{8E0996E9-1D79-8E12-79A9-F9F9E8E113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Tree>
    <p:extLst>
      <p:ext uri="{BB962C8B-B14F-4D97-AF65-F5344CB8AC3E}">
        <p14:creationId xmlns:p14="http://schemas.microsoft.com/office/powerpoint/2010/main" val="672433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238" y="381000"/>
            <a:ext cx="10515600" cy="1325563"/>
          </a:xfrm>
        </p:spPr>
        <p:txBody>
          <a:bodyPr/>
          <a:lstStyle/>
          <a:p>
            <a:r>
              <a:rPr lang="en-US" b="1" dirty="0"/>
              <a:t>WHO </a:t>
            </a:r>
            <a:r>
              <a:rPr lang="en-US" b="1" dirty="0" err="1"/>
              <a:t>Labour</a:t>
            </a:r>
            <a:r>
              <a:rPr lang="en-US" b="1" dirty="0"/>
              <a:t> Care Guide</a:t>
            </a:r>
          </a:p>
        </p:txBody>
      </p:sp>
      <p:pic>
        <p:nvPicPr>
          <p:cNvPr id="4" name="Picture 3">
            <a:extLst>
              <a:ext uri="{FF2B5EF4-FFF2-40B4-BE49-F238E27FC236}">
                <a16:creationId xmlns:a16="http://schemas.microsoft.com/office/drawing/2014/main" id="{33F251E4-2D2B-3927-4C0B-1056C06789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sp>
        <p:nvSpPr>
          <p:cNvPr id="6" name="Wave 5">
            <a:extLst>
              <a:ext uri="{FF2B5EF4-FFF2-40B4-BE49-F238E27FC236}">
                <a16:creationId xmlns:a16="http://schemas.microsoft.com/office/drawing/2014/main" id="{93E44F18-B19E-6A32-A313-54275DCF78B3}"/>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Content Placeholder 4">
            <a:extLst>
              <a:ext uri="{FF2B5EF4-FFF2-40B4-BE49-F238E27FC236}">
                <a16:creationId xmlns:a16="http://schemas.microsoft.com/office/drawing/2014/main" id="{8E0996E9-1D79-8E12-79A9-F9F9E8E1131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8724" y="5834839"/>
            <a:ext cx="739868" cy="83131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1298523"/>
            <a:ext cx="4004433" cy="495299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2592824"/>
            <a:ext cx="4450466" cy="1882303"/>
          </a:xfrm>
          <a:prstGeom prst="rect">
            <a:avLst/>
          </a:prstGeom>
        </p:spPr>
      </p:pic>
      <p:pic>
        <p:nvPicPr>
          <p:cNvPr id="9" name="Picture 8">
            <a:extLst>
              <a:ext uri="{FF2B5EF4-FFF2-40B4-BE49-F238E27FC236}">
                <a16:creationId xmlns:a16="http://schemas.microsoft.com/office/drawing/2014/main" id="{9B05EC5E-3464-6FBC-0F97-A00496A150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spTree>
    <p:extLst>
      <p:ext uri="{BB962C8B-B14F-4D97-AF65-F5344CB8AC3E}">
        <p14:creationId xmlns:p14="http://schemas.microsoft.com/office/powerpoint/2010/main" val="194057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33F251E4-2D2B-3927-4C0B-1056C06789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sp>
        <p:nvSpPr>
          <p:cNvPr id="5" name="Wave 4">
            <a:extLst>
              <a:ext uri="{FF2B5EF4-FFF2-40B4-BE49-F238E27FC236}">
                <a16:creationId xmlns:a16="http://schemas.microsoft.com/office/drawing/2014/main" id="{93E44F18-B19E-6A32-A313-54275DCF78B3}"/>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6" name="Content Placeholder 4">
            <a:extLst>
              <a:ext uri="{FF2B5EF4-FFF2-40B4-BE49-F238E27FC236}">
                <a16:creationId xmlns:a16="http://schemas.microsoft.com/office/drawing/2014/main" id="{8E0996E9-1D79-8E12-79A9-F9F9E8E113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24" y="5835865"/>
            <a:ext cx="739868" cy="831313"/>
          </a:xfrm>
          <a:prstGeom prst="rect">
            <a:avLst/>
          </a:prstGeom>
        </p:spPr>
      </p:pic>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43400" y="-34679"/>
            <a:ext cx="5410200" cy="7084556"/>
          </a:xfrm>
        </p:spPr>
      </p:pic>
      <p:pic>
        <p:nvPicPr>
          <p:cNvPr id="8" name="Picture 7">
            <a:extLst>
              <a:ext uri="{FF2B5EF4-FFF2-40B4-BE49-F238E27FC236}">
                <a16:creationId xmlns:a16="http://schemas.microsoft.com/office/drawing/2014/main" id="{9B05EC5E-3464-6FBC-0F97-A00496A150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spTree>
    <p:extLst>
      <p:ext uri="{BB962C8B-B14F-4D97-AF65-F5344CB8AC3E}">
        <p14:creationId xmlns:p14="http://schemas.microsoft.com/office/powerpoint/2010/main" val="2943383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Section 1: Identifying information and </a:t>
            </a:r>
            <a:r>
              <a:rPr lang="en-US" b="1" dirty="0" err="1"/>
              <a:t>labour</a:t>
            </a:r>
            <a:br>
              <a:rPr lang="en-US" b="1" dirty="0"/>
            </a:br>
            <a:r>
              <a:rPr lang="en-US" b="1" dirty="0"/>
              <a:t>characteristics at admission</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03412"/>
            <a:ext cx="7994259" cy="1635863"/>
          </a:xfrm>
        </p:spPr>
      </p:pic>
      <p:sp>
        <p:nvSpPr>
          <p:cNvPr id="4" name="Wave 3">
            <a:extLst>
              <a:ext uri="{FF2B5EF4-FFF2-40B4-BE49-F238E27FC236}">
                <a16:creationId xmlns:a16="http://schemas.microsoft.com/office/drawing/2014/main" id="{93E44F18-B19E-6A32-A313-54275DCF78B3}"/>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33F251E4-2D2B-3927-4C0B-1056C06789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sp>
        <p:nvSpPr>
          <p:cNvPr id="6" name="Wave 5">
            <a:extLst>
              <a:ext uri="{FF2B5EF4-FFF2-40B4-BE49-F238E27FC236}">
                <a16:creationId xmlns:a16="http://schemas.microsoft.com/office/drawing/2014/main" id="{93E44F18-B19E-6A32-A313-54275DCF78B3}"/>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7" name="Content Placeholder 4">
            <a:extLst>
              <a:ext uri="{FF2B5EF4-FFF2-40B4-BE49-F238E27FC236}">
                <a16:creationId xmlns:a16="http://schemas.microsoft.com/office/drawing/2014/main" id="{8E0996E9-1D79-8E12-79A9-F9F9E8E113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5835865"/>
            <a:ext cx="739868" cy="83131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1571" y="4419600"/>
            <a:ext cx="7465565" cy="1248508"/>
          </a:xfrm>
          <a:prstGeom prst="rect">
            <a:avLst/>
          </a:prstGeom>
        </p:spPr>
      </p:pic>
      <p:pic>
        <p:nvPicPr>
          <p:cNvPr id="9" name="Picture 8">
            <a:extLst>
              <a:ext uri="{FF2B5EF4-FFF2-40B4-BE49-F238E27FC236}">
                <a16:creationId xmlns:a16="http://schemas.microsoft.com/office/drawing/2014/main" id="{9B05EC5E-3464-6FBC-0F97-A00496A150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spTree>
    <p:extLst>
      <p:ext uri="{BB962C8B-B14F-4D97-AF65-F5344CB8AC3E}">
        <p14:creationId xmlns:p14="http://schemas.microsoft.com/office/powerpoint/2010/main" val="1061750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762000"/>
            <a:ext cx="8813042" cy="1524000"/>
          </a:xfrm>
        </p:spPr>
        <p:txBody>
          <a:bodyPr>
            <a:normAutofit/>
          </a:bodyPr>
          <a:lstStyle/>
          <a:p>
            <a:pPr algn="l"/>
            <a:r>
              <a:rPr lang="en-US" sz="4000" b="1" dirty="0"/>
              <a:t>When should the </a:t>
            </a:r>
            <a:r>
              <a:rPr lang="en-US" sz="4000" b="1" dirty="0" err="1"/>
              <a:t>partogram</a:t>
            </a:r>
            <a:r>
              <a:rPr lang="en-US" sz="4000" b="1" dirty="0"/>
              <a:t> </a:t>
            </a:r>
            <a:br>
              <a:rPr lang="en-US" sz="4000" b="1" dirty="0"/>
            </a:br>
            <a:r>
              <a:rPr lang="en-US" sz="4000" b="1" dirty="0"/>
              <a:t>be started?</a:t>
            </a:r>
            <a:endParaRPr lang="en-US" b="1" dirty="0">
              <a:latin typeface="Iskoola Pota" pitchFamily="34" charset="0"/>
              <a:cs typeface="Iskoola Pota" pitchFamily="34" charset="0"/>
            </a:endParaRPr>
          </a:p>
        </p:txBody>
      </p:sp>
      <p:sp>
        <p:nvSpPr>
          <p:cNvPr id="2" name="Content Placeholder 1"/>
          <p:cNvSpPr>
            <a:spLocks noGrp="1"/>
          </p:cNvSpPr>
          <p:nvPr>
            <p:ph idx="1"/>
          </p:nvPr>
        </p:nvSpPr>
        <p:spPr>
          <a:xfrm>
            <a:off x="2438400" y="2590800"/>
            <a:ext cx="8408158" cy="5334000"/>
          </a:xfrm>
        </p:spPr>
        <p:txBody>
          <a:bodyPr>
            <a:normAutofit/>
          </a:bodyPr>
          <a:lstStyle/>
          <a:p>
            <a:r>
              <a:rPr lang="en-US" sz="3200" dirty="0">
                <a:latin typeface="+mj-lt"/>
              </a:rPr>
              <a:t>If the frequency of uterine contractions is 2 or more per 10 minutes</a:t>
            </a:r>
          </a:p>
          <a:p>
            <a:pPr marL="0" indent="0">
              <a:buNone/>
            </a:pPr>
            <a:r>
              <a:rPr lang="en-US" sz="3200" dirty="0">
                <a:latin typeface="+mj-lt"/>
              </a:rPr>
              <a:t>                         or</a:t>
            </a:r>
          </a:p>
          <a:p>
            <a:r>
              <a:rPr lang="en-US" sz="3200" dirty="0">
                <a:latin typeface="+mj-lt"/>
              </a:rPr>
              <a:t>At induction of </a:t>
            </a:r>
            <a:r>
              <a:rPr lang="en-US" sz="3200" dirty="0" err="1">
                <a:latin typeface="+mj-lt"/>
              </a:rPr>
              <a:t>labour</a:t>
            </a:r>
            <a:r>
              <a:rPr lang="en-US" sz="3200" dirty="0">
                <a:latin typeface="+mj-lt"/>
              </a:rPr>
              <a:t> with oxytocin or by amniotomy</a:t>
            </a:r>
          </a:p>
          <a:p>
            <a:pPr>
              <a:buNone/>
            </a:pPr>
            <a:endParaRPr lang="si-LK" sz="4500" dirty="0"/>
          </a:p>
          <a:p>
            <a:pPr>
              <a:buNone/>
            </a:pPr>
            <a:endParaRPr lang="en-US" dirty="0"/>
          </a:p>
          <a:p>
            <a:pPr>
              <a:buNone/>
            </a:pPr>
            <a:endParaRPr lang="en-US" dirty="0"/>
          </a:p>
        </p:txBody>
      </p:sp>
      <p:pic>
        <p:nvPicPr>
          <p:cNvPr id="5" name="Picture 4">
            <a:extLst>
              <a:ext uri="{FF2B5EF4-FFF2-40B4-BE49-F238E27FC236}">
                <a16:creationId xmlns:a16="http://schemas.microsoft.com/office/drawing/2014/main" id="{FC695055-FE0F-E3FE-FE39-760487107666}"/>
              </a:ext>
            </a:extLst>
          </p:cNvPr>
          <p:cNvPicPr>
            <a:picLocks noChangeAspect="1"/>
          </p:cNvPicPr>
          <p:nvPr/>
        </p:nvPicPr>
        <p:blipFill>
          <a:blip r:embed="rId2"/>
          <a:stretch>
            <a:fillRect/>
          </a:stretch>
        </p:blipFill>
        <p:spPr>
          <a:xfrm>
            <a:off x="9753600" y="3399503"/>
            <a:ext cx="1819275" cy="2505075"/>
          </a:xfrm>
          <a:prstGeom prst="rect">
            <a:avLst/>
          </a:prstGeom>
        </p:spPr>
      </p:pic>
      <p:sp>
        <p:nvSpPr>
          <p:cNvPr id="6" name="Wave 5">
            <a:extLst>
              <a:ext uri="{FF2B5EF4-FFF2-40B4-BE49-F238E27FC236}">
                <a16:creationId xmlns:a16="http://schemas.microsoft.com/office/drawing/2014/main" id="{167FC1F9-AFC6-5642-B4B5-244ED3A856BA}"/>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7" name="Picture 6">
            <a:extLst>
              <a:ext uri="{FF2B5EF4-FFF2-40B4-BE49-F238E27FC236}">
                <a16:creationId xmlns:a16="http://schemas.microsoft.com/office/drawing/2014/main" id="{241D8A85-550E-FE54-C101-F7242342E0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8" name="Picture 7">
            <a:extLst>
              <a:ext uri="{FF2B5EF4-FFF2-40B4-BE49-F238E27FC236}">
                <a16:creationId xmlns:a16="http://schemas.microsoft.com/office/drawing/2014/main" id="{6A7A2207-5F8E-8870-BFF6-B0336B14CC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9" name="Picture 8">
            <a:extLst>
              <a:ext uri="{FF2B5EF4-FFF2-40B4-BE49-F238E27FC236}">
                <a16:creationId xmlns:a16="http://schemas.microsoft.com/office/drawing/2014/main" id="{2DB1BC8B-8571-C617-AA3B-FBE2B83694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Section 2: Supportive care</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0143" y="1320596"/>
            <a:ext cx="9372600" cy="3546635"/>
          </a:xfrm>
        </p:spPr>
      </p:pic>
      <p:pic>
        <p:nvPicPr>
          <p:cNvPr id="4" name="Picture 3">
            <a:extLst>
              <a:ext uri="{FF2B5EF4-FFF2-40B4-BE49-F238E27FC236}">
                <a16:creationId xmlns:a16="http://schemas.microsoft.com/office/drawing/2014/main" id="{33F251E4-2D2B-3927-4C0B-1056C06789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sp>
        <p:nvSpPr>
          <p:cNvPr id="5" name="Wave 4">
            <a:extLst>
              <a:ext uri="{FF2B5EF4-FFF2-40B4-BE49-F238E27FC236}">
                <a16:creationId xmlns:a16="http://schemas.microsoft.com/office/drawing/2014/main" id="{93E44F18-B19E-6A32-A313-54275DCF78B3}"/>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6" name="Content Placeholder 4">
            <a:extLst>
              <a:ext uri="{FF2B5EF4-FFF2-40B4-BE49-F238E27FC236}">
                <a16:creationId xmlns:a16="http://schemas.microsoft.com/office/drawing/2014/main" id="{8E0996E9-1D79-8E12-79A9-F9F9E8E113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995" y="5834839"/>
            <a:ext cx="739868" cy="83131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5378039"/>
            <a:ext cx="6248400" cy="79416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438400"/>
            <a:ext cx="3497883" cy="3037876"/>
          </a:xfrm>
          <a:prstGeom prst="rect">
            <a:avLst/>
          </a:prstGeom>
        </p:spPr>
      </p:pic>
      <p:pic>
        <p:nvPicPr>
          <p:cNvPr id="10" name="Picture 9">
            <a:extLst>
              <a:ext uri="{FF2B5EF4-FFF2-40B4-BE49-F238E27FC236}">
                <a16:creationId xmlns:a16="http://schemas.microsoft.com/office/drawing/2014/main" id="{9B05EC5E-3464-6FBC-0F97-A00496A150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spTree>
    <p:extLst>
      <p:ext uri="{BB962C8B-B14F-4D97-AF65-F5344CB8AC3E}">
        <p14:creationId xmlns:p14="http://schemas.microsoft.com/office/powerpoint/2010/main" val="2391627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179717"/>
            <a:ext cx="7042547" cy="3765954"/>
          </a:xfrm>
        </p:spPr>
      </p:pic>
      <p:sp>
        <p:nvSpPr>
          <p:cNvPr id="2" name="Title 1"/>
          <p:cNvSpPr>
            <a:spLocks noGrp="1"/>
          </p:cNvSpPr>
          <p:nvPr>
            <p:ph type="title"/>
          </p:nvPr>
        </p:nvSpPr>
        <p:spPr/>
        <p:txBody>
          <a:bodyPr/>
          <a:lstStyle/>
          <a:p>
            <a:r>
              <a:rPr lang="en-US" b="1" dirty="0"/>
              <a:t>Section 3: Care of the baby</a:t>
            </a:r>
          </a:p>
        </p:txBody>
      </p:sp>
      <p:pic>
        <p:nvPicPr>
          <p:cNvPr id="4" name="Picture 3">
            <a:extLst>
              <a:ext uri="{FF2B5EF4-FFF2-40B4-BE49-F238E27FC236}">
                <a16:creationId xmlns:a16="http://schemas.microsoft.com/office/drawing/2014/main" id="{33F251E4-2D2B-3927-4C0B-1056C06789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sp>
        <p:nvSpPr>
          <p:cNvPr id="5" name="Wave 4">
            <a:extLst>
              <a:ext uri="{FF2B5EF4-FFF2-40B4-BE49-F238E27FC236}">
                <a16:creationId xmlns:a16="http://schemas.microsoft.com/office/drawing/2014/main" id="{93E44F18-B19E-6A32-A313-54275DCF78B3}"/>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6" name="Content Placeholder 4">
            <a:extLst>
              <a:ext uri="{FF2B5EF4-FFF2-40B4-BE49-F238E27FC236}">
                <a16:creationId xmlns:a16="http://schemas.microsoft.com/office/drawing/2014/main" id="{8E0996E9-1D79-8E12-79A9-F9F9E8E113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887784"/>
            <a:ext cx="739868" cy="83131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8291" y="4655307"/>
            <a:ext cx="7966352" cy="216752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6792" y="3251948"/>
            <a:ext cx="4750452" cy="140335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0232" y="306727"/>
            <a:ext cx="3383573" cy="2865368"/>
          </a:xfrm>
          <a:prstGeom prst="rect">
            <a:avLst/>
          </a:prstGeom>
        </p:spPr>
      </p:pic>
      <p:pic>
        <p:nvPicPr>
          <p:cNvPr id="10" name="Picture 9">
            <a:extLst>
              <a:ext uri="{FF2B5EF4-FFF2-40B4-BE49-F238E27FC236}">
                <a16:creationId xmlns:a16="http://schemas.microsoft.com/office/drawing/2014/main" id="{9B05EC5E-3464-6FBC-0F97-A00496A150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spTree>
    <p:extLst>
      <p:ext uri="{BB962C8B-B14F-4D97-AF65-F5344CB8AC3E}">
        <p14:creationId xmlns:p14="http://schemas.microsoft.com/office/powerpoint/2010/main" val="751798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Section 4: Care of the woman</a:t>
            </a:r>
          </a:p>
        </p:txBody>
      </p:sp>
      <p:pic>
        <p:nvPicPr>
          <p:cNvPr id="4" name="Picture 3">
            <a:extLst>
              <a:ext uri="{FF2B5EF4-FFF2-40B4-BE49-F238E27FC236}">
                <a16:creationId xmlns:a16="http://schemas.microsoft.com/office/drawing/2014/main" id="{33F251E4-2D2B-3927-4C0B-1056C06789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sp>
        <p:nvSpPr>
          <p:cNvPr id="5" name="Wave 4">
            <a:extLst>
              <a:ext uri="{FF2B5EF4-FFF2-40B4-BE49-F238E27FC236}">
                <a16:creationId xmlns:a16="http://schemas.microsoft.com/office/drawing/2014/main" id="{93E44F18-B19E-6A32-A313-54275DCF78B3}"/>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6" name="Content Placeholder 4">
            <a:extLst>
              <a:ext uri="{FF2B5EF4-FFF2-40B4-BE49-F238E27FC236}">
                <a16:creationId xmlns:a16="http://schemas.microsoft.com/office/drawing/2014/main" id="{8E0996E9-1D79-8E12-79A9-F9F9E8E113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326" y="5821227"/>
            <a:ext cx="739868" cy="83131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250405"/>
            <a:ext cx="6260339" cy="408203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2056" y="5336825"/>
            <a:ext cx="8671744" cy="811026"/>
          </a:xfrm>
          <a:prstGeom prst="rect">
            <a:avLst/>
          </a:prstGeom>
        </p:spPr>
      </p:pic>
      <p:pic>
        <p:nvPicPr>
          <p:cNvPr id="10" name="Content Placeholder 9"/>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4267200" y="3200400"/>
            <a:ext cx="6553768" cy="1059272"/>
          </a:xfr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4880" y="1403094"/>
            <a:ext cx="3436918" cy="1440305"/>
          </a:xfrm>
          <a:prstGeom prst="rect">
            <a:avLst/>
          </a:prstGeom>
        </p:spPr>
      </p:pic>
      <p:pic>
        <p:nvPicPr>
          <p:cNvPr id="14" name="Picture 13">
            <a:extLst>
              <a:ext uri="{FF2B5EF4-FFF2-40B4-BE49-F238E27FC236}">
                <a16:creationId xmlns:a16="http://schemas.microsoft.com/office/drawing/2014/main" id="{9B05EC5E-3464-6FBC-0F97-A00496A150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spTree>
    <p:extLst>
      <p:ext uri="{BB962C8B-B14F-4D97-AF65-F5344CB8AC3E}">
        <p14:creationId xmlns:p14="http://schemas.microsoft.com/office/powerpoint/2010/main" val="986689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Section 5: </a:t>
            </a:r>
            <a:r>
              <a:rPr lang="en-US" b="1" dirty="0" err="1"/>
              <a:t>Labour</a:t>
            </a:r>
            <a:r>
              <a:rPr lang="en-US" b="1" dirty="0"/>
              <a:t> progress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763" y="1666227"/>
            <a:ext cx="7370019" cy="2425576"/>
          </a:xfrm>
        </p:spPr>
      </p:pic>
      <p:sp>
        <p:nvSpPr>
          <p:cNvPr id="5" name="Wave 4">
            <a:extLst>
              <a:ext uri="{FF2B5EF4-FFF2-40B4-BE49-F238E27FC236}">
                <a16:creationId xmlns:a16="http://schemas.microsoft.com/office/drawing/2014/main" id="{93E44F18-B19E-6A32-A313-54275DCF78B3}"/>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6" name="Content Placeholder 4">
            <a:extLst>
              <a:ext uri="{FF2B5EF4-FFF2-40B4-BE49-F238E27FC236}">
                <a16:creationId xmlns:a16="http://schemas.microsoft.com/office/drawing/2014/main" id="{8E0996E9-1D79-8E12-79A9-F9F9E8E113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88" y="5778641"/>
            <a:ext cx="739868" cy="83131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0554" y="304800"/>
            <a:ext cx="4337706" cy="4126729"/>
          </a:xfrm>
          <a:prstGeom prst="rect">
            <a:avLst/>
          </a:prstGeom>
        </p:spPr>
      </p:pic>
      <p:pic>
        <p:nvPicPr>
          <p:cNvPr id="4" name="Picture 3">
            <a:extLst>
              <a:ext uri="{FF2B5EF4-FFF2-40B4-BE49-F238E27FC236}">
                <a16:creationId xmlns:a16="http://schemas.microsoft.com/office/drawing/2014/main" id="{33F251E4-2D2B-3927-4C0B-1056C06789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1800" y="4284507"/>
            <a:ext cx="4419983" cy="2194750"/>
          </a:xfrm>
          <a:prstGeom prst="rect">
            <a:avLst/>
          </a:prstGeom>
        </p:spPr>
      </p:pic>
      <p:pic>
        <p:nvPicPr>
          <p:cNvPr id="10" name="Picture 9">
            <a:extLst>
              <a:ext uri="{FF2B5EF4-FFF2-40B4-BE49-F238E27FC236}">
                <a16:creationId xmlns:a16="http://schemas.microsoft.com/office/drawing/2014/main" id="{9B05EC5E-3464-6FBC-0F97-A00496A150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spTree>
    <p:extLst>
      <p:ext uri="{BB962C8B-B14F-4D97-AF65-F5344CB8AC3E}">
        <p14:creationId xmlns:p14="http://schemas.microsoft.com/office/powerpoint/2010/main" val="3708264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Section 6/7: Medication/ Shared decision-making</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1000" y="3696621"/>
            <a:ext cx="6797629" cy="2385267"/>
          </a:xfrm>
        </p:spPr>
      </p:pic>
      <p:pic>
        <p:nvPicPr>
          <p:cNvPr id="4" name="Picture 3">
            <a:extLst>
              <a:ext uri="{FF2B5EF4-FFF2-40B4-BE49-F238E27FC236}">
                <a16:creationId xmlns:a16="http://schemas.microsoft.com/office/drawing/2014/main" id="{33F251E4-2D2B-3927-4C0B-1056C06789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sp>
        <p:nvSpPr>
          <p:cNvPr id="5" name="Wave 4">
            <a:extLst>
              <a:ext uri="{FF2B5EF4-FFF2-40B4-BE49-F238E27FC236}">
                <a16:creationId xmlns:a16="http://schemas.microsoft.com/office/drawing/2014/main" id="{93E44F18-B19E-6A32-A313-54275DCF78B3}"/>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6" name="Content Placeholder 4">
            <a:extLst>
              <a:ext uri="{FF2B5EF4-FFF2-40B4-BE49-F238E27FC236}">
                <a16:creationId xmlns:a16="http://schemas.microsoft.com/office/drawing/2014/main" id="{8E0996E9-1D79-8E12-79A9-F9F9E8E113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5817254"/>
            <a:ext cx="739868" cy="83131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122" y="2133600"/>
            <a:ext cx="3406435" cy="1828800"/>
          </a:xfrm>
          <a:prstGeom prst="rect">
            <a:avLst/>
          </a:prstGeom>
        </p:spPr>
      </p:pic>
      <p:pic>
        <p:nvPicPr>
          <p:cNvPr id="9" name="Picture 8">
            <a:extLst>
              <a:ext uri="{FF2B5EF4-FFF2-40B4-BE49-F238E27FC236}">
                <a16:creationId xmlns:a16="http://schemas.microsoft.com/office/drawing/2014/main" id="{9B05EC5E-3464-6FBC-0F97-A00496A150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spTree>
    <p:extLst>
      <p:ext uri="{BB962C8B-B14F-4D97-AF65-F5344CB8AC3E}">
        <p14:creationId xmlns:p14="http://schemas.microsoft.com/office/powerpoint/2010/main" val="3985787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F08AC-B16E-8018-4661-B1529E3CE491}"/>
              </a:ext>
            </a:extLst>
          </p:cNvPr>
          <p:cNvSpPr>
            <a:spLocks noGrp="1"/>
          </p:cNvSpPr>
          <p:nvPr>
            <p:ph type="title"/>
          </p:nvPr>
        </p:nvSpPr>
        <p:spPr/>
        <p:txBody>
          <a:bodyPr/>
          <a:lstStyle/>
          <a:p>
            <a:r>
              <a:rPr lang="en-US" dirty="0"/>
              <a:t>Changes from Previous Guideline</a:t>
            </a:r>
          </a:p>
        </p:txBody>
      </p:sp>
      <p:pic>
        <p:nvPicPr>
          <p:cNvPr id="5" name="Content Placeholder 4">
            <a:extLst>
              <a:ext uri="{FF2B5EF4-FFF2-40B4-BE49-F238E27FC236}">
                <a16:creationId xmlns:a16="http://schemas.microsoft.com/office/drawing/2014/main" id="{F33920EF-F05B-7421-1D0E-3858A1691BD0}"/>
              </a:ext>
            </a:extLst>
          </p:cNvPr>
          <p:cNvPicPr>
            <a:picLocks noGrp="1" noChangeAspect="1"/>
          </p:cNvPicPr>
          <p:nvPr>
            <p:ph idx="1"/>
          </p:nvPr>
        </p:nvPicPr>
        <p:blipFill>
          <a:blip r:embed="rId2"/>
          <a:stretch>
            <a:fillRect/>
          </a:stretch>
        </p:blipFill>
        <p:spPr>
          <a:xfrm>
            <a:off x="2818645" y="2131753"/>
            <a:ext cx="6554709" cy="3739081"/>
          </a:xfrm>
        </p:spPr>
      </p:pic>
    </p:spTree>
    <p:extLst>
      <p:ext uri="{BB962C8B-B14F-4D97-AF65-F5344CB8AC3E}">
        <p14:creationId xmlns:p14="http://schemas.microsoft.com/office/powerpoint/2010/main" val="881927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AA9E95-B8D1-A64C-919F-9790ADB062D5}"/>
              </a:ext>
            </a:extLst>
          </p:cNvPr>
          <p:cNvSpPr>
            <a:spLocks noGrp="1"/>
          </p:cNvSpPr>
          <p:nvPr>
            <p:ph type="title"/>
          </p:nvPr>
        </p:nvSpPr>
        <p:spPr>
          <a:xfrm>
            <a:off x="1198181" y="560881"/>
            <a:ext cx="9795638" cy="1114380"/>
          </a:xfrm>
        </p:spPr>
        <p:txBody>
          <a:bodyPr vert="horz" lIns="91440" tIns="45720" rIns="91440" bIns="45720" rtlCol="0" anchor="b">
            <a:normAutofit/>
          </a:bodyPr>
          <a:lstStyle/>
          <a:p>
            <a:pPr algn="ctr"/>
            <a:r>
              <a:rPr lang="en-US" sz="5400" dirty="0"/>
              <a:t>Changes from Previous Guideline</a:t>
            </a:r>
            <a:endParaRPr lang="en-US" sz="5200" dirty="0"/>
          </a:p>
        </p:txBody>
      </p:sp>
      <p:pic>
        <p:nvPicPr>
          <p:cNvPr id="5" name="Content Placeholder 4">
            <a:extLst>
              <a:ext uri="{FF2B5EF4-FFF2-40B4-BE49-F238E27FC236}">
                <a16:creationId xmlns:a16="http://schemas.microsoft.com/office/drawing/2014/main" id="{964CD08F-8F9F-F9E5-282F-975ECAF49EE1}"/>
              </a:ext>
            </a:extLst>
          </p:cNvPr>
          <p:cNvPicPr>
            <a:picLocks noGrp="1" noChangeAspect="1"/>
          </p:cNvPicPr>
          <p:nvPr>
            <p:ph idx="1"/>
          </p:nvPr>
        </p:nvPicPr>
        <p:blipFill>
          <a:blip r:embed="rId2"/>
          <a:stretch>
            <a:fillRect/>
          </a:stretch>
        </p:blipFill>
        <p:spPr>
          <a:xfrm>
            <a:off x="3048000" y="2133600"/>
            <a:ext cx="5828261" cy="3039021"/>
          </a:xfrm>
          <a:prstGeom prst="rect">
            <a:avLst/>
          </a:prstGeom>
        </p:spPr>
      </p:pic>
    </p:spTree>
    <p:extLst>
      <p:ext uri="{BB962C8B-B14F-4D97-AF65-F5344CB8AC3E}">
        <p14:creationId xmlns:p14="http://schemas.microsoft.com/office/powerpoint/2010/main" val="2930888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93B16-E3A1-979A-EC6C-4079DE30120D}"/>
              </a:ext>
            </a:extLst>
          </p:cNvPr>
          <p:cNvSpPr>
            <a:spLocks noGrp="1"/>
          </p:cNvSpPr>
          <p:nvPr>
            <p:ph type="title"/>
          </p:nvPr>
        </p:nvSpPr>
        <p:spPr/>
        <p:txBody>
          <a:bodyPr/>
          <a:lstStyle/>
          <a:p>
            <a:r>
              <a:rPr lang="en-US" dirty="0"/>
              <a:t>Changes from Previous Guideline</a:t>
            </a:r>
          </a:p>
        </p:txBody>
      </p:sp>
      <p:pic>
        <p:nvPicPr>
          <p:cNvPr id="5" name="Content Placeholder 4">
            <a:extLst>
              <a:ext uri="{FF2B5EF4-FFF2-40B4-BE49-F238E27FC236}">
                <a16:creationId xmlns:a16="http://schemas.microsoft.com/office/drawing/2014/main" id="{61636905-4A0F-D64B-2A90-DF51C51E0251}"/>
              </a:ext>
            </a:extLst>
          </p:cNvPr>
          <p:cNvPicPr>
            <a:picLocks noGrp="1" noChangeAspect="1"/>
          </p:cNvPicPr>
          <p:nvPr>
            <p:ph idx="1"/>
          </p:nvPr>
        </p:nvPicPr>
        <p:blipFill>
          <a:blip r:embed="rId2"/>
          <a:stretch>
            <a:fillRect/>
          </a:stretch>
        </p:blipFill>
        <p:spPr>
          <a:xfrm>
            <a:off x="2927287" y="2905824"/>
            <a:ext cx="6337426" cy="2190939"/>
          </a:xfrm>
        </p:spPr>
      </p:pic>
    </p:spTree>
    <p:extLst>
      <p:ext uri="{BB962C8B-B14F-4D97-AF65-F5344CB8AC3E}">
        <p14:creationId xmlns:p14="http://schemas.microsoft.com/office/powerpoint/2010/main" val="2996000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4885" y="1066800"/>
            <a:ext cx="4171950" cy="4724400"/>
          </a:xfrm>
          <a:prstGeom prst="ellipse">
            <a:avLst/>
          </a:prstGeom>
          <a:ln>
            <a:noFill/>
          </a:ln>
          <a:effectLst>
            <a:softEdge rad="112500"/>
          </a:effectLst>
        </p:spPr>
      </p:pic>
      <p:sp>
        <p:nvSpPr>
          <p:cNvPr id="5" name="Rectangle 4"/>
          <p:cNvSpPr/>
          <p:nvPr/>
        </p:nvSpPr>
        <p:spPr>
          <a:xfrm>
            <a:off x="6208617" y="2743200"/>
            <a:ext cx="5181600" cy="1200329"/>
          </a:xfrm>
          <a:prstGeom prst="rect">
            <a:avLst/>
          </a:prstGeom>
        </p:spPr>
        <p:txBody>
          <a:bodyPr wrap="square">
            <a:spAutoFit/>
          </a:bodyPr>
          <a:lstStyle/>
          <a:p>
            <a:r>
              <a:rPr lang="en-US" sz="7200" dirty="0">
                <a:solidFill>
                  <a:schemeClr val="tx1">
                    <a:lumMod val="75000"/>
                    <a:lumOff val="25000"/>
                  </a:schemeClr>
                </a:solidFill>
              </a:rPr>
              <a:t>Thank You</a:t>
            </a:r>
            <a:r>
              <a:rPr lang="si-LK" sz="7200" dirty="0">
                <a:solidFill>
                  <a:schemeClr val="tx1">
                    <a:lumMod val="75000"/>
                    <a:lumOff val="25000"/>
                  </a:schemeClr>
                </a:solidFill>
              </a:rPr>
              <a:t>!</a:t>
            </a:r>
            <a:endParaRPr lang="en-US" sz="7200" dirty="0">
              <a:solidFill>
                <a:schemeClr val="tx1">
                  <a:lumMod val="75000"/>
                  <a:lumOff val="25000"/>
                </a:schemeClr>
              </a:solidFill>
            </a:endParaRPr>
          </a:p>
        </p:txBody>
      </p:sp>
      <p:sp>
        <p:nvSpPr>
          <p:cNvPr id="2" name="Wave 1">
            <a:extLst>
              <a:ext uri="{FF2B5EF4-FFF2-40B4-BE49-F238E27FC236}">
                <a16:creationId xmlns:a16="http://schemas.microsoft.com/office/drawing/2014/main" id="{4E2FB1A3-2A3C-441A-D0E1-16BFC5178857}"/>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6" name="Picture 5">
            <a:extLst>
              <a:ext uri="{FF2B5EF4-FFF2-40B4-BE49-F238E27FC236}">
                <a16:creationId xmlns:a16="http://schemas.microsoft.com/office/drawing/2014/main" id="{AC8BE979-1602-3A75-3108-82F9EDA3A4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7" name="Picture 6">
            <a:extLst>
              <a:ext uri="{FF2B5EF4-FFF2-40B4-BE49-F238E27FC236}">
                <a16:creationId xmlns:a16="http://schemas.microsoft.com/office/drawing/2014/main" id="{F4E35E83-1B81-AE1A-C974-529C76E58B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8" name="Picture 7">
            <a:extLst>
              <a:ext uri="{FF2B5EF4-FFF2-40B4-BE49-F238E27FC236}">
                <a16:creationId xmlns:a16="http://schemas.microsoft.com/office/drawing/2014/main" id="{BF719A98-1581-2401-9AF6-E5AAF5FF44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
        <p:nvSpPr>
          <p:cNvPr id="9" name="TextBox 8"/>
          <p:cNvSpPr txBox="1"/>
          <p:nvPr/>
        </p:nvSpPr>
        <p:spPr>
          <a:xfrm>
            <a:off x="6400800" y="3886200"/>
            <a:ext cx="4079384"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Arial Narrow" panose="020B0606020202030204" pitchFamily="34" charset="0"/>
                <a:sym typeface="Calibri"/>
              </a:rPr>
              <a:t>Special Acknowledgement for compiling</a:t>
            </a:r>
            <a:r>
              <a:rPr kumimoji="0" lang="en-US" sz="1600" b="0" i="0" u="none" strike="noStrike" cap="none" spc="0" normalizeH="0" dirty="0">
                <a:ln>
                  <a:noFill/>
                </a:ln>
                <a:solidFill>
                  <a:srgbClr val="000000"/>
                </a:solidFill>
                <a:effectLst/>
                <a:uFillTx/>
                <a:latin typeface="Arial Narrow" panose="020B0606020202030204" pitchFamily="34" charset="0"/>
                <a:sym typeface="Calibri"/>
              </a:rPr>
              <a:t> </a:t>
            </a:r>
            <a:r>
              <a:rPr kumimoji="0" lang="en-US" sz="1600" b="0" i="0" u="none" strike="noStrike" cap="none" spc="0" normalizeH="0" baseline="0" dirty="0">
                <a:ln>
                  <a:noFill/>
                </a:ln>
                <a:solidFill>
                  <a:srgbClr val="000000"/>
                </a:solidFill>
                <a:effectLst/>
                <a:uFillTx/>
                <a:latin typeface="Arial Narrow" panose="020B0606020202030204" pitchFamily="34" charset="0"/>
                <a:sym typeface="Calibri"/>
              </a:rPr>
              <a:t>Presentation</a:t>
            </a:r>
            <a:r>
              <a:rPr kumimoji="0" lang="en-US" sz="1600" b="0" i="0" u="none" strike="noStrike" cap="none" spc="0" normalizeH="0" dirty="0">
                <a:ln>
                  <a:noFill/>
                </a:ln>
                <a:solidFill>
                  <a:srgbClr val="000000"/>
                </a:solidFill>
                <a:effectLst/>
                <a:uFillTx/>
                <a:latin typeface="Arial Narrow" panose="020B0606020202030204" pitchFamily="34" charset="0"/>
                <a:sym typeface="Calibri"/>
              </a:rPr>
              <a:t> </a:t>
            </a:r>
          </a:p>
          <a:p>
            <a:pPr marL="0" marR="0" indent="0" algn="l" defTabSz="914400" rtl="0" fontAlgn="auto" latinLnBrk="0" hangingPunct="0">
              <a:lnSpc>
                <a:spcPct val="100000"/>
              </a:lnSpc>
              <a:spcBef>
                <a:spcPts val="0"/>
              </a:spcBef>
              <a:spcAft>
                <a:spcPts val="0"/>
              </a:spcAft>
              <a:buClrTx/>
              <a:buSzTx/>
              <a:buFontTx/>
              <a:buNone/>
              <a:tabLst/>
            </a:pPr>
            <a:r>
              <a:rPr lang="en-US" sz="2400" b="1" baseline="0" dirty="0" err="1">
                <a:solidFill>
                  <a:srgbClr val="000000"/>
                </a:solidFill>
                <a:latin typeface="Arial Narrow" panose="020B0606020202030204" pitchFamily="34" charset="0"/>
                <a:sym typeface="Calibri"/>
              </a:rPr>
              <a:t>Dr</a:t>
            </a:r>
            <a:r>
              <a:rPr lang="en-US" sz="2400" b="1" dirty="0">
                <a:solidFill>
                  <a:srgbClr val="000000"/>
                </a:solidFill>
                <a:latin typeface="Arial Narrow" panose="020B0606020202030204" pitchFamily="34" charset="0"/>
                <a:sym typeface="Calibri"/>
              </a:rPr>
              <a:t> </a:t>
            </a:r>
            <a:r>
              <a:rPr lang="en-US" sz="2400" b="1" dirty="0" err="1">
                <a:solidFill>
                  <a:srgbClr val="000000"/>
                </a:solidFill>
                <a:latin typeface="Arial Narrow" panose="020B0606020202030204" pitchFamily="34" charset="0"/>
                <a:sym typeface="Calibri"/>
              </a:rPr>
              <a:t>Chinthaka</a:t>
            </a:r>
            <a:r>
              <a:rPr lang="en-US" sz="2400" b="1" dirty="0">
                <a:solidFill>
                  <a:srgbClr val="000000"/>
                </a:solidFill>
                <a:latin typeface="Arial Narrow" panose="020B0606020202030204" pitchFamily="34" charset="0"/>
                <a:sym typeface="Calibri"/>
              </a:rPr>
              <a:t> </a:t>
            </a:r>
            <a:r>
              <a:rPr lang="en-US" sz="2400" b="1" dirty="0" err="1">
                <a:solidFill>
                  <a:srgbClr val="000000"/>
                </a:solidFill>
                <a:latin typeface="Arial Narrow" panose="020B0606020202030204" pitchFamily="34" charset="0"/>
                <a:sym typeface="Calibri"/>
              </a:rPr>
              <a:t>Banagala</a:t>
            </a:r>
            <a:r>
              <a:rPr lang="en-US" sz="2400" b="1" dirty="0">
                <a:solidFill>
                  <a:srgbClr val="000000"/>
                </a:solidFill>
                <a:latin typeface="Arial Narrow" panose="020B0606020202030204" pitchFamily="34" charset="0"/>
                <a:sym typeface="Calibri"/>
              </a:rPr>
              <a:t> </a:t>
            </a:r>
          </a:p>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err="1">
                <a:ln>
                  <a:noFill/>
                </a:ln>
                <a:solidFill>
                  <a:srgbClr val="000000"/>
                </a:solidFill>
                <a:effectLst/>
                <a:uFillTx/>
                <a:latin typeface="Arial Narrow" panose="020B0606020202030204" pitchFamily="34" charset="0"/>
                <a:sym typeface="Calibri"/>
              </a:rPr>
              <a:t>Dr</a:t>
            </a:r>
            <a:r>
              <a:rPr kumimoji="0" lang="en-US" sz="2400" b="1" i="0" u="none" strike="noStrike" cap="none" spc="0" normalizeH="0" baseline="0" dirty="0">
                <a:ln>
                  <a:noFill/>
                </a:ln>
                <a:solidFill>
                  <a:srgbClr val="000000"/>
                </a:solidFill>
                <a:effectLst/>
                <a:uFillTx/>
                <a:latin typeface="Arial Narrow" panose="020B0606020202030204" pitchFamily="34" charset="0"/>
                <a:sym typeface="Calibri"/>
              </a:rPr>
              <a:t> </a:t>
            </a:r>
            <a:r>
              <a:rPr kumimoji="0" lang="en-US" sz="2400" b="1" i="0" u="none" strike="noStrike" cap="none" spc="0" normalizeH="0" baseline="0" dirty="0" err="1">
                <a:ln>
                  <a:noFill/>
                </a:ln>
                <a:solidFill>
                  <a:srgbClr val="000000"/>
                </a:solidFill>
                <a:effectLst/>
                <a:uFillTx/>
                <a:latin typeface="Arial Narrow" panose="020B0606020202030204" pitchFamily="34" charset="0"/>
                <a:sym typeface="Calibri"/>
              </a:rPr>
              <a:t>Nisansala</a:t>
            </a:r>
            <a:r>
              <a:rPr kumimoji="0" lang="en-US" sz="2400" b="1" i="0" u="none" strike="noStrike" cap="none" spc="0" normalizeH="0" baseline="0" dirty="0">
                <a:ln>
                  <a:noFill/>
                </a:ln>
                <a:solidFill>
                  <a:srgbClr val="000000"/>
                </a:solidFill>
                <a:effectLst/>
                <a:uFillTx/>
                <a:latin typeface="Arial Narrow" panose="020B0606020202030204" pitchFamily="34" charset="0"/>
                <a:sym typeface="Calibri"/>
              </a:rPr>
              <a:t> </a:t>
            </a:r>
            <a:r>
              <a:rPr kumimoji="0" lang="en-US" sz="2400" b="1" i="0" u="none" strike="noStrike" cap="none" spc="0" normalizeH="0" baseline="0" dirty="0" err="1">
                <a:ln>
                  <a:noFill/>
                </a:ln>
                <a:solidFill>
                  <a:srgbClr val="000000"/>
                </a:solidFill>
                <a:effectLst/>
                <a:uFillTx/>
                <a:latin typeface="Arial Narrow" panose="020B0606020202030204" pitchFamily="34" charset="0"/>
                <a:sym typeface="Calibri"/>
              </a:rPr>
              <a:t>Perera</a:t>
            </a:r>
            <a:endParaRPr kumimoji="0" lang="en-US" sz="2400" b="1" i="0" u="none" strike="noStrike" cap="none" spc="0" normalizeH="0" baseline="0" dirty="0">
              <a:ln>
                <a:noFill/>
              </a:ln>
              <a:solidFill>
                <a:srgbClr val="000000"/>
              </a:solidFill>
              <a:effectLst/>
              <a:uFillTx/>
              <a:latin typeface="Arial Narrow" panose="020B0606020202030204" pitchFamily="34" charset="0"/>
              <a:sym typeface="Calibri"/>
            </a:endParaRPr>
          </a:p>
        </p:txBody>
      </p:sp>
    </p:spTree>
    <p:extLst>
      <p:ext uri="{BB962C8B-B14F-4D97-AF65-F5344CB8AC3E}">
        <p14:creationId xmlns:p14="http://schemas.microsoft.com/office/powerpoint/2010/main" val="219338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O&amp;G Head Room 2\My Documents\My Scans\2015-06 (Jun)\Partogram.jpg"/>
          <p:cNvPicPr>
            <a:picLocks noChangeAspect="1" noChangeArrowheads="1"/>
          </p:cNvPicPr>
          <p:nvPr/>
        </p:nvPicPr>
        <p:blipFill>
          <a:blip r:embed="rId2" cstate="print"/>
          <a:srcRect/>
          <a:stretch>
            <a:fillRect/>
          </a:stretch>
        </p:blipFill>
        <p:spPr bwMode="auto">
          <a:xfrm>
            <a:off x="1752600" y="76200"/>
            <a:ext cx="4648200" cy="6172195"/>
          </a:xfrm>
          <a:prstGeom prst="rect">
            <a:avLst/>
          </a:prstGeom>
          <a:noFill/>
        </p:spPr>
      </p:pic>
      <p:grpSp>
        <p:nvGrpSpPr>
          <p:cNvPr id="8" name="Group 7"/>
          <p:cNvGrpSpPr/>
          <p:nvPr/>
        </p:nvGrpSpPr>
        <p:grpSpPr>
          <a:xfrm>
            <a:off x="6400800" y="1143000"/>
            <a:ext cx="3593346" cy="2509965"/>
            <a:chOff x="4876800" y="1142999"/>
            <a:chExt cx="3593346" cy="2509965"/>
          </a:xfrm>
        </p:grpSpPr>
        <p:sp>
          <p:nvSpPr>
            <p:cNvPr id="11" name="Rounded Rectangle 10"/>
            <p:cNvSpPr/>
            <p:nvPr/>
          </p:nvSpPr>
          <p:spPr>
            <a:xfrm>
              <a:off x="5715000" y="3123170"/>
              <a:ext cx="2755146" cy="529794"/>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a:solidFill>
                    <a:prstClr val="black"/>
                  </a:solidFill>
                </a:rPr>
                <a:t>Time of Vaginal Examination</a:t>
              </a:r>
            </a:p>
          </p:txBody>
        </p:sp>
        <p:cxnSp>
          <p:nvCxnSpPr>
            <p:cNvPr id="24" name="Elbow Connector 23"/>
            <p:cNvCxnSpPr/>
            <p:nvPr/>
          </p:nvCxnSpPr>
          <p:spPr>
            <a:xfrm rot="16200000" flipV="1">
              <a:off x="3906666" y="2113133"/>
              <a:ext cx="2245067" cy="304800"/>
            </a:xfrm>
            <a:prstGeom prst="bentConnector3">
              <a:avLst>
                <a:gd name="adj1" fmla="val 10023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181600" y="3388067"/>
              <a:ext cx="381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4" name="Group 3"/>
          <p:cNvGrpSpPr/>
          <p:nvPr/>
        </p:nvGrpSpPr>
        <p:grpSpPr>
          <a:xfrm>
            <a:off x="6477000" y="76200"/>
            <a:ext cx="3486666" cy="2735988"/>
            <a:chOff x="4953000" y="76200"/>
            <a:chExt cx="3486666" cy="2735988"/>
          </a:xfrm>
        </p:grpSpPr>
        <p:sp>
          <p:nvSpPr>
            <p:cNvPr id="6" name="Right Brace 5"/>
            <p:cNvSpPr/>
            <p:nvPr/>
          </p:nvSpPr>
          <p:spPr>
            <a:xfrm>
              <a:off x="4953000" y="76200"/>
              <a:ext cx="228600" cy="7620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Rounded Rectangle 8"/>
            <p:cNvSpPr/>
            <p:nvPr/>
          </p:nvSpPr>
          <p:spPr>
            <a:xfrm>
              <a:off x="5715000" y="76200"/>
              <a:ext cx="2724666" cy="2735988"/>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a:solidFill>
                    <a:prstClr val="black"/>
                  </a:solidFill>
                </a:rPr>
                <a:t>Information of the mother</a:t>
              </a:r>
            </a:p>
            <a:p>
              <a:pPr lvl="0"/>
              <a:endParaRPr lang="en-US" sz="1400" dirty="0">
                <a:solidFill>
                  <a:prstClr val="black"/>
                </a:solidFill>
              </a:endParaRPr>
            </a:p>
            <a:p>
              <a:pPr marL="285750" indent="-285750">
                <a:buFont typeface="Arial" panose="020B0604020202020204" pitchFamily="34" charset="0"/>
                <a:buChar char="•"/>
              </a:pPr>
              <a:r>
                <a:rPr lang="en-US" sz="1400" dirty="0">
                  <a:solidFill>
                    <a:prstClr val="black"/>
                  </a:solidFill>
                </a:rPr>
                <a:t>Name</a:t>
              </a:r>
              <a:r>
                <a:rPr lang="si-LK" sz="1400" dirty="0">
                  <a:solidFill>
                    <a:prstClr val="black"/>
                  </a:solidFill>
                </a:rPr>
                <a:t> </a:t>
              </a:r>
              <a:endParaRPr lang="en-US" sz="1400" dirty="0">
                <a:solidFill>
                  <a:prstClr val="black"/>
                </a:solidFill>
              </a:endParaRPr>
            </a:p>
            <a:p>
              <a:pPr marL="285750" indent="-285750">
                <a:buFont typeface="Arial" panose="020B0604020202020204" pitchFamily="34" charset="0"/>
                <a:buChar char="•"/>
              </a:pPr>
              <a:r>
                <a:rPr lang="en-US" sz="1400" dirty="0">
                  <a:solidFill>
                    <a:prstClr val="black"/>
                  </a:solidFill>
                </a:rPr>
                <a:t>Age</a:t>
              </a:r>
            </a:p>
            <a:p>
              <a:pPr marL="285750" indent="-285750">
                <a:buFont typeface="Arial" panose="020B0604020202020204" pitchFamily="34" charset="0"/>
                <a:buChar char="•"/>
              </a:pPr>
              <a:r>
                <a:rPr lang="en-US" sz="1400" dirty="0">
                  <a:solidFill>
                    <a:prstClr val="black"/>
                  </a:solidFill>
                </a:rPr>
                <a:t>BHT number</a:t>
              </a:r>
              <a:r>
                <a:rPr lang="si-LK" sz="1400" dirty="0">
                  <a:solidFill>
                    <a:prstClr val="black"/>
                  </a:solidFill>
                </a:rPr>
                <a:t> </a:t>
              </a:r>
              <a:endParaRPr lang="en-US" sz="1400" dirty="0">
                <a:solidFill>
                  <a:prstClr val="black"/>
                </a:solidFill>
              </a:endParaRPr>
            </a:p>
            <a:p>
              <a:pPr marL="285750" indent="-285750">
                <a:buFont typeface="Arial" panose="020B0604020202020204" pitchFamily="34" charset="0"/>
                <a:buChar char="•"/>
              </a:pPr>
              <a:r>
                <a:rPr lang="en-US" sz="1400" dirty="0">
                  <a:solidFill>
                    <a:prstClr val="black"/>
                  </a:solidFill>
                </a:rPr>
                <a:t>POG</a:t>
              </a:r>
              <a:r>
                <a:rPr lang="si-LK" sz="1400" dirty="0">
                  <a:solidFill>
                    <a:prstClr val="black"/>
                  </a:solidFill>
                </a:rPr>
                <a:t> </a:t>
              </a:r>
              <a:endParaRPr lang="en-US" sz="1400" dirty="0">
                <a:solidFill>
                  <a:prstClr val="black"/>
                </a:solidFill>
              </a:endParaRPr>
            </a:p>
            <a:p>
              <a:pPr marL="285750" indent="-285750">
                <a:buFont typeface="Arial" panose="020B0604020202020204" pitchFamily="34" charset="0"/>
                <a:buChar char="•"/>
              </a:pPr>
              <a:r>
                <a:rPr lang="en-US" sz="1400" dirty="0">
                  <a:solidFill>
                    <a:prstClr val="black"/>
                  </a:solidFill>
                </a:rPr>
                <a:t>Gravidity</a:t>
              </a:r>
              <a:r>
                <a:rPr lang="si-LK" sz="1400" dirty="0">
                  <a:solidFill>
                    <a:prstClr val="black"/>
                  </a:solidFill>
                </a:rPr>
                <a:t>  </a:t>
              </a:r>
              <a:endParaRPr lang="en-US" sz="1400" dirty="0">
                <a:solidFill>
                  <a:prstClr val="black"/>
                </a:solidFill>
              </a:endParaRPr>
            </a:p>
            <a:p>
              <a:pPr marL="285750" indent="-285750">
                <a:buFont typeface="Arial" panose="020B0604020202020204" pitchFamily="34" charset="0"/>
                <a:buChar char="•"/>
              </a:pPr>
              <a:r>
                <a:rPr lang="en-US" sz="1400" dirty="0">
                  <a:solidFill>
                    <a:prstClr val="black"/>
                  </a:solidFill>
                </a:rPr>
                <a:t>Parity</a:t>
              </a:r>
            </a:p>
            <a:p>
              <a:pPr marL="285750" indent="-285750">
                <a:buFont typeface="Arial" panose="020B0604020202020204" pitchFamily="34" charset="0"/>
                <a:buChar char="•"/>
              </a:pPr>
              <a:r>
                <a:rPr lang="en-US" sz="1400" dirty="0">
                  <a:solidFill>
                    <a:prstClr val="black"/>
                  </a:solidFill>
                </a:rPr>
                <a:t>Blood group</a:t>
              </a:r>
              <a:r>
                <a:rPr lang="si-LK" sz="1400" dirty="0">
                  <a:solidFill>
                    <a:prstClr val="black"/>
                  </a:solidFill>
                </a:rPr>
                <a:t> </a:t>
              </a:r>
              <a:endParaRPr lang="en-US" sz="1400" dirty="0">
                <a:solidFill>
                  <a:prstClr val="black"/>
                </a:solidFill>
              </a:endParaRPr>
            </a:p>
            <a:p>
              <a:pPr marL="285750" indent="-285750">
                <a:buFont typeface="Arial" panose="020B0604020202020204" pitchFamily="34" charset="0"/>
                <a:buChar char="•"/>
              </a:pPr>
              <a:r>
                <a:rPr lang="en-US" sz="1400" dirty="0">
                  <a:solidFill>
                    <a:prstClr val="black"/>
                  </a:solidFill>
                </a:rPr>
                <a:t>Date &amp; Time</a:t>
              </a:r>
            </a:p>
            <a:p>
              <a:pPr marL="285750" indent="-285750">
                <a:buFont typeface="Arial" panose="020B0604020202020204" pitchFamily="34" charset="0"/>
                <a:buChar char="•"/>
              </a:pPr>
              <a:r>
                <a:rPr lang="en-US" sz="1400" dirty="0">
                  <a:solidFill>
                    <a:prstClr val="black"/>
                  </a:solidFill>
                </a:rPr>
                <a:t>Special problems</a:t>
              </a:r>
            </a:p>
            <a:p>
              <a:pPr marL="285750" indent="-285750">
                <a:buFont typeface="Arial" panose="020B0604020202020204" pitchFamily="34" charset="0"/>
                <a:buChar char="•"/>
              </a:pPr>
              <a:r>
                <a:rPr lang="en-US" sz="1400" dirty="0">
                  <a:solidFill>
                    <a:prstClr val="black"/>
                  </a:solidFill>
                </a:rPr>
                <a:t>Special instructions</a:t>
              </a:r>
              <a:endParaRPr lang="en-US" sz="1400" dirty="0"/>
            </a:p>
          </p:txBody>
        </p:sp>
        <p:cxnSp>
          <p:nvCxnSpPr>
            <p:cNvPr id="3" name="Straight Connector 2"/>
            <p:cNvCxnSpPr/>
            <p:nvPr/>
          </p:nvCxnSpPr>
          <p:spPr>
            <a:xfrm>
              <a:off x="5181600" y="471487"/>
              <a:ext cx="533400" cy="0"/>
            </a:xfrm>
            <a:prstGeom prst="line">
              <a:avLst/>
            </a:prstGeom>
          </p:spPr>
          <p:style>
            <a:lnRef idx="1">
              <a:schemeClr val="dk1"/>
            </a:lnRef>
            <a:fillRef idx="0">
              <a:schemeClr val="dk1"/>
            </a:fillRef>
            <a:effectRef idx="0">
              <a:schemeClr val="dk1"/>
            </a:effectRef>
            <a:fontRef idx="minor">
              <a:schemeClr val="tx1"/>
            </a:fontRef>
          </p:style>
        </p:cxnSp>
      </p:grpSp>
      <p:sp>
        <p:nvSpPr>
          <p:cNvPr id="7" name="Wave 6">
            <a:extLst>
              <a:ext uri="{FF2B5EF4-FFF2-40B4-BE49-F238E27FC236}">
                <a16:creationId xmlns:a16="http://schemas.microsoft.com/office/drawing/2014/main" id="{C4B70ADE-919D-67E8-4317-A37A40B1C69C}"/>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10" name="Picture 9">
            <a:extLst>
              <a:ext uri="{FF2B5EF4-FFF2-40B4-BE49-F238E27FC236}">
                <a16:creationId xmlns:a16="http://schemas.microsoft.com/office/drawing/2014/main" id="{EB6B2ADD-FFD6-F498-FEE1-258B2FCC98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12" name="Picture 11">
            <a:extLst>
              <a:ext uri="{FF2B5EF4-FFF2-40B4-BE49-F238E27FC236}">
                <a16:creationId xmlns:a16="http://schemas.microsoft.com/office/drawing/2014/main" id="{239A3DEA-0485-6EF7-9CE8-9EAE912F2C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13" name="Picture 12">
            <a:extLst>
              <a:ext uri="{FF2B5EF4-FFF2-40B4-BE49-F238E27FC236}">
                <a16:creationId xmlns:a16="http://schemas.microsoft.com/office/drawing/2014/main" id="{87994E39-B6A4-1076-97F2-A08F6A2062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Tree>
    <p:extLst>
      <p:ext uri="{BB962C8B-B14F-4D97-AF65-F5344CB8AC3E}">
        <p14:creationId xmlns:p14="http://schemas.microsoft.com/office/powerpoint/2010/main" val="394202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100"/>
                                        <p:tgtEl>
                                          <p:spTgt spid="4"/>
                                        </p:tgtEl>
                                      </p:cBhvr>
                                    </p:animEffect>
                                  </p:childTnLst>
                                </p:cTn>
                              </p:par>
                            </p:childTnLst>
                          </p:cTn>
                        </p:par>
                        <p:par>
                          <p:cTn id="8" fill="hold">
                            <p:stCondLst>
                              <p:cond delay="21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9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O&amp;G Head Room 2\My Documents\My Scans\2015-06 (Jun)\Partogram.jpg"/>
          <p:cNvPicPr>
            <a:picLocks noChangeAspect="1" noChangeArrowheads="1"/>
          </p:cNvPicPr>
          <p:nvPr/>
        </p:nvPicPr>
        <p:blipFill>
          <a:blip r:embed="rId2" cstate="print"/>
          <a:srcRect/>
          <a:stretch>
            <a:fillRect/>
          </a:stretch>
        </p:blipFill>
        <p:spPr bwMode="auto">
          <a:xfrm>
            <a:off x="1752600" y="228602"/>
            <a:ext cx="4419600" cy="5947454"/>
          </a:xfrm>
          <a:prstGeom prst="rect">
            <a:avLst/>
          </a:prstGeom>
          <a:noFill/>
        </p:spPr>
      </p:pic>
      <p:grpSp>
        <p:nvGrpSpPr>
          <p:cNvPr id="5" name="Group 4"/>
          <p:cNvGrpSpPr/>
          <p:nvPr/>
        </p:nvGrpSpPr>
        <p:grpSpPr>
          <a:xfrm>
            <a:off x="6172200" y="533401"/>
            <a:ext cx="4114801" cy="1525929"/>
            <a:chOff x="4648199" y="533400"/>
            <a:chExt cx="4114801" cy="1525929"/>
          </a:xfrm>
        </p:grpSpPr>
        <p:sp>
          <p:nvSpPr>
            <p:cNvPr id="8" name="Right Brace 7"/>
            <p:cNvSpPr/>
            <p:nvPr/>
          </p:nvSpPr>
          <p:spPr>
            <a:xfrm>
              <a:off x="4648199" y="1250675"/>
              <a:ext cx="253253" cy="808654"/>
            </a:xfrm>
            <a:prstGeom prst="rightBrace">
              <a:avLst/>
            </a:prstGeom>
            <a:noFill/>
            <a:ln w="28575" cap="flat" cmpd="sng" algn="ctr">
              <a:solidFill>
                <a:sysClr val="windowText" lastClr="000000"/>
              </a:solidFill>
              <a:prstDash val="solid"/>
            </a:ln>
            <a:effectLst/>
          </p:spPr>
          <p:txBody>
            <a:bodyPr rtlCol="0" anchor="ctr"/>
            <a:lstStyle/>
            <a:p>
              <a:pPr algn="ctr" defTabSz="914400">
                <a:defRPr/>
              </a:pPr>
              <a:endParaRPr lang="en-US" sz="1200" kern="0" dirty="0">
                <a:solidFill>
                  <a:prstClr val="black"/>
                </a:solidFill>
                <a:latin typeface="Calibri"/>
              </a:endParaRPr>
            </a:p>
          </p:txBody>
        </p:sp>
        <p:sp>
          <p:nvSpPr>
            <p:cNvPr id="9" name="Rounded Rectangle 8"/>
            <p:cNvSpPr/>
            <p:nvPr/>
          </p:nvSpPr>
          <p:spPr>
            <a:xfrm>
              <a:off x="5029200" y="533400"/>
              <a:ext cx="3733800" cy="1386017"/>
            </a:xfrm>
            <a:prstGeom prst="roundRect">
              <a:avLst/>
            </a:prstGeom>
            <a:solidFill>
              <a:srgbClr val="FFFFFF"/>
            </a:solidFill>
            <a:ln w="9525" cap="flat" cmpd="sng" algn="ctr">
              <a:solidFill>
                <a:schemeClr val="tx1"/>
              </a:solidFill>
              <a:prstDash val="solid"/>
            </a:ln>
            <a:effectLst/>
          </p:spPr>
          <p:txBody>
            <a:bodyPr rtlCol="0" anchor="ctr"/>
            <a:lstStyle/>
            <a:p>
              <a:pPr defTabSz="914400">
                <a:defRPr/>
              </a:pPr>
              <a:r>
                <a:rPr lang="en-US" sz="2000" kern="0" dirty="0">
                  <a:solidFill>
                    <a:prstClr val="black"/>
                  </a:solidFill>
                  <a:latin typeface="Calibri"/>
                </a:rPr>
                <a:t>First stage of labour</a:t>
              </a:r>
            </a:p>
            <a:p>
              <a:pPr lvl="0">
                <a:defRPr/>
              </a:pPr>
              <a:r>
                <a:rPr lang="en-US" sz="2000" kern="0" dirty="0">
                  <a:solidFill>
                    <a:prstClr val="black"/>
                  </a:solidFill>
                  <a:latin typeface="Calibri"/>
                </a:rPr>
                <a:t>FHR - latent phase every 30 min     </a:t>
              </a:r>
            </a:p>
            <a:p>
              <a:pPr lvl="0">
                <a:defRPr/>
              </a:pPr>
              <a:r>
                <a:rPr lang="en-US" sz="2000" kern="0" dirty="0">
                  <a:solidFill>
                    <a:prstClr val="black"/>
                  </a:solidFill>
                  <a:latin typeface="Calibri"/>
                </a:rPr>
                <a:t>           active phase every 15 min</a:t>
              </a:r>
            </a:p>
          </p:txBody>
        </p:sp>
      </p:grpSp>
      <p:grpSp>
        <p:nvGrpSpPr>
          <p:cNvPr id="13" name="Group 12"/>
          <p:cNvGrpSpPr/>
          <p:nvPr/>
        </p:nvGrpSpPr>
        <p:grpSpPr>
          <a:xfrm>
            <a:off x="6019800" y="2041337"/>
            <a:ext cx="3923270" cy="457200"/>
            <a:chOff x="4495800" y="2041337"/>
            <a:chExt cx="3923270" cy="457200"/>
          </a:xfrm>
        </p:grpSpPr>
        <p:sp>
          <p:nvSpPr>
            <p:cNvPr id="11" name="Rounded Rectangle 10"/>
            <p:cNvSpPr/>
            <p:nvPr/>
          </p:nvSpPr>
          <p:spPr>
            <a:xfrm>
              <a:off x="5066270" y="2041337"/>
              <a:ext cx="3352800" cy="457200"/>
            </a:xfrm>
            <a:prstGeom prst="roundRect">
              <a:avLst/>
            </a:prstGeom>
            <a:solidFill>
              <a:srgbClr val="FFFFFF"/>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600" dirty="0">
                  <a:solidFill>
                    <a:schemeClr val="tx1"/>
                  </a:solidFill>
                </a:rPr>
                <a:t>CTG information-  N / S / P</a:t>
              </a:r>
            </a:p>
          </p:txBody>
        </p:sp>
        <p:cxnSp>
          <p:nvCxnSpPr>
            <p:cNvPr id="6" name="Straight Arrow Connector 5"/>
            <p:cNvCxnSpPr/>
            <p:nvPr/>
          </p:nvCxnSpPr>
          <p:spPr>
            <a:xfrm flipH="1">
              <a:off x="4495800" y="2209800"/>
              <a:ext cx="533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6096000" y="2592728"/>
            <a:ext cx="3810000" cy="1160168"/>
            <a:chOff x="4572000" y="2592728"/>
            <a:chExt cx="3810000" cy="1160168"/>
          </a:xfrm>
        </p:grpSpPr>
        <p:sp>
          <p:nvSpPr>
            <p:cNvPr id="14" name="Rounded Rectangle 13"/>
            <p:cNvSpPr/>
            <p:nvPr/>
          </p:nvSpPr>
          <p:spPr>
            <a:xfrm>
              <a:off x="5029200" y="2762296"/>
              <a:ext cx="3352800" cy="990600"/>
            </a:xfrm>
            <a:prstGeom prst="roundRect">
              <a:avLst/>
            </a:prstGeom>
            <a:solidFill>
              <a:srgbClr val="FFFFFF"/>
            </a:solidFill>
            <a:ln w="9525" cap="flat" cmpd="sng" algn="ctr">
              <a:solidFill>
                <a:schemeClr val="tx1"/>
              </a:solidFill>
              <a:prstDash val="solid"/>
            </a:ln>
            <a:effectLst/>
          </p:spPr>
          <p:txBody>
            <a:bodyPr rtlCol="0" anchor="ctr"/>
            <a:lstStyle/>
            <a:p>
              <a:pPr defTabSz="914400">
                <a:defRPr/>
              </a:pPr>
              <a:r>
                <a:rPr lang="en-US" sz="2000" kern="0" dirty="0">
                  <a:solidFill>
                    <a:prstClr val="black"/>
                  </a:solidFill>
                  <a:latin typeface="Calibri"/>
                  <a:cs typeface="Iskoola Pota" panose="020B0502040204020203" pitchFamily="34" charset="0"/>
                </a:rPr>
                <a:t>Duration of a contraction and contraction free interval</a:t>
              </a:r>
              <a:endParaRPr lang="en-US" sz="2000" kern="0" dirty="0">
                <a:solidFill>
                  <a:prstClr val="black"/>
                </a:solidFill>
                <a:latin typeface="Calibri"/>
              </a:endParaRPr>
            </a:p>
          </p:txBody>
        </p:sp>
        <p:cxnSp>
          <p:nvCxnSpPr>
            <p:cNvPr id="16" name="Straight Arrow Connector 15"/>
            <p:cNvCxnSpPr/>
            <p:nvPr/>
          </p:nvCxnSpPr>
          <p:spPr>
            <a:xfrm flipH="1" flipV="1">
              <a:off x="4572000" y="2592728"/>
              <a:ext cx="152400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96000" y="2592728"/>
              <a:ext cx="0" cy="15047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6096000" y="2826026"/>
            <a:ext cx="3810000" cy="2101454"/>
            <a:chOff x="4572000" y="2826026"/>
            <a:chExt cx="3810000" cy="2101454"/>
          </a:xfrm>
        </p:grpSpPr>
        <p:sp>
          <p:nvSpPr>
            <p:cNvPr id="10" name="Rounded Rectangle 9"/>
            <p:cNvSpPr/>
            <p:nvPr/>
          </p:nvSpPr>
          <p:spPr>
            <a:xfrm>
              <a:off x="5029200" y="3936880"/>
              <a:ext cx="3352800" cy="990600"/>
            </a:xfrm>
            <a:prstGeom prst="roundRect">
              <a:avLst/>
            </a:prstGeom>
            <a:solidFill>
              <a:srgbClr val="FFFFFF"/>
            </a:solidFill>
            <a:ln w="9525" cap="flat" cmpd="sng" algn="ctr">
              <a:solidFill>
                <a:schemeClr val="tx1"/>
              </a:solidFill>
              <a:prstDash val="solid"/>
            </a:ln>
            <a:effectLst/>
          </p:spPr>
          <p:txBody>
            <a:bodyPr rtlCol="0" anchor="ctr"/>
            <a:lstStyle/>
            <a:p>
              <a:pPr defTabSz="914400">
                <a:defRPr/>
              </a:pPr>
              <a:r>
                <a:rPr lang="en-US" sz="2000" kern="0" dirty="0">
                  <a:solidFill>
                    <a:prstClr val="black"/>
                  </a:solidFill>
                  <a:latin typeface="Calibri"/>
                  <a:cs typeface="Iskoola Pota" panose="020B0502040204020203" pitchFamily="34" charset="0"/>
                </a:rPr>
                <a:t>Dose and rate of oxytocin infusion (drops/min or ml/min)</a:t>
              </a:r>
              <a:endParaRPr lang="en-US" sz="2000" kern="0" dirty="0">
                <a:solidFill>
                  <a:prstClr val="black"/>
                </a:solidFill>
                <a:latin typeface="Calibri"/>
              </a:endParaRPr>
            </a:p>
          </p:txBody>
        </p:sp>
        <p:cxnSp>
          <p:nvCxnSpPr>
            <p:cNvPr id="3" name="Straight Connector 2"/>
            <p:cNvCxnSpPr/>
            <p:nvPr/>
          </p:nvCxnSpPr>
          <p:spPr>
            <a:xfrm flipH="1" flipV="1">
              <a:off x="4770617" y="2826026"/>
              <a:ext cx="16536" cy="1593574"/>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a:off x="4572000" y="2826026"/>
              <a:ext cx="1905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4795270" y="4419600"/>
              <a:ext cx="23393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 name="Wave 3">
            <a:extLst>
              <a:ext uri="{FF2B5EF4-FFF2-40B4-BE49-F238E27FC236}">
                <a16:creationId xmlns:a16="http://schemas.microsoft.com/office/drawing/2014/main" id="{8A13443F-6FA7-F63A-FCC5-2F28F64A21AC}"/>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19" name="Picture 18">
            <a:extLst>
              <a:ext uri="{FF2B5EF4-FFF2-40B4-BE49-F238E27FC236}">
                <a16:creationId xmlns:a16="http://schemas.microsoft.com/office/drawing/2014/main" id="{51906DB1-1098-2123-9E8A-86D8C802EF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20" name="Picture 19">
            <a:extLst>
              <a:ext uri="{FF2B5EF4-FFF2-40B4-BE49-F238E27FC236}">
                <a16:creationId xmlns:a16="http://schemas.microsoft.com/office/drawing/2014/main" id="{B552A0EF-7DBF-266F-BF56-5230C1DD8D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21" name="Picture 20">
            <a:extLst>
              <a:ext uri="{FF2B5EF4-FFF2-40B4-BE49-F238E27FC236}">
                <a16:creationId xmlns:a16="http://schemas.microsoft.com/office/drawing/2014/main" id="{9353F4E3-7BFA-9A8F-F9D6-D6BBE4DBF6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Tree>
    <p:extLst>
      <p:ext uri="{BB962C8B-B14F-4D97-AF65-F5344CB8AC3E}">
        <p14:creationId xmlns:p14="http://schemas.microsoft.com/office/powerpoint/2010/main" val="141022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6496576" y="2895600"/>
            <a:ext cx="3942824" cy="1524000"/>
            <a:chOff x="4972576" y="2895600"/>
            <a:chExt cx="3942824" cy="1524000"/>
          </a:xfrm>
        </p:grpSpPr>
        <p:grpSp>
          <p:nvGrpSpPr>
            <p:cNvPr id="14" name="Group 13"/>
            <p:cNvGrpSpPr/>
            <p:nvPr/>
          </p:nvGrpSpPr>
          <p:grpSpPr>
            <a:xfrm>
              <a:off x="4972576" y="2895600"/>
              <a:ext cx="3942824" cy="1524000"/>
              <a:chOff x="4972576" y="2895600"/>
              <a:chExt cx="3942824" cy="1524000"/>
            </a:xfrm>
          </p:grpSpPr>
          <p:sp>
            <p:nvSpPr>
              <p:cNvPr id="5" name="Rounded Rectangle 4"/>
              <p:cNvSpPr/>
              <p:nvPr/>
            </p:nvSpPr>
            <p:spPr>
              <a:xfrm>
                <a:off x="5531224" y="2895600"/>
                <a:ext cx="3384176" cy="1219201"/>
              </a:xfrm>
              <a:prstGeom prst="roundRect">
                <a:avLst/>
              </a:prstGeom>
              <a:solidFill>
                <a:srgbClr val="FFFFFF"/>
              </a:solidFill>
              <a:ln w="25400" cap="flat" cmpd="sng" algn="ctr">
                <a:solidFill>
                  <a:srgbClr val="4F81BD">
                    <a:shade val="50000"/>
                  </a:srgbClr>
                </a:solidFill>
                <a:prstDash val="solid"/>
              </a:ln>
              <a:effectLst/>
            </p:spPr>
            <p:txBody>
              <a:bodyPr rtlCol="0" anchor="ctr"/>
              <a:lstStyle/>
              <a:p>
                <a:pPr defTabSz="914400">
                  <a:defRPr/>
                </a:pPr>
                <a:endParaRPr lang="en-US" sz="2000" kern="0" dirty="0">
                  <a:solidFill>
                    <a:prstClr val="black"/>
                  </a:solidFill>
                  <a:latin typeface="Calibri"/>
                </a:endParaRPr>
              </a:p>
              <a:p>
                <a:pPr defTabSz="914400">
                  <a:defRPr/>
                </a:pPr>
                <a:endParaRPr lang="en-US" sz="2000" kern="0" dirty="0">
                  <a:solidFill>
                    <a:prstClr val="black"/>
                  </a:solidFill>
                  <a:latin typeface="Calibri"/>
                </a:endParaRPr>
              </a:p>
              <a:p>
                <a:pPr defTabSz="914400">
                  <a:defRPr/>
                </a:pPr>
                <a:r>
                  <a:rPr lang="en-US" sz="2000" kern="0" dirty="0">
                    <a:solidFill>
                      <a:prstClr val="black"/>
                    </a:solidFill>
                    <a:latin typeface="Calibri"/>
                    <a:cs typeface="Iskoola Pota" panose="020B0502040204020203" pitchFamily="34" charset="0"/>
                  </a:rPr>
                  <a:t>Abdominal descent of fetal presenting part  </a:t>
                </a:r>
                <a:endParaRPr lang="si-LK" sz="2000" kern="0" dirty="0">
                  <a:solidFill>
                    <a:prstClr val="black"/>
                  </a:solidFill>
                  <a:latin typeface="Calibri"/>
                  <a:cs typeface="Iskoola Pota" panose="020B0502040204020203" pitchFamily="34" charset="0"/>
                </a:endParaRPr>
              </a:p>
              <a:p>
                <a:pPr defTabSz="914400">
                  <a:defRPr/>
                </a:pPr>
                <a:r>
                  <a:rPr lang="en-US" sz="2000" kern="0" dirty="0">
                    <a:solidFill>
                      <a:prstClr val="black"/>
                    </a:solidFill>
                    <a:latin typeface="Calibri"/>
                    <a:cs typeface="Iskoola Pota" panose="020B0502040204020203" pitchFamily="34" charset="0"/>
                  </a:rPr>
                  <a:t>Cervical dilation    </a:t>
                </a:r>
                <a:r>
                  <a:rPr lang="si-LK" sz="3200" kern="0" dirty="0">
                    <a:solidFill>
                      <a:prstClr val="black"/>
                    </a:solidFill>
                    <a:latin typeface="OpenSymbol"/>
                    <a:ea typeface="OpenSymbol"/>
                    <a:cs typeface="Iskoola Pota" panose="020B0502040204020203" pitchFamily="34" charset="0"/>
                  </a:rPr>
                  <a:t>⊙</a:t>
                </a:r>
                <a:endParaRPr lang="en-US" sz="3200" kern="0" dirty="0">
                  <a:solidFill>
                    <a:prstClr val="black"/>
                  </a:solidFill>
                  <a:latin typeface="OpenSymbol"/>
                  <a:ea typeface="OpenSymbol"/>
                </a:endParaRPr>
              </a:p>
              <a:p>
                <a:pPr defTabSz="914400">
                  <a:defRPr/>
                </a:pPr>
                <a:endParaRPr lang="en-US" sz="3200" kern="0" dirty="0">
                  <a:solidFill>
                    <a:prstClr val="black"/>
                  </a:solidFill>
                  <a:latin typeface="Calibri"/>
                </a:endParaRPr>
              </a:p>
            </p:txBody>
          </p:sp>
          <p:sp>
            <p:nvSpPr>
              <p:cNvPr id="7" name="Right Brace 6"/>
              <p:cNvSpPr/>
              <p:nvPr/>
            </p:nvSpPr>
            <p:spPr>
              <a:xfrm>
                <a:off x="4972576" y="3334900"/>
                <a:ext cx="437623" cy="10847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16" name="Flowchart: Summing Junction 15"/>
            <p:cNvSpPr/>
            <p:nvPr/>
          </p:nvSpPr>
          <p:spPr>
            <a:xfrm>
              <a:off x="7620000" y="3315848"/>
              <a:ext cx="279979" cy="302931"/>
            </a:xfrm>
            <a:prstGeom prst="flowChartSummingJunction">
              <a:avLst/>
            </a:prstGeom>
            <a:solidFill>
              <a:srgbClr val="FFFFFF"/>
            </a:solidFill>
            <a:ln w="22225" cap="flat" cmpd="sng" algn="ctr">
              <a:solidFill>
                <a:sysClr val="windowText" lastClr="000000"/>
              </a:solidFill>
              <a:prstDash val="solid"/>
            </a:ln>
            <a:effectLst/>
          </p:spPr>
          <p:txBody>
            <a:bodyPr rtlCol="0" anchor="ctr"/>
            <a:lstStyle/>
            <a:p>
              <a:pPr algn="ctr" defTabSz="914400">
                <a:defRPr/>
              </a:pPr>
              <a:endParaRPr lang="en-US" kern="0">
                <a:solidFill>
                  <a:srgbClr val="BFBFBF"/>
                </a:solidFill>
                <a:latin typeface="Calibri"/>
              </a:endParaRPr>
            </a:p>
          </p:txBody>
        </p:sp>
      </p:grpSp>
      <p:sp>
        <p:nvSpPr>
          <p:cNvPr id="3" name="Wave 2">
            <a:extLst>
              <a:ext uri="{FF2B5EF4-FFF2-40B4-BE49-F238E27FC236}">
                <a16:creationId xmlns:a16="http://schemas.microsoft.com/office/drawing/2014/main" id="{F8D5B89C-AF99-32C6-600F-35DE9FBC8273}"/>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6" name="Picture 5">
            <a:extLst>
              <a:ext uri="{FF2B5EF4-FFF2-40B4-BE49-F238E27FC236}">
                <a16:creationId xmlns:a16="http://schemas.microsoft.com/office/drawing/2014/main" id="{282B2460-6E9B-74F8-C81C-A15DA2FE45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10" name="Picture 9">
            <a:extLst>
              <a:ext uri="{FF2B5EF4-FFF2-40B4-BE49-F238E27FC236}">
                <a16:creationId xmlns:a16="http://schemas.microsoft.com/office/drawing/2014/main" id="{21DA3FAA-997B-3E45-BA40-EC33472729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11" name="Picture 10">
            <a:extLst>
              <a:ext uri="{FF2B5EF4-FFF2-40B4-BE49-F238E27FC236}">
                <a16:creationId xmlns:a16="http://schemas.microsoft.com/office/drawing/2014/main" id="{A6305212-87F9-D0BF-36D6-A62EFEBEBF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pic>
        <p:nvPicPr>
          <p:cNvPr id="4" name="Picture 2" descr="C:\Documents and Settings\O&amp;G Head Room 2\My Documents\My Scans\2015-06 (Jun)\Partogram.jpg"/>
          <p:cNvPicPr>
            <a:picLocks noChangeAspect="1" noChangeArrowheads="1"/>
          </p:cNvPicPr>
          <p:nvPr/>
        </p:nvPicPr>
        <p:blipFill>
          <a:blip r:embed="rId5" cstate="print"/>
          <a:srcRect/>
          <a:stretch>
            <a:fillRect/>
          </a:stretch>
        </p:blipFill>
        <p:spPr bwMode="auto">
          <a:xfrm>
            <a:off x="1357312" y="188527"/>
            <a:ext cx="5177116" cy="7377445"/>
          </a:xfrm>
          <a:prstGeom prst="rect">
            <a:avLst/>
          </a:prstGeom>
          <a:noFill/>
        </p:spPr>
      </p:pic>
      <p:grpSp>
        <p:nvGrpSpPr>
          <p:cNvPr id="15" name="Group 14"/>
          <p:cNvGrpSpPr/>
          <p:nvPr/>
        </p:nvGrpSpPr>
        <p:grpSpPr>
          <a:xfrm>
            <a:off x="6534428" y="4267200"/>
            <a:ext cx="3904972" cy="2546132"/>
            <a:chOff x="5010428" y="4267200"/>
            <a:chExt cx="3904972" cy="2546132"/>
          </a:xfrm>
        </p:grpSpPr>
        <p:sp>
          <p:nvSpPr>
            <p:cNvPr id="8" name="Rounded Rectangle 7"/>
            <p:cNvSpPr/>
            <p:nvPr/>
          </p:nvSpPr>
          <p:spPr>
            <a:xfrm>
              <a:off x="5531224" y="4267200"/>
              <a:ext cx="3384176" cy="2546132"/>
            </a:xfrm>
            <a:prstGeom prst="roundRect">
              <a:avLst/>
            </a:prstGeom>
            <a:solidFill>
              <a:srgbClr val="FFFFFF"/>
            </a:solidFill>
            <a:ln w="25400" cap="flat" cmpd="sng" algn="ctr">
              <a:solidFill>
                <a:srgbClr val="4F81BD">
                  <a:shade val="50000"/>
                </a:srgbClr>
              </a:solidFill>
              <a:prstDash val="solid"/>
            </a:ln>
            <a:effectLst/>
          </p:spPr>
          <p:txBody>
            <a:bodyPr rtlCol="0" anchor="ctr"/>
            <a:lstStyle/>
            <a:p>
              <a:pPr defTabSz="914400">
                <a:defRPr/>
              </a:pPr>
              <a:endParaRPr lang="en-US" sz="2000" b="1" kern="0" dirty="0">
                <a:solidFill>
                  <a:prstClr val="black"/>
                </a:solidFill>
                <a:latin typeface="Calibri"/>
              </a:endParaRPr>
            </a:p>
            <a:p>
              <a:pPr defTabSz="914400">
                <a:defRPr/>
              </a:pPr>
              <a:r>
                <a:rPr lang="en-US" sz="2000" b="1" kern="0" dirty="0">
                  <a:solidFill>
                    <a:prstClr val="black"/>
                  </a:solidFill>
                  <a:latin typeface="Calibri"/>
                  <a:cs typeface="Iskoola Pota" panose="020B0502040204020203" pitchFamily="34" charset="0"/>
                </a:rPr>
                <a:t>Digital vaginal examination</a:t>
              </a:r>
              <a:endParaRPr lang="si-LK" sz="2000" b="1" kern="0" dirty="0">
                <a:solidFill>
                  <a:prstClr val="black"/>
                </a:solidFill>
                <a:latin typeface="Calibri"/>
                <a:cs typeface="Iskoola Pota" panose="020B0502040204020203" pitchFamily="34" charset="0"/>
              </a:endParaRPr>
            </a:p>
            <a:p>
              <a:pPr defTabSz="914400">
                <a:defRPr/>
              </a:pPr>
              <a:r>
                <a:rPr lang="en-US" sz="2000" kern="0" dirty="0">
                  <a:solidFill>
                    <a:prstClr val="black"/>
                  </a:solidFill>
                  <a:latin typeface="Calibri"/>
                  <a:cs typeface="Iskoola Pota" panose="020B0502040204020203" pitchFamily="34" charset="0"/>
                </a:rPr>
                <a:t>Cervical descent</a:t>
              </a:r>
              <a:endParaRPr lang="en-US" sz="2000" kern="0" dirty="0">
                <a:solidFill>
                  <a:prstClr val="black"/>
                </a:solidFill>
                <a:latin typeface="Calibri"/>
              </a:endParaRPr>
            </a:p>
            <a:p>
              <a:pPr defTabSz="914400">
                <a:defRPr/>
              </a:pPr>
              <a:r>
                <a:rPr lang="en-US" sz="2000" kern="0" dirty="0">
                  <a:solidFill>
                    <a:prstClr val="black"/>
                  </a:solidFill>
                  <a:latin typeface="Calibri"/>
                  <a:cs typeface="Iskoola Pota" panose="020B0502040204020203" pitchFamily="34" charset="0"/>
                </a:rPr>
                <a:t>Liquor - </a:t>
              </a:r>
              <a:r>
                <a:rPr lang="en-US" sz="2000" kern="0" dirty="0">
                  <a:solidFill>
                    <a:prstClr val="black"/>
                  </a:solidFill>
                  <a:latin typeface="Calibri"/>
                </a:rPr>
                <a:t> C/M/B/</a:t>
              </a:r>
              <a:r>
                <a:rPr lang="en-US" sz="2000" kern="0" dirty="0" err="1">
                  <a:solidFill>
                    <a:prstClr val="black"/>
                  </a:solidFill>
                  <a:latin typeface="Calibri"/>
                </a:rPr>
                <a:t>Ab</a:t>
              </a:r>
              <a:r>
                <a:rPr lang="en-US" sz="2000" kern="0" dirty="0">
                  <a:solidFill>
                    <a:prstClr val="black"/>
                  </a:solidFill>
                  <a:latin typeface="Calibri"/>
                </a:rPr>
                <a:t> </a:t>
              </a:r>
            </a:p>
            <a:p>
              <a:pPr defTabSz="914400">
                <a:defRPr/>
              </a:pPr>
              <a:r>
                <a:rPr lang="en-US" sz="2000" kern="0" dirty="0">
                  <a:solidFill>
                    <a:prstClr val="black"/>
                  </a:solidFill>
                  <a:latin typeface="Calibri"/>
                </a:rPr>
                <a:t>Membranes intact - I </a:t>
              </a:r>
            </a:p>
            <a:p>
              <a:pPr defTabSz="914400">
                <a:defRPr/>
              </a:pPr>
              <a:r>
                <a:rPr lang="en-US" sz="2000" kern="0" dirty="0">
                  <a:solidFill>
                    <a:prstClr val="black"/>
                  </a:solidFill>
                  <a:latin typeface="Calibri"/>
                  <a:cs typeface="Iskoola Pota" panose="020B0502040204020203" pitchFamily="34" charset="0"/>
                </a:rPr>
                <a:t>Position </a:t>
              </a:r>
              <a:endParaRPr lang="en-US" sz="2000" kern="0" dirty="0">
                <a:solidFill>
                  <a:prstClr val="black"/>
                </a:solidFill>
                <a:latin typeface="Calibri"/>
              </a:endParaRPr>
            </a:p>
            <a:p>
              <a:pPr defTabSz="914400">
                <a:defRPr/>
              </a:pPr>
              <a:r>
                <a:rPr lang="en-US" sz="2000" kern="0" dirty="0">
                  <a:solidFill>
                    <a:prstClr val="black"/>
                  </a:solidFill>
                  <a:latin typeface="Calibri"/>
                  <a:cs typeface="Iskoola Pota" panose="020B0502040204020203" pitchFamily="34" charset="0"/>
                </a:rPr>
                <a:t>Caput </a:t>
              </a:r>
              <a:r>
                <a:rPr lang="si-LK" sz="2000" kern="0" dirty="0">
                  <a:solidFill>
                    <a:prstClr val="black"/>
                  </a:solidFill>
                  <a:latin typeface="Calibri"/>
                  <a:cs typeface="Iskoola Pota" panose="020B0502040204020203" pitchFamily="34" charset="0"/>
                </a:rPr>
                <a:t> </a:t>
              </a:r>
            </a:p>
            <a:p>
              <a:pPr defTabSz="914400">
                <a:defRPr/>
              </a:pPr>
              <a:r>
                <a:rPr lang="en-US" sz="2000" kern="0" dirty="0" err="1">
                  <a:solidFill>
                    <a:prstClr val="black"/>
                  </a:solidFill>
                  <a:latin typeface="Calibri"/>
                  <a:cs typeface="Iskoola Pota" panose="020B0502040204020203" pitchFamily="34" charset="0"/>
                </a:rPr>
                <a:t>Moulding</a:t>
              </a:r>
              <a:r>
                <a:rPr lang="en-US" sz="2000" kern="0" dirty="0">
                  <a:solidFill>
                    <a:prstClr val="black"/>
                  </a:solidFill>
                  <a:latin typeface="Calibri"/>
                  <a:cs typeface="Iskoola Pota" panose="020B0502040204020203" pitchFamily="34" charset="0"/>
                </a:rPr>
                <a:t> - </a:t>
              </a:r>
              <a:r>
                <a:rPr lang="en-US" sz="2000" kern="0" dirty="0">
                  <a:solidFill>
                    <a:prstClr val="black"/>
                  </a:solidFill>
                  <a:latin typeface="Calibri"/>
                </a:rPr>
                <a:t>0 / + /++ / +++ </a:t>
              </a:r>
            </a:p>
            <a:p>
              <a:pPr defTabSz="914400">
                <a:defRPr/>
              </a:pPr>
              <a:r>
                <a:rPr lang="si-LK" sz="1200" kern="0" dirty="0">
                  <a:solidFill>
                    <a:prstClr val="black"/>
                  </a:solidFill>
                  <a:latin typeface="Calibri"/>
                  <a:cs typeface="Iskoola Pota" panose="020B0502040204020203" pitchFamily="34" charset="0"/>
                </a:rPr>
                <a:t> </a:t>
              </a:r>
              <a:endParaRPr lang="en-US" sz="1200" kern="0" dirty="0">
                <a:solidFill>
                  <a:srgbClr val="BFBFBF"/>
                </a:solidFill>
                <a:latin typeface="Calibri"/>
              </a:endParaRPr>
            </a:p>
          </p:txBody>
        </p:sp>
        <p:sp>
          <p:nvSpPr>
            <p:cNvPr id="9" name="Right Brace 8"/>
            <p:cNvSpPr/>
            <p:nvPr/>
          </p:nvSpPr>
          <p:spPr>
            <a:xfrm>
              <a:off x="5010428" y="4419600"/>
              <a:ext cx="437623" cy="9144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41198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800"/>
                                        <p:tgtEl>
                                          <p:spTgt spid="17"/>
                                        </p:tgtEl>
                                      </p:cBhvr>
                                    </p:animEffect>
                                  </p:childTnLst>
                                </p:cTn>
                              </p:par>
                            </p:childTnLst>
                          </p:cTn>
                        </p:par>
                        <p:par>
                          <p:cTn id="8" fill="hold">
                            <p:stCondLst>
                              <p:cond delay="18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a:extLst>
              <a:ext uri="{FF2B5EF4-FFF2-40B4-BE49-F238E27FC236}">
                <a16:creationId xmlns:a16="http://schemas.microsoft.com/office/drawing/2014/main" id="{93125942-37CC-AD32-2856-3745DDDC9FE8}"/>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6" name="Picture 5">
            <a:extLst>
              <a:ext uri="{FF2B5EF4-FFF2-40B4-BE49-F238E27FC236}">
                <a16:creationId xmlns:a16="http://schemas.microsoft.com/office/drawing/2014/main" id="{22EDDC98-4234-CF43-E8CB-FB5D160D21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8" name="Picture 7">
            <a:extLst>
              <a:ext uri="{FF2B5EF4-FFF2-40B4-BE49-F238E27FC236}">
                <a16:creationId xmlns:a16="http://schemas.microsoft.com/office/drawing/2014/main" id="{21B7AB96-9BE9-704D-E3DF-E25220BE8E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9" name="Picture 8">
            <a:extLst>
              <a:ext uri="{FF2B5EF4-FFF2-40B4-BE49-F238E27FC236}">
                <a16:creationId xmlns:a16="http://schemas.microsoft.com/office/drawing/2014/main" id="{65C909AD-48BF-F83D-B65D-1D1B5DD708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pic>
        <p:nvPicPr>
          <p:cNvPr id="4" name="Picture 2" descr="C:\Documents and Settings\O&amp;G Head Room 2\My Documents\My Scans\2015-06 (Jun)\Partogram.jpg"/>
          <p:cNvPicPr>
            <a:picLocks noChangeAspect="1" noChangeArrowheads="1"/>
          </p:cNvPicPr>
          <p:nvPr/>
        </p:nvPicPr>
        <p:blipFill>
          <a:blip r:embed="rId5" cstate="print"/>
          <a:srcRect/>
          <a:stretch>
            <a:fillRect/>
          </a:stretch>
        </p:blipFill>
        <p:spPr bwMode="auto">
          <a:xfrm>
            <a:off x="1371600" y="-1"/>
            <a:ext cx="5444482" cy="7758445"/>
          </a:xfrm>
          <a:prstGeom prst="rect">
            <a:avLst/>
          </a:prstGeom>
          <a:noFill/>
        </p:spPr>
      </p:pic>
      <p:grpSp>
        <p:nvGrpSpPr>
          <p:cNvPr id="18" name="Group 17"/>
          <p:cNvGrpSpPr/>
          <p:nvPr/>
        </p:nvGrpSpPr>
        <p:grpSpPr>
          <a:xfrm>
            <a:off x="6692466" y="5883166"/>
            <a:ext cx="3745882" cy="784334"/>
            <a:chOff x="5168466" y="5883166"/>
            <a:chExt cx="3745882" cy="784334"/>
          </a:xfrm>
        </p:grpSpPr>
        <p:cxnSp>
          <p:nvCxnSpPr>
            <p:cNvPr id="11" name="Elbow Connector 10"/>
            <p:cNvCxnSpPr/>
            <p:nvPr/>
          </p:nvCxnSpPr>
          <p:spPr>
            <a:xfrm rot="10800000">
              <a:off x="5168466" y="5883166"/>
              <a:ext cx="1110414" cy="365234"/>
            </a:xfrm>
            <a:prstGeom prst="bentConnector3">
              <a:avLst>
                <a:gd name="adj1" fmla="val 50000"/>
              </a:avLst>
            </a:prstGeom>
            <a:noFill/>
            <a:ln w="12700" cap="flat" cmpd="sng" algn="ctr">
              <a:solidFill>
                <a:sysClr val="windowText" lastClr="000000"/>
              </a:solidFill>
              <a:prstDash val="solid"/>
              <a:tailEnd type="arrow"/>
            </a:ln>
            <a:effectLst/>
          </p:spPr>
        </p:cxnSp>
        <p:sp>
          <p:nvSpPr>
            <p:cNvPr id="12" name="Rounded Rectangle 11"/>
            <p:cNvSpPr/>
            <p:nvPr/>
          </p:nvSpPr>
          <p:spPr>
            <a:xfrm>
              <a:off x="6278880" y="6134100"/>
              <a:ext cx="2635468" cy="533400"/>
            </a:xfrm>
            <a:prstGeom prst="roundRect">
              <a:avLst/>
            </a:prstGeom>
            <a:solidFill>
              <a:srgbClr val="FFFFFF"/>
            </a:solidFill>
            <a:ln w="25400" cap="flat" cmpd="sng" algn="ctr">
              <a:solidFill>
                <a:srgbClr val="4F81BD">
                  <a:shade val="50000"/>
                </a:srgbClr>
              </a:solidFill>
              <a:prstDash val="solid"/>
            </a:ln>
            <a:effectLst/>
          </p:spPr>
          <p:txBody>
            <a:bodyPr rtlCol="0" anchor="ctr"/>
            <a:lstStyle/>
            <a:p>
              <a:pPr defTabSz="914400">
                <a:defRPr/>
              </a:pPr>
              <a:r>
                <a:rPr lang="en-US" sz="2000" kern="0" dirty="0">
                  <a:solidFill>
                    <a:prstClr val="black"/>
                  </a:solidFill>
                  <a:latin typeface="Calibri"/>
                </a:rPr>
                <a:t>    </a:t>
              </a:r>
              <a:r>
                <a:rPr lang="en-US" sz="2000" kern="0" dirty="0">
                  <a:solidFill>
                    <a:prstClr val="black"/>
                  </a:solidFill>
                  <a:latin typeface="Calibri"/>
                  <a:cs typeface="Iskoola Pota" panose="020B0502040204020203" pitchFamily="34" charset="0"/>
                </a:rPr>
                <a:t>Actions taken</a:t>
              </a:r>
              <a:endParaRPr lang="en-US" sz="2000" kern="0" dirty="0">
                <a:solidFill>
                  <a:prstClr val="black"/>
                </a:solidFill>
                <a:latin typeface="Calibri"/>
              </a:endParaRPr>
            </a:p>
          </p:txBody>
        </p:sp>
      </p:grpSp>
      <p:grpSp>
        <p:nvGrpSpPr>
          <p:cNvPr id="17" name="Group 16"/>
          <p:cNvGrpSpPr/>
          <p:nvPr/>
        </p:nvGrpSpPr>
        <p:grpSpPr>
          <a:xfrm>
            <a:off x="6724306" y="4419600"/>
            <a:ext cx="3714042" cy="1600200"/>
            <a:chOff x="5200306" y="4419600"/>
            <a:chExt cx="3714042" cy="1600200"/>
          </a:xfrm>
        </p:grpSpPr>
        <p:grpSp>
          <p:nvGrpSpPr>
            <p:cNvPr id="16" name="Group 15"/>
            <p:cNvGrpSpPr/>
            <p:nvPr/>
          </p:nvGrpSpPr>
          <p:grpSpPr>
            <a:xfrm>
              <a:off x="5200306" y="5486400"/>
              <a:ext cx="1078574" cy="228600"/>
              <a:chOff x="5200306" y="5486400"/>
              <a:chExt cx="1078574" cy="228600"/>
            </a:xfrm>
          </p:grpSpPr>
          <p:sp>
            <p:nvSpPr>
              <p:cNvPr id="5" name="Right Brace 4"/>
              <p:cNvSpPr/>
              <p:nvPr/>
            </p:nvSpPr>
            <p:spPr>
              <a:xfrm>
                <a:off x="5200306" y="5486400"/>
                <a:ext cx="209893" cy="228600"/>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7" name="Straight Connector 6"/>
              <p:cNvCxnSpPr>
                <a:stCxn id="5" idx="1"/>
              </p:cNvCxnSpPr>
              <p:nvPr/>
            </p:nvCxnSpPr>
            <p:spPr>
              <a:xfrm>
                <a:off x="5410199" y="5600700"/>
                <a:ext cx="868681"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10" name="Rounded Rectangle 9"/>
            <p:cNvSpPr/>
            <p:nvPr/>
          </p:nvSpPr>
          <p:spPr>
            <a:xfrm>
              <a:off x="6278880" y="4419600"/>
              <a:ext cx="2635468" cy="1600200"/>
            </a:xfrm>
            <a:prstGeom prst="roundRect">
              <a:avLst/>
            </a:prstGeom>
            <a:solidFill>
              <a:srgbClr val="FFFFFF"/>
            </a:solidFill>
            <a:ln w="25400" cap="flat" cmpd="sng" algn="ctr">
              <a:solidFill>
                <a:srgbClr val="4F81BD">
                  <a:shade val="50000"/>
                </a:srgbClr>
              </a:solidFill>
              <a:prstDash val="solid"/>
            </a:ln>
            <a:effectLst/>
          </p:spPr>
          <p:txBody>
            <a:bodyPr rtlCol="0" anchor="ctr"/>
            <a:lstStyle/>
            <a:p>
              <a:pPr defTabSz="914400">
                <a:defRPr/>
              </a:pPr>
              <a:r>
                <a:rPr lang="en-US" sz="2000" b="1" kern="0" dirty="0">
                  <a:solidFill>
                    <a:prstClr val="black"/>
                  </a:solidFill>
                  <a:latin typeface="Calibri"/>
                  <a:cs typeface="Iskoola Pota" panose="020B0502040204020203" pitchFamily="34" charset="0"/>
                </a:rPr>
                <a:t>Mother’s observations</a:t>
              </a:r>
              <a:endParaRPr lang="en-US" sz="2000" b="1" kern="0" dirty="0">
                <a:solidFill>
                  <a:prstClr val="black"/>
                </a:solidFill>
                <a:latin typeface="Calibri"/>
              </a:endParaRPr>
            </a:p>
            <a:p>
              <a:pPr indent="-214313" defTabSz="914400">
                <a:buFont typeface="Arial" panose="020B0604020202020204" pitchFamily="34" charset="0"/>
                <a:buChar char="•"/>
                <a:defRPr/>
              </a:pPr>
              <a:r>
                <a:rPr lang="en-US" sz="2000" kern="0" dirty="0">
                  <a:solidFill>
                    <a:prstClr val="black"/>
                  </a:solidFill>
                  <a:latin typeface="Calibri"/>
                  <a:cs typeface="Iskoola Pota" panose="020B0502040204020203" pitchFamily="34" charset="0"/>
                </a:rPr>
                <a:t>Pulse rate</a:t>
              </a:r>
              <a:endParaRPr lang="si-LK" sz="2000" kern="0" dirty="0">
                <a:solidFill>
                  <a:prstClr val="black"/>
                </a:solidFill>
                <a:latin typeface="Calibri"/>
                <a:cs typeface="Iskoola Pota" panose="020B0502040204020203" pitchFamily="34" charset="0"/>
              </a:endParaRPr>
            </a:p>
            <a:p>
              <a:pPr indent="-214313" defTabSz="914400">
                <a:buFont typeface="Arial" panose="020B0604020202020204" pitchFamily="34" charset="0"/>
                <a:buChar char="•"/>
                <a:defRPr/>
              </a:pPr>
              <a:r>
                <a:rPr lang="en-US" sz="2000" kern="0" dirty="0">
                  <a:solidFill>
                    <a:prstClr val="black"/>
                  </a:solidFill>
                  <a:latin typeface="Calibri"/>
                  <a:cs typeface="Iskoola Pota" panose="020B0502040204020203" pitchFamily="34" charset="0"/>
                </a:rPr>
                <a:t>Blood pressure</a:t>
              </a:r>
              <a:endParaRPr lang="en-US" sz="2000" kern="0" dirty="0">
                <a:solidFill>
                  <a:prstClr val="black"/>
                </a:solidFill>
                <a:latin typeface="Calibri"/>
              </a:endParaRPr>
            </a:p>
            <a:p>
              <a:pPr indent="-214313" defTabSz="914400">
                <a:buFont typeface="Arial" panose="020B0604020202020204" pitchFamily="34" charset="0"/>
                <a:buChar char="•"/>
                <a:defRPr/>
              </a:pPr>
              <a:r>
                <a:rPr lang="en-US" sz="2000" kern="0" dirty="0">
                  <a:solidFill>
                    <a:prstClr val="black"/>
                  </a:solidFill>
                  <a:latin typeface="Calibri"/>
                  <a:cs typeface="Iskoola Pota" panose="020B0502040204020203" pitchFamily="34" charset="0"/>
                </a:rPr>
                <a:t>Temperature </a:t>
              </a:r>
              <a:endParaRPr lang="en-US" sz="2000" kern="0" dirty="0">
                <a:solidFill>
                  <a:prstClr val="black"/>
                </a:solidFill>
                <a:latin typeface="Calibri"/>
              </a:endParaRPr>
            </a:p>
          </p:txBody>
        </p:sp>
      </p:grpSp>
    </p:spTree>
    <p:extLst>
      <p:ext uri="{BB962C8B-B14F-4D97-AF65-F5344CB8AC3E}">
        <p14:creationId xmlns:p14="http://schemas.microsoft.com/office/powerpoint/2010/main" val="304695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400"/>
                                        <p:tgtEl>
                                          <p:spTgt spid="17"/>
                                        </p:tgtEl>
                                      </p:cBhvr>
                                    </p:animEffect>
                                  </p:childTnLst>
                                </p:cTn>
                              </p:par>
                            </p:childTnLst>
                          </p:cTn>
                        </p:par>
                        <p:par>
                          <p:cTn id="8" fill="hold">
                            <p:stCondLst>
                              <p:cond delay="14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4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435083" y="3251941"/>
            <a:ext cx="4076014" cy="1457899"/>
            <a:chOff x="4911083" y="3251940"/>
            <a:chExt cx="4076014" cy="1457899"/>
          </a:xfrm>
        </p:grpSpPr>
        <p:sp>
          <p:nvSpPr>
            <p:cNvPr id="5" name="Rounded Rectangle 4"/>
            <p:cNvSpPr/>
            <p:nvPr/>
          </p:nvSpPr>
          <p:spPr>
            <a:xfrm>
              <a:off x="5786697" y="3251940"/>
              <a:ext cx="3200400" cy="1145140"/>
            </a:xfrm>
            <a:prstGeom prst="roundRect">
              <a:avLst/>
            </a:prstGeom>
            <a:solidFill>
              <a:srgbClr val="FFFFFF"/>
            </a:solidFill>
            <a:ln w="25400" cap="flat" cmpd="sng" algn="ctr">
              <a:solidFill>
                <a:srgbClr val="4F81BD">
                  <a:shade val="50000"/>
                </a:srgbClr>
              </a:solidFill>
              <a:prstDash val="solid"/>
            </a:ln>
            <a:effectLst/>
          </p:spPr>
          <p:txBody>
            <a:bodyPr rtlCol="0" anchor="ctr"/>
            <a:lstStyle/>
            <a:p>
              <a:pPr defTabSz="914400">
                <a:defRPr/>
              </a:pPr>
              <a:r>
                <a:rPr lang="en-US" sz="2000" kern="0" dirty="0">
                  <a:solidFill>
                    <a:prstClr val="black"/>
                  </a:solidFill>
                  <a:latin typeface="Calibri"/>
                  <a:cs typeface="Iskoola Pota" panose="020B0502040204020203" pitchFamily="34" charset="0"/>
                </a:rPr>
                <a:t>Time at full cervical dilation and commencement of pushing</a:t>
              </a:r>
              <a:endParaRPr lang="en-US" sz="2000" kern="0" dirty="0">
                <a:solidFill>
                  <a:prstClr val="black"/>
                </a:solidFill>
                <a:latin typeface="Calibri"/>
              </a:endParaRPr>
            </a:p>
          </p:txBody>
        </p:sp>
        <p:cxnSp>
          <p:nvCxnSpPr>
            <p:cNvPr id="6" name="Elbow Connector 5"/>
            <p:cNvCxnSpPr/>
            <p:nvPr/>
          </p:nvCxnSpPr>
          <p:spPr>
            <a:xfrm rot="10800000" flipV="1">
              <a:off x="4911083" y="4022410"/>
              <a:ext cx="875615" cy="687429"/>
            </a:xfrm>
            <a:prstGeom prst="bentConnector3">
              <a:avLst>
                <a:gd name="adj1" fmla="val 50000"/>
              </a:avLst>
            </a:prstGeom>
            <a:noFill/>
            <a:ln w="28575" cap="flat" cmpd="sng" algn="ctr">
              <a:solidFill>
                <a:sysClr val="windowText" lastClr="000000"/>
              </a:solidFill>
              <a:prstDash val="solid"/>
              <a:tailEnd type="arrow"/>
            </a:ln>
            <a:effectLst/>
          </p:spPr>
        </p:cxnSp>
      </p:grpSp>
      <p:grpSp>
        <p:nvGrpSpPr>
          <p:cNvPr id="11" name="Group 10"/>
          <p:cNvGrpSpPr/>
          <p:nvPr/>
        </p:nvGrpSpPr>
        <p:grpSpPr>
          <a:xfrm>
            <a:off x="6931949" y="4572000"/>
            <a:ext cx="3736051" cy="2133600"/>
            <a:chOff x="5407948" y="4572000"/>
            <a:chExt cx="3736051" cy="2133600"/>
          </a:xfrm>
        </p:grpSpPr>
        <p:sp>
          <p:nvSpPr>
            <p:cNvPr id="9" name="Right Brace 8"/>
            <p:cNvSpPr/>
            <p:nvPr/>
          </p:nvSpPr>
          <p:spPr>
            <a:xfrm>
              <a:off x="5407948" y="5057778"/>
              <a:ext cx="381000" cy="1295400"/>
            </a:xfrm>
            <a:prstGeom prst="rightBrace">
              <a:avLst/>
            </a:prstGeom>
            <a:noFill/>
            <a:ln w="28575" cap="flat" cmpd="sng" algn="ctr">
              <a:solidFill>
                <a:sysClr val="windowText" lastClr="000000"/>
              </a:solidFill>
              <a:prstDash val="solid"/>
            </a:ln>
            <a:effectLst/>
          </p:spPr>
          <p:txBody>
            <a:bodyPr rtlCol="0" anchor="ctr"/>
            <a:lstStyle/>
            <a:p>
              <a:pPr algn="ctr" defTabSz="914400">
                <a:defRPr/>
              </a:pPr>
              <a:endParaRPr lang="en-US" sz="1350" kern="0">
                <a:solidFill>
                  <a:prstClr val="black"/>
                </a:solidFill>
                <a:latin typeface="Calibri"/>
              </a:endParaRPr>
            </a:p>
          </p:txBody>
        </p:sp>
        <p:sp>
          <p:nvSpPr>
            <p:cNvPr id="8" name="Rounded Rectangle 7"/>
            <p:cNvSpPr/>
            <p:nvPr/>
          </p:nvSpPr>
          <p:spPr>
            <a:xfrm>
              <a:off x="5860644" y="4572000"/>
              <a:ext cx="3283355" cy="2133600"/>
            </a:xfrm>
            <a:prstGeom prst="roundRect">
              <a:avLst/>
            </a:prstGeom>
            <a:solidFill>
              <a:srgbClr val="FFFFFF"/>
            </a:solidFill>
            <a:ln w="25400" cap="flat" cmpd="sng" algn="ctr">
              <a:solidFill>
                <a:srgbClr val="4F81BD">
                  <a:shade val="50000"/>
                </a:srgbClr>
              </a:solidFill>
              <a:prstDash val="solid"/>
            </a:ln>
            <a:effectLst/>
          </p:spPr>
          <p:txBody>
            <a:bodyPr rtlCol="0" anchor="ctr"/>
            <a:lstStyle/>
            <a:p>
              <a:pPr defTabSz="914400">
                <a:defRPr/>
              </a:pPr>
              <a:endParaRPr lang="en-US" sz="2000" kern="0" dirty="0">
                <a:solidFill>
                  <a:prstClr val="black"/>
                </a:solidFill>
                <a:latin typeface="Calibri"/>
              </a:endParaRPr>
            </a:p>
            <a:p>
              <a:pPr defTabSz="914400">
                <a:defRPr/>
              </a:pPr>
              <a:endParaRPr lang="en-US" sz="2400" b="1" kern="0" dirty="0">
                <a:solidFill>
                  <a:prstClr val="black"/>
                </a:solidFill>
                <a:latin typeface="Calibri"/>
              </a:endParaRPr>
            </a:p>
            <a:p>
              <a:pPr defTabSz="914400">
                <a:defRPr/>
              </a:pPr>
              <a:r>
                <a:rPr lang="en-US" sz="2400" b="1" kern="0" dirty="0">
                  <a:solidFill>
                    <a:prstClr val="black"/>
                  </a:solidFill>
                  <a:latin typeface="Calibri"/>
                  <a:cs typeface="Iskoola Pota" panose="020B0502040204020203" pitchFamily="34" charset="0"/>
                </a:rPr>
                <a:t>Second  stage of labour</a:t>
              </a:r>
              <a:endParaRPr lang="en-US" sz="2400" b="1" kern="0" dirty="0">
                <a:solidFill>
                  <a:prstClr val="black"/>
                </a:solidFill>
                <a:latin typeface="Calibri"/>
              </a:endParaRPr>
            </a:p>
            <a:p>
              <a:pPr lvl="0">
                <a:defRPr/>
              </a:pPr>
              <a:r>
                <a:rPr lang="en-US" sz="2000" kern="0" dirty="0">
                  <a:solidFill>
                    <a:prstClr val="black"/>
                  </a:solidFill>
                  <a:latin typeface="Calibri"/>
                  <a:cs typeface="Iskoola Pota" panose="020B0502040204020203" pitchFamily="34" charset="0"/>
                </a:rPr>
                <a:t>Fetal heart rate</a:t>
              </a:r>
            </a:p>
            <a:p>
              <a:pPr lvl="0">
                <a:defRPr/>
              </a:pPr>
              <a:r>
                <a:rPr lang="en-US" sz="2000" kern="0" dirty="0">
                  <a:solidFill>
                    <a:prstClr val="black"/>
                  </a:solidFill>
                  <a:latin typeface="Calibri"/>
                  <a:cs typeface="Iskoola Pota" panose="020B0502040204020203" pitchFamily="34" charset="0"/>
                </a:rPr>
                <a:t>passive phase every 10 min expulsive phase every 5min</a:t>
              </a:r>
              <a:endParaRPr lang="en-US" sz="2000" kern="0" dirty="0">
                <a:solidFill>
                  <a:prstClr val="black"/>
                </a:solidFill>
                <a:latin typeface="Calibri"/>
              </a:endParaRPr>
            </a:p>
            <a:p>
              <a:pPr defTabSz="914400">
                <a:defRPr/>
              </a:pPr>
              <a:endParaRPr lang="en-US" sz="2000" kern="0" dirty="0">
                <a:solidFill>
                  <a:prstClr val="black"/>
                </a:solidFill>
                <a:latin typeface="Calibri"/>
              </a:endParaRPr>
            </a:p>
            <a:p>
              <a:pPr defTabSz="914400">
                <a:defRPr/>
              </a:pPr>
              <a:r>
                <a:rPr lang="si-LK" sz="2000" kern="0" dirty="0">
                  <a:solidFill>
                    <a:prstClr val="black"/>
                  </a:solidFill>
                  <a:latin typeface="Calibri"/>
                  <a:cs typeface="Iskoola Pota" panose="020B0502040204020203" pitchFamily="34" charset="0"/>
                </a:rPr>
                <a:t> </a:t>
              </a:r>
              <a:endParaRPr lang="en-US" sz="2000" kern="0" dirty="0">
                <a:solidFill>
                  <a:prstClr val="black"/>
                </a:solidFill>
                <a:latin typeface="Calibri"/>
              </a:endParaRPr>
            </a:p>
          </p:txBody>
        </p:sp>
      </p:grpSp>
      <p:sp>
        <p:nvSpPr>
          <p:cNvPr id="2" name="Wave 1">
            <a:extLst>
              <a:ext uri="{FF2B5EF4-FFF2-40B4-BE49-F238E27FC236}">
                <a16:creationId xmlns:a16="http://schemas.microsoft.com/office/drawing/2014/main" id="{2010B405-D0F1-342A-DF71-29E256CD59B5}"/>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3" name="Picture 2">
            <a:extLst>
              <a:ext uri="{FF2B5EF4-FFF2-40B4-BE49-F238E27FC236}">
                <a16:creationId xmlns:a16="http://schemas.microsoft.com/office/drawing/2014/main" id="{ACCDA132-ACAF-9964-7CAF-E454B206B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12" name="Picture 11">
            <a:extLst>
              <a:ext uri="{FF2B5EF4-FFF2-40B4-BE49-F238E27FC236}">
                <a16:creationId xmlns:a16="http://schemas.microsoft.com/office/drawing/2014/main" id="{19A269CC-15B4-BA39-BA98-9715FE6CE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13" name="Picture 12">
            <a:extLst>
              <a:ext uri="{FF2B5EF4-FFF2-40B4-BE49-F238E27FC236}">
                <a16:creationId xmlns:a16="http://schemas.microsoft.com/office/drawing/2014/main" id="{6FC47035-D95B-A2E0-347C-6CFBAEE4D9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pic>
        <p:nvPicPr>
          <p:cNvPr id="4" name="Picture 2" descr="C:\Documents and Settings\O&amp;G Head Room 2\My Documents\My Scans\2015-06 (Jun)\Partogram.jpg"/>
          <p:cNvPicPr>
            <a:picLocks noChangeAspect="1" noChangeArrowheads="1"/>
          </p:cNvPicPr>
          <p:nvPr/>
        </p:nvPicPr>
        <p:blipFill>
          <a:blip r:embed="rId5" cstate="print"/>
          <a:srcRect/>
          <a:stretch>
            <a:fillRect/>
          </a:stretch>
        </p:blipFill>
        <p:spPr bwMode="auto">
          <a:xfrm>
            <a:off x="1561414" y="-1295400"/>
            <a:ext cx="5444482" cy="7758445"/>
          </a:xfrm>
          <a:prstGeom prst="rect">
            <a:avLst/>
          </a:prstGeom>
          <a:noFill/>
        </p:spPr>
      </p:pic>
    </p:spTree>
    <p:extLst>
      <p:ext uri="{BB962C8B-B14F-4D97-AF65-F5344CB8AC3E}">
        <p14:creationId xmlns:p14="http://schemas.microsoft.com/office/powerpoint/2010/main" val="137069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4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9050"/>
            <a:ext cx="7433878" cy="1447800"/>
          </a:xfrm>
        </p:spPr>
        <p:txBody>
          <a:bodyPr>
            <a:noAutofit/>
          </a:bodyPr>
          <a:lstStyle/>
          <a:p>
            <a:pPr algn="l"/>
            <a:r>
              <a:rPr lang="en-US" sz="4000" b="1"/>
              <a:t>Frequency of recording the fetal heart rate</a:t>
            </a:r>
            <a:endParaRPr lang="en-US" sz="4800" b="1" dirty="0"/>
          </a:p>
        </p:txBody>
      </p:sp>
      <p:sp>
        <p:nvSpPr>
          <p:cNvPr id="2" name="Content Placeholder 1"/>
          <p:cNvSpPr>
            <a:spLocks noGrp="1"/>
          </p:cNvSpPr>
          <p:nvPr>
            <p:ph idx="1"/>
          </p:nvPr>
        </p:nvSpPr>
        <p:spPr>
          <a:xfrm>
            <a:off x="3200400" y="1152525"/>
            <a:ext cx="8534400" cy="6019800"/>
          </a:xfrm>
        </p:spPr>
        <p:txBody>
          <a:bodyPr>
            <a:normAutofit fontScale="40000" lnSpcReduction="20000"/>
          </a:bodyPr>
          <a:lstStyle/>
          <a:p>
            <a:r>
              <a:rPr lang="en-US" sz="7000">
                <a:latin typeface="+mj-lt"/>
              </a:rPr>
              <a:t>From onset of labour to cervical dilation of 4cm</a:t>
            </a:r>
          </a:p>
          <a:p>
            <a:pPr marL="0" indent="0">
              <a:buNone/>
            </a:pPr>
            <a:r>
              <a:rPr lang="en-US" sz="7000">
                <a:latin typeface="+mj-lt"/>
              </a:rPr>
              <a:t>                                                                </a:t>
            </a:r>
            <a:r>
              <a:rPr lang="en-US" sz="7000">
                <a:solidFill>
                  <a:srgbClr val="0070C0"/>
                </a:solidFill>
                <a:latin typeface="+mj-lt"/>
              </a:rPr>
              <a:t>every 30 minutes</a:t>
            </a:r>
          </a:p>
          <a:p>
            <a:pPr>
              <a:buNone/>
            </a:pPr>
            <a:endParaRPr lang="si-LK" sz="7000">
              <a:latin typeface="+mj-lt"/>
            </a:endParaRPr>
          </a:p>
          <a:p>
            <a:r>
              <a:rPr lang="en-US" sz="7000">
                <a:latin typeface="+mj-lt"/>
              </a:rPr>
              <a:t>From cervical dilation of 4cm to 10cm                                                               </a:t>
            </a:r>
          </a:p>
          <a:p>
            <a:pPr>
              <a:buNone/>
            </a:pPr>
            <a:r>
              <a:rPr lang="en-US" sz="7000">
                <a:latin typeface="+mj-lt"/>
              </a:rPr>
              <a:t>                                                                </a:t>
            </a:r>
            <a:r>
              <a:rPr lang="en-US" sz="7000">
                <a:solidFill>
                  <a:srgbClr val="0070C0"/>
                </a:solidFill>
                <a:latin typeface="+mj-lt"/>
              </a:rPr>
              <a:t>every 15 minutes</a:t>
            </a:r>
          </a:p>
          <a:p>
            <a:pPr>
              <a:buNone/>
            </a:pPr>
            <a:endParaRPr lang="si-LK" sz="7000">
              <a:latin typeface="+mj-lt"/>
            </a:endParaRPr>
          </a:p>
          <a:p>
            <a:r>
              <a:rPr lang="en-US" sz="7000">
                <a:latin typeface="+mj-lt"/>
              </a:rPr>
              <a:t>From cervical dilation of 10cm to onset of pushing (during the passive phase of the second stage)</a:t>
            </a:r>
          </a:p>
          <a:p>
            <a:pPr>
              <a:buNone/>
            </a:pPr>
            <a:r>
              <a:rPr lang="en-US" sz="7000">
                <a:latin typeface="+mj-lt"/>
              </a:rPr>
              <a:t>                                                                </a:t>
            </a:r>
            <a:r>
              <a:rPr lang="en-US" sz="7000">
                <a:solidFill>
                  <a:srgbClr val="0070C0"/>
                </a:solidFill>
                <a:latin typeface="+mj-lt"/>
              </a:rPr>
              <a:t>every 10 minutes</a:t>
            </a:r>
          </a:p>
          <a:p>
            <a:pPr>
              <a:buNone/>
            </a:pPr>
            <a:endParaRPr lang="si-LK" sz="7000">
              <a:latin typeface="+mj-lt"/>
            </a:endParaRPr>
          </a:p>
          <a:p>
            <a:r>
              <a:rPr lang="en-US" sz="7000">
                <a:latin typeface="+mj-lt"/>
              </a:rPr>
              <a:t>From the onset of pushing to delivery of the baby  (active phase of the second stage)</a:t>
            </a:r>
          </a:p>
          <a:p>
            <a:pPr marL="0" indent="0">
              <a:buNone/>
            </a:pPr>
            <a:r>
              <a:rPr lang="en-US" sz="7000">
                <a:latin typeface="+mj-lt"/>
              </a:rPr>
              <a:t>                                                                </a:t>
            </a:r>
            <a:r>
              <a:rPr lang="en-US" sz="7000">
                <a:solidFill>
                  <a:srgbClr val="0070C0"/>
                </a:solidFill>
                <a:latin typeface="+mj-lt"/>
              </a:rPr>
              <a:t>every 5 minutes </a:t>
            </a:r>
          </a:p>
          <a:p>
            <a:pPr marL="0" indent="0">
              <a:buNone/>
            </a:pPr>
            <a:endParaRPr lang="en-US" sz="3200" dirty="0"/>
          </a:p>
        </p:txBody>
      </p:sp>
      <p:pic>
        <p:nvPicPr>
          <p:cNvPr id="6" name="Picture 5">
            <a:extLst>
              <a:ext uri="{FF2B5EF4-FFF2-40B4-BE49-F238E27FC236}">
                <a16:creationId xmlns:a16="http://schemas.microsoft.com/office/drawing/2014/main" id="{77550E1D-EB34-FFC0-4946-908E8A1ECB04}"/>
              </a:ext>
            </a:extLst>
          </p:cNvPr>
          <p:cNvPicPr>
            <a:picLocks noChangeAspect="1"/>
          </p:cNvPicPr>
          <p:nvPr/>
        </p:nvPicPr>
        <p:blipFill>
          <a:blip r:embed="rId2"/>
          <a:stretch>
            <a:fillRect/>
          </a:stretch>
        </p:blipFill>
        <p:spPr>
          <a:xfrm>
            <a:off x="339674" y="2133600"/>
            <a:ext cx="2860726" cy="2166937"/>
          </a:xfrm>
          <a:prstGeom prst="rect">
            <a:avLst/>
          </a:prstGeom>
        </p:spPr>
      </p:pic>
      <p:sp>
        <p:nvSpPr>
          <p:cNvPr id="5" name="Wave 4">
            <a:extLst>
              <a:ext uri="{FF2B5EF4-FFF2-40B4-BE49-F238E27FC236}">
                <a16:creationId xmlns:a16="http://schemas.microsoft.com/office/drawing/2014/main" id="{FF70DC0E-6C8C-CEF0-A223-F99E1227869E}"/>
              </a:ext>
            </a:extLst>
          </p:cNvPr>
          <p:cNvSpPr/>
          <p:nvPr/>
        </p:nvSpPr>
        <p:spPr>
          <a:xfrm>
            <a:off x="0" y="6251522"/>
            <a:ext cx="12192000" cy="1003664"/>
          </a:xfrm>
          <a:prstGeom prst="wave">
            <a:avLst>
              <a:gd name="adj1" fmla="val 20000"/>
              <a:gd name="adj2" fmla="val 0"/>
            </a:avLst>
          </a:prstGeom>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7" name="Picture 6">
            <a:extLst>
              <a:ext uri="{FF2B5EF4-FFF2-40B4-BE49-F238E27FC236}">
                <a16:creationId xmlns:a16="http://schemas.microsoft.com/office/drawing/2014/main" id="{F212A5E4-001E-F9F0-99AE-BAAF2844EF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6838" y="199162"/>
            <a:ext cx="627805" cy="617267"/>
          </a:xfrm>
          <a:prstGeom prst="rect">
            <a:avLst/>
          </a:prstGeom>
        </p:spPr>
      </p:pic>
      <p:pic>
        <p:nvPicPr>
          <p:cNvPr id="8" name="Picture 7">
            <a:extLst>
              <a:ext uri="{FF2B5EF4-FFF2-40B4-BE49-F238E27FC236}">
                <a16:creationId xmlns:a16="http://schemas.microsoft.com/office/drawing/2014/main" id="{DFD7AA51-9FE9-B38B-B09D-2AD64A3826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25" y="6391183"/>
            <a:ext cx="2212857" cy="274969"/>
          </a:xfrm>
          <a:prstGeom prst="rect">
            <a:avLst/>
          </a:prstGeom>
        </p:spPr>
      </p:pic>
      <p:pic>
        <p:nvPicPr>
          <p:cNvPr id="9" name="Picture 8">
            <a:extLst>
              <a:ext uri="{FF2B5EF4-FFF2-40B4-BE49-F238E27FC236}">
                <a16:creationId xmlns:a16="http://schemas.microsoft.com/office/drawing/2014/main" id="{21E25E17-F8D1-756E-A97D-3F5881BA40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 y="5836893"/>
            <a:ext cx="740664" cy="8292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000"/>
                                        <p:tgtEl>
                                          <p:spTgt spid="2">
                                            <p:txEl>
                                              <p:pRg st="1" end="1"/>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000"/>
                                        <p:tgtEl>
                                          <p:spTgt spid="2">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1000"/>
                                        <p:tgtEl>
                                          <p:spTgt spid="2">
                                            <p:txEl>
                                              <p:pRg st="7" end="7"/>
                                            </p:txEl>
                                          </p:spTgt>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1000"/>
                                        <p:tgtEl>
                                          <p:spTgt spid="2">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Effect transition="in" filter="fade">
                                      <p:cBhvr>
                                        <p:cTn id="31" dur="1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27000">
              <a:srgbClr val="FF99CC"/>
            </a:gs>
            <a:gs pos="58000">
              <a:schemeClr val="accent1">
                <a:lumMod val="45000"/>
                <a:lumOff val="55000"/>
              </a:schemeClr>
            </a:gs>
            <a:gs pos="58000">
              <a:schemeClr val="accent1">
                <a:lumMod val="45000"/>
                <a:lumOff val="55000"/>
              </a:schemeClr>
            </a:gs>
            <a:gs pos="100000">
              <a:srgbClr val="003366"/>
            </a:gs>
          </a:gsLst>
          <a:lin ang="5400000" scaled="1"/>
        </a:gra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stStyle>
      <a:style>
        <a:lnRef idx="0">
          <a:scrgbClr r="0" g="0" b="0"/>
        </a:lnRef>
        <a:fillRef idx="0">
          <a:scrgbClr r="0" g="0" b="0"/>
        </a:fillRef>
        <a:effectRef idx="0">
          <a:scrgbClr r="0" g="0" b="0"/>
        </a:effectRef>
        <a:fontRef idx="none"/>
      </a:style>
    </a:spDef>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2013 - 2022 Theme</Template>
  <TotalTime>2488</TotalTime>
  <Words>1133</Words>
  <Application>Microsoft Office PowerPoint</Application>
  <PresentationFormat>Widescreen</PresentationFormat>
  <Paragraphs>212</Paragraphs>
  <Slides>38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Arial Narrow</vt:lpstr>
      <vt:lpstr>Arial Nova Cond</vt:lpstr>
      <vt:lpstr>Calibri</vt:lpstr>
      <vt:lpstr>Calibri Light</vt:lpstr>
      <vt:lpstr>Iskoola Pota</vt:lpstr>
      <vt:lpstr>OpenSymbol</vt:lpstr>
      <vt:lpstr>Times New Roman</vt:lpstr>
      <vt:lpstr>Office Theme</vt:lpstr>
      <vt:lpstr>Maintaining the partogram</vt:lpstr>
      <vt:lpstr>Partogram: </vt:lpstr>
      <vt:lpstr>When should the partogram  be started?</vt:lpstr>
      <vt:lpstr>PowerPoint Presentation</vt:lpstr>
      <vt:lpstr>PowerPoint Presentation</vt:lpstr>
      <vt:lpstr>PowerPoint Presentation</vt:lpstr>
      <vt:lpstr>PowerPoint Presentation</vt:lpstr>
      <vt:lpstr>PowerPoint Presentation</vt:lpstr>
      <vt:lpstr>Frequency of recording the fetal heart rate</vt:lpstr>
      <vt:lpstr>                                                                                                                                                           example of a FHR recording      If a CTG is carried out, findings to be documented as;                                  N (normal)                                    S (suspicious)                                    P (pathological)    </vt:lpstr>
      <vt:lpstr>Documenting Labour Contractions </vt:lpstr>
      <vt:lpstr>PowerPoint Presentation</vt:lpstr>
      <vt:lpstr>Documentation of cervical dilation  </vt:lpstr>
      <vt:lpstr> In this example, partogram was started when cervical dilation was 5cm.   Look how the alert line was drawn from the point where cervical dilation was more than 4cm for the first time.</vt:lpstr>
      <vt:lpstr>Descent of the fetal head on abdominal palpation</vt:lpstr>
      <vt:lpstr>PowerPoint Presentation</vt:lpstr>
      <vt:lpstr>Maintaining the partogram during the second stage of labour</vt:lpstr>
      <vt:lpstr>          Section to be used in the second stage </vt:lpstr>
      <vt:lpstr>The second stage of labour  </vt:lpstr>
      <vt:lpstr>Monitoring the mother during the third stage of labour</vt:lpstr>
      <vt:lpstr>Use the chart on the reverse side of the partogram to document the third stage</vt:lpstr>
      <vt:lpstr>PowerPoint Presentation</vt:lpstr>
      <vt:lpstr>PowerPoint Presentation</vt:lpstr>
      <vt:lpstr>PowerPoint Presentation</vt:lpstr>
      <vt:lpstr>PowerPoint Presentation</vt:lpstr>
      <vt:lpstr>PowerPoint Presentation</vt:lpstr>
      <vt:lpstr>WHO Labour Care Guide</vt:lpstr>
      <vt:lpstr>PowerPoint Presentation</vt:lpstr>
      <vt:lpstr>Section 1: Identifying information and labour characteristics at admission</vt:lpstr>
      <vt:lpstr>Section 2: Supportive care</vt:lpstr>
      <vt:lpstr>Section 3: Care of the baby</vt:lpstr>
      <vt:lpstr>Section 4: Care of the woman</vt:lpstr>
      <vt:lpstr>Section 5: Labour progress</vt:lpstr>
      <vt:lpstr>Section 6/7: Medication/ Shared decision-making</vt:lpstr>
      <vt:lpstr>Changes from Previous Guideline</vt:lpstr>
      <vt:lpstr>Changes from Previous Guideline</vt:lpstr>
      <vt:lpstr>Changes from Previous Guideline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ප්‍රසූත ප්‍රස්ථාරය සලකුණු කරන්නේ කෙසේද?</dc:title>
  <dc:creator>user</dc:creator>
  <cp:lastModifiedBy>SLCOG Council</cp:lastModifiedBy>
  <cp:revision>194</cp:revision>
  <dcterms:created xsi:type="dcterms:W3CDTF">2015-02-25T12:58:06Z</dcterms:created>
  <dcterms:modified xsi:type="dcterms:W3CDTF">2025-01-22T05:29:01Z</dcterms:modified>
</cp:coreProperties>
</file>