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81" r:id="rId4"/>
    <p:sldId id="270" r:id="rId5"/>
    <p:sldId id="282" r:id="rId6"/>
    <p:sldId id="283" r:id="rId7"/>
    <p:sldId id="284" r:id="rId8"/>
    <p:sldId id="257" r:id="rId9"/>
    <p:sldId id="285" r:id="rId10"/>
    <p:sldId id="286" r:id="rId11"/>
    <p:sldId id="287" r:id="rId12"/>
    <p:sldId id="288" r:id="rId13"/>
    <p:sldId id="291" r:id="rId14"/>
    <p:sldId id="258" r:id="rId15"/>
    <p:sldId id="259" r:id="rId16"/>
    <p:sldId id="279" r:id="rId17"/>
    <p:sldId id="292" r:id="rId18"/>
    <p:sldId id="289" r:id="rId19"/>
    <p:sldId id="29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93"/>
    <a:srgbClr val="73FDD6"/>
    <a:srgbClr val="73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76629C-C396-4D1C-8645-11E1EA886AF7}" v="3" dt="2024-12-18T10:25:15.1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92"/>
  </p:normalViewPr>
  <p:slideViewPr>
    <p:cSldViewPr snapToGrid="0">
      <p:cViewPr varScale="1">
        <p:scale>
          <a:sx n="114" d="100"/>
          <a:sy n="114" d="100"/>
        </p:scale>
        <p:origin x="5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6175C-D3C1-011B-A385-EE96F6DE72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E1E15D-ED87-8A22-8640-7ED6A4A3FC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3779E-FFCA-5CE6-AA1E-12581C0FA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CBB9-6D6D-4293-B5E3-046CF13E479B}" type="datetimeFigureOut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63137-81E0-0AFF-FD26-4D01B2C24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A95BE-B31E-1248-F8D1-426272CCC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C366-36E9-46FF-9AFE-BB49628D0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59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B6244-2295-8359-D442-674FACB2C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F742B5-1DF3-89D2-D54C-E1A9ECB669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DC404-390F-A7DB-E225-D99B1A923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CBB9-6D6D-4293-B5E3-046CF13E479B}" type="datetimeFigureOut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1DF2D-3D91-1AE0-88E2-9118FFCED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8CAFB-3997-061C-AC48-7AFA7AC84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C366-36E9-46FF-9AFE-BB49628D0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3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FEFE05-023F-5BAB-C4C4-E831535C8C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8B2291-DC60-567C-03B5-6C4FB29160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977F4-57CD-56E6-9E3A-917F99409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CBB9-6D6D-4293-B5E3-046CF13E479B}" type="datetimeFigureOut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74082-B083-8897-C0EC-616554157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3FFD5-90C4-BAA0-3FF1-8CD833EF3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C366-36E9-46FF-9AFE-BB49628D0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1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02593-5227-8CE5-556B-D47DD5E53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14D9A-1825-0C15-C436-75A25FE72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7C15F-01B6-DD41-399E-60641309D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CBB9-6D6D-4293-B5E3-046CF13E479B}" type="datetimeFigureOut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0FC00-FCAC-8E7C-9142-24BAAC4A6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3F21B-34DC-41DE-79F7-FA8E44B38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C366-36E9-46FF-9AFE-BB49628D0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78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E182C-54D7-E4D5-6AAB-B6A58403B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2ACBA-33FE-AE03-9F38-42FEE3AF4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6186F-A198-4420-3B56-6F5CF19E1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CBB9-6D6D-4293-B5E3-046CF13E479B}" type="datetimeFigureOut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98014-B4DF-C7F0-3D3B-A88F7985A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B82A6-C845-9385-2D4E-EF339B105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C366-36E9-46FF-9AFE-BB49628D0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91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FD743-0754-A857-1F1F-3C58747CB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397D5-74FA-E194-8BBC-61492B2137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12DFAA-82F7-79A6-5E58-AF70B7C9B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2FBF70-F86F-B0B3-7904-061C67EA9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CBB9-6D6D-4293-B5E3-046CF13E479B}" type="datetimeFigureOut">
              <a:rPr lang="en-US" smtClean="0"/>
              <a:t>3/5/25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B931A1-8F0F-F5D0-297C-A4369E92C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916E96-67AE-4271-3118-574B0C311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C366-36E9-46FF-9AFE-BB49628D0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38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87998-4F98-C1ED-2248-A22E0586F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6867C-329E-BF15-4388-CC7633590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06EED3-EAC6-437B-3D2A-8684355A01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832573-0C89-AE56-98C0-8669633D03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97DF68-D8B7-1F72-4415-FEB13F3000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37645D-9C5A-1F01-9794-98AA2D195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CBB9-6D6D-4293-B5E3-046CF13E479B}" type="datetimeFigureOut">
              <a:rPr lang="en-US" smtClean="0"/>
              <a:t>3/5/25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0B0FDC-324D-6FD1-F090-1DD9D8956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B9AD7D-A3CA-E6C6-1380-692FE5A72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C366-36E9-46FF-9AFE-BB49628D0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91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BC60F-8B90-C71E-3C74-901A2B671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4F141C-17A7-A45B-09B2-71515B580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CBB9-6D6D-4293-B5E3-046CF13E479B}" type="datetimeFigureOut">
              <a:rPr lang="en-US" smtClean="0"/>
              <a:t>3/5/25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C07B12-BDF2-E67C-54FB-1FA1E30DE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05090A-0D3D-C37A-607B-08F72A312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C366-36E9-46FF-9AFE-BB49628D0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012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24C9F0-577A-DB1D-F7EF-240E9A968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CBB9-6D6D-4293-B5E3-046CF13E479B}" type="datetimeFigureOut">
              <a:rPr lang="en-US" smtClean="0"/>
              <a:t>3/5/25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C4EE0B-935A-23AD-296A-A72F60EF7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B06D5D-378A-4E18-3660-6E8D017D3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C366-36E9-46FF-9AFE-BB49628D0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17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F9F11-005E-1607-0CE8-4FD36B21A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5C347-17E6-8918-44F0-C6F2E6474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5A7B4-3EA7-4D3E-0558-512121A85B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DBA52E-0D02-3369-4AE3-C18752FC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CBB9-6D6D-4293-B5E3-046CF13E479B}" type="datetimeFigureOut">
              <a:rPr lang="en-US" smtClean="0"/>
              <a:t>3/5/25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6788E-E286-D97E-95DC-3A54D720C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337CF6-61B3-EE4B-ACC3-E7D491FDD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C366-36E9-46FF-9AFE-BB49628D0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44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0AA65-43A9-ED11-F64E-85DFB462A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0EE8E6-D9E9-8470-66AD-5C37C3C228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ECB281-3BF1-D6D9-0B98-83132A72C8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F35BD6-081E-4081-CF82-76E353FAB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CBB9-6D6D-4293-B5E3-046CF13E479B}" type="datetimeFigureOut">
              <a:rPr lang="en-US" smtClean="0"/>
              <a:t>3/5/25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DC73E3-EEB7-E883-D498-9A0A49D94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B0DE2B-1A53-83C1-9395-FD949C9F4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C366-36E9-46FF-9AFE-BB49628D0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37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7CC054-49F3-754A-B623-1E2A38770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8CD472-77FC-547F-D905-3F1203BA5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63B3A-64AE-ACBF-4F6A-B2B70F7B5D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1CBB9-6D6D-4293-B5E3-046CF13E479B}" type="datetimeFigureOut">
              <a:rPr lang="en-US" smtClean="0"/>
              <a:t>3/5/25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8624A-CC35-7E93-F5EA-AA25F3A875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E017E-366D-7FAC-4732-D15B2C304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BC366-36E9-46FF-9AFE-BB49628D0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6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48FFA-B521-D587-657A-D9EFD6D9A1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41400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ptos" panose="020B0004020202020204" pitchFamily="34" charset="0"/>
              </a:rPr>
              <a:t>Mother-Friendly Practices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B8750D-E31D-47DC-641A-5E91D4FA36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218" y="3428999"/>
            <a:ext cx="11540837" cy="3235037"/>
          </a:xfrm>
        </p:spPr>
        <p:txBody>
          <a:bodyPr>
            <a:normAutofit/>
          </a:bodyPr>
          <a:lstStyle/>
          <a:p>
            <a:pPr algn="l"/>
            <a:r>
              <a:rPr lang="en-US" i="1" dirty="0">
                <a:solidFill>
                  <a:schemeClr val="tx2"/>
                </a:solidFill>
                <a:latin typeface="Aptos" panose="020B0004020202020204" pitchFamily="34" charset="0"/>
              </a:rPr>
              <a:t>Safe Motherhood – SLCOG</a:t>
            </a:r>
          </a:p>
          <a:p>
            <a:endParaRPr lang="en-US" dirty="0"/>
          </a:p>
          <a:p>
            <a:pPr algn="r"/>
            <a:endParaRPr lang="en-US" sz="1800" dirty="0">
              <a:solidFill>
                <a:schemeClr val="tx2"/>
              </a:solidFill>
              <a:latin typeface="Aptos" panose="020B0004020202020204" pitchFamily="34" charset="0"/>
            </a:endParaRPr>
          </a:p>
          <a:p>
            <a:pPr algn="r"/>
            <a:endParaRPr lang="en-US" sz="1800" dirty="0">
              <a:solidFill>
                <a:schemeClr val="tx2"/>
              </a:solidFill>
              <a:latin typeface="Aptos" panose="020B0004020202020204" pitchFamily="34" charset="0"/>
            </a:endParaRPr>
          </a:p>
          <a:p>
            <a:pPr algn="r"/>
            <a:endParaRPr lang="en-US" sz="1800" dirty="0">
              <a:solidFill>
                <a:schemeClr val="tx2"/>
              </a:solidFill>
              <a:latin typeface="Aptos" panose="020B0004020202020204" pitchFamily="34" charset="0"/>
            </a:endParaRPr>
          </a:p>
          <a:p>
            <a:pPr algn="r"/>
            <a:r>
              <a:rPr lang="en-US" sz="1800" dirty="0">
                <a:solidFill>
                  <a:schemeClr val="tx2"/>
                </a:solidFill>
                <a:latin typeface="Aptos" panose="020B0004020202020204" pitchFamily="34" charset="0"/>
              </a:rPr>
              <a:t>Dr PGCM </a:t>
            </a:r>
            <a:r>
              <a:rPr lang="en-US" sz="1800" dirty="0" err="1">
                <a:solidFill>
                  <a:schemeClr val="tx2"/>
                </a:solidFill>
                <a:latin typeface="Aptos" panose="020B0004020202020204" pitchFamily="34" charset="0"/>
              </a:rPr>
              <a:t>Jayasundara</a:t>
            </a:r>
            <a:endParaRPr lang="en-US" sz="1800" dirty="0">
              <a:solidFill>
                <a:schemeClr val="tx2"/>
              </a:solidFill>
              <a:latin typeface="Aptos" panose="020B0004020202020204" pitchFamily="34" charset="0"/>
            </a:endParaRPr>
          </a:p>
          <a:p>
            <a:pPr algn="r"/>
            <a:r>
              <a:rPr lang="en-US" sz="1800" dirty="0">
                <a:solidFill>
                  <a:schemeClr val="tx2"/>
                </a:solidFill>
                <a:latin typeface="Aptos" panose="020B0004020202020204" pitchFamily="34" charset="0"/>
              </a:rPr>
              <a:t>Act Consultant Obstetrician and </a:t>
            </a:r>
            <a:r>
              <a:rPr lang="en-US" sz="1800" dirty="0" err="1">
                <a:solidFill>
                  <a:schemeClr val="tx2"/>
                </a:solidFill>
                <a:latin typeface="Aptos" panose="020B0004020202020204" pitchFamily="34" charset="0"/>
              </a:rPr>
              <a:t>Gynarcologist</a:t>
            </a:r>
            <a:endParaRPr lang="en-US" sz="1800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609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95000"/>
              </a:schemeClr>
            </a:gs>
            <a:gs pos="84992">
              <a:srgbClr val="E9E9E9"/>
            </a:gs>
            <a:gs pos="0">
              <a:schemeClr val="bg1">
                <a:lumMod val="65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E2CC3-7770-57E8-7689-075D60F3C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D5F5F-5866-71F2-3192-EFCA78220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5859"/>
            <a:ext cx="10515600" cy="1741124"/>
          </a:xfrm>
        </p:spPr>
        <p:txBody>
          <a:bodyPr/>
          <a:lstStyle/>
          <a:p>
            <a:pPr marL="693986" lvl="1" indent="-346993">
              <a:lnSpc>
                <a:spcPct val="100000"/>
              </a:lnSpc>
              <a:buFont typeface="Arial"/>
              <a:buChar char="•"/>
            </a:pPr>
            <a:r>
              <a:rPr lang="en-US" sz="2800" dirty="0">
                <a:solidFill>
                  <a:schemeClr val="tx2"/>
                </a:solidFill>
                <a:latin typeface="Aptos" panose="020B0004020202020204" pitchFamily="34" charset="0"/>
              </a:rPr>
              <a:t>Choice of the position for </a:t>
            </a:r>
            <a:r>
              <a:rPr lang="en-US" sz="2800" dirty="0" err="1">
                <a:solidFill>
                  <a:schemeClr val="tx2"/>
                </a:solidFill>
                <a:latin typeface="Aptos" panose="020B0004020202020204" pitchFamily="34" charset="0"/>
              </a:rPr>
              <a:t>labour</a:t>
            </a:r>
            <a:r>
              <a:rPr lang="en-US" sz="2800" dirty="0">
                <a:solidFill>
                  <a:schemeClr val="tx2"/>
                </a:solidFill>
                <a:latin typeface="Aptos" panose="020B0004020202020204" pitchFamily="34" charset="0"/>
              </a:rPr>
              <a:t> and birth encourages a woman’s sense of control and reduces need for analgesia</a:t>
            </a:r>
          </a:p>
          <a:p>
            <a:pPr marL="693986" lvl="1" indent="-346993">
              <a:lnSpc>
                <a:spcPct val="100000"/>
              </a:lnSpc>
              <a:buFont typeface="Arial"/>
              <a:buChar char="•"/>
            </a:pPr>
            <a:r>
              <a:rPr lang="en-US" sz="2800" dirty="0">
                <a:solidFill>
                  <a:schemeClr val="tx2"/>
                </a:solidFill>
                <a:latin typeface="Aptos" panose="020B0004020202020204" pitchFamily="34" charset="0"/>
              </a:rPr>
              <a:t>Does your workplace allow for choice for different positions? </a:t>
            </a:r>
          </a:p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411FCF5-C576-B5FD-FD1E-F8C644841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14" y="365125"/>
            <a:ext cx="11468100" cy="1549333"/>
          </a:xfrm>
          <a:prstGeom prst="rect">
            <a:avLst/>
          </a:prstGeom>
        </p:spPr>
      </p:pic>
      <p:pic>
        <p:nvPicPr>
          <p:cNvPr id="8" name="Picture 7" descr="A group of people sitting in different positions&#10;&#10;Description automatically generated">
            <a:extLst>
              <a:ext uri="{FF2B5EF4-FFF2-40B4-BE49-F238E27FC236}">
                <a16:creationId xmlns:a16="http://schemas.microsoft.com/office/drawing/2014/main" id="{F98CBC91-1AC4-B13D-43FE-10E5235FA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17"/>
          <a:stretch/>
        </p:blipFill>
        <p:spPr>
          <a:xfrm>
            <a:off x="1587499" y="3689927"/>
            <a:ext cx="8360064" cy="298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71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95000"/>
              </a:schemeClr>
            </a:gs>
            <a:gs pos="84992">
              <a:srgbClr val="E9E9E9"/>
            </a:gs>
            <a:gs pos="0">
              <a:schemeClr val="bg1">
                <a:lumMod val="65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1E6EC-70E7-76A3-0A6C-22C086C22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 person and person in a bathtub&#10;&#10;Description automatically generated">
            <a:extLst>
              <a:ext uri="{FF2B5EF4-FFF2-40B4-BE49-F238E27FC236}">
                <a16:creationId xmlns:a16="http://schemas.microsoft.com/office/drawing/2014/main" id="{5E783956-B844-477C-5633-F5DE438C43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564" y="3677178"/>
            <a:ext cx="2916380" cy="2736603"/>
          </a:xfrm>
        </p:spPr>
      </p:pic>
      <p:pic>
        <p:nvPicPr>
          <p:cNvPr id="5" name="Content Placeholder 10">
            <a:extLst>
              <a:ext uri="{FF2B5EF4-FFF2-40B4-BE49-F238E27FC236}">
                <a16:creationId xmlns:a16="http://schemas.microsoft.com/office/drawing/2014/main" id="{0A900692-97F6-1874-7C3D-632036822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896" y="365125"/>
            <a:ext cx="11568207" cy="3105150"/>
          </a:xfrm>
          <a:prstGeom prst="rect">
            <a:avLst/>
          </a:prstGeom>
        </p:spPr>
      </p:pic>
      <p:pic>
        <p:nvPicPr>
          <p:cNvPr id="9" name="Picture 8" descr="A person in a hospital bed&#10;&#10;Description automatically generated">
            <a:extLst>
              <a:ext uri="{FF2B5EF4-FFF2-40B4-BE49-F238E27FC236}">
                <a16:creationId xmlns:a16="http://schemas.microsoft.com/office/drawing/2014/main" id="{77F03419-DD8A-535E-F238-A1164CA8CE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43" y="3677178"/>
            <a:ext cx="3805181" cy="2736603"/>
          </a:xfrm>
          <a:prstGeom prst="rect">
            <a:avLst/>
          </a:prstGeom>
        </p:spPr>
      </p:pic>
      <p:pic>
        <p:nvPicPr>
          <p:cNvPr id="11" name="Picture 10" descr="A person holding a pregnant person&#10;&#10;Description automatically generated">
            <a:extLst>
              <a:ext uri="{FF2B5EF4-FFF2-40B4-BE49-F238E27FC236}">
                <a16:creationId xmlns:a16="http://schemas.microsoft.com/office/drawing/2014/main" id="{EF9F3EFE-9DC4-3004-853E-8B5CABC85C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4" t="12009" r="6993" b="8734"/>
          <a:stretch/>
        </p:blipFill>
        <p:spPr>
          <a:xfrm>
            <a:off x="8404984" y="3634821"/>
            <a:ext cx="2835673" cy="277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33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95000"/>
              </a:schemeClr>
            </a:gs>
            <a:gs pos="84992">
              <a:srgbClr val="E9E9E9"/>
            </a:gs>
            <a:gs pos="0">
              <a:schemeClr val="bg1">
                <a:lumMod val="65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1DD25-C1F2-CEBC-28EC-3EADDCC77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Aptos" panose="020B0004020202020204" pitchFamily="34" charset="0"/>
              </a:rPr>
              <a:t>Common Practices that may be Harmful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8117F-D4AC-E260-D7BB-BF79C8A8B1FA}"/>
              </a:ext>
            </a:extLst>
          </p:cNvPr>
          <p:cNvSpPr>
            <a:spLocks noGrp="1"/>
          </p:cNvSpPr>
          <p:nvPr>
            <p:ph idx="1"/>
          </p:nvPr>
        </p:nvSpPr>
        <p:spPr>
          <a:gradFill>
            <a:gsLst>
              <a:gs pos="100000">
                <a:schemeClr val="bg1">
                  <a:lumMod val="95000"/>
                </a:schemeClr>
              </a:gs>
              <a:gs pos="84992">
                <a:srgbClr val="E9E9E9"/>
              </a:gs>
              <a:gs pos="0">
                <a:schemeClr val="bg1">
                  <a:lumMod val="65000"/>
                </a:schemeClr>
              </a:gs>
            </a:gsLst>
            <a:path path="circle">
              <a:fillToRect l="100000" t="100000"/>
            </a:path>
          </a:gradFill>
        </p:spPr>
        <p:txBody>
          <a:bodyPr>
            <a:normAutofit fontScale="32500" lnSpcReduction="20000"/>
          </a:bodyPr>
          <a:lstStyle/>
          <a:p>
            <a:pPr marL="712465" lvl="1" indent="-356233">
              <a:lnSpc>
                <a:spcPct val="120000"/>
              </a:lnSpc>
              <a:buFont typeface="Arial"/>
              <a:buChar char="•"/>
            </a:pPr>
            <a:r>
              <a:rPr lang="en-US" sz="7400" spc="131" dirty="0">
                <a:solidFill>
                  <a:srgbClr val="254E72"/>
                </a:solidFill>
                <a:latin typeface="Aptos" panose="020B0004020202020204" pitchFamily="34" charset="0"/>
              </a:rPr>
              <a:t>Restricting ambulation/different positions during labor and choice of birth position</a:t>
            </a:r>
          </a:p>
          <a:p>
            <a:pPr marL="712465" lvl="1" indent="-356233">
              <a:lnSpc>
                <a:spcPct val="120000"/>
              </a:lnSpc>
              <a:buFont typeface="Arial"/>
              <a:buChar char="•"/>
            </a:pPr>
            <a:r>
              <a:rPr lang="en-US" sz="7400" spc="131" dirty="0">
                <a:solidFill>
                  <a:srgbClr val="254E72"/>
                </a:solidFill>
                <a:latin typeface="Aptos" panose="020B0004020202020204" pitchFamily="34" charset="0"/>
              </a:rPr>
              <a:t>Lack of companion/family during </a:t>
            </a:r>
            <a:r>
              <a:rPr lang="en-US" sz="7400" spc="131" dirty="0" err="1">
                <a:solidFill>
                  <a:srgbClr val="254E72"/>
                </a:solidFill>
                <a:latin typeface="Aptos" panose="020B0004020202020204" pitchFamily="34" charset="0"/>
              </a:rPr>
              <a:t>labour</a:t>
            </a:r>
            <a:endParaRPr lang="en-US" sz="7400" spc="131" dirty="0">
              <a:solidFill>
                <a:srgbClr val="254E72"/>
              </a:solidFill>
              <a:latin typeface="Aptos" panose="020B0004020202020204" pitchFamily="34" charset="0"/>
            </a:endParaRPr>
          </a:p>
          <a:p>
            <a:pPr marL="712465" lvl="1" indent="-356233">
              <a:lnSpc>
                <a:spcPct val="120000"/>
              </a:lnSpc>
              <a:buFont typeface="Arial"/>
              <a:buChar char="•"/>
            </a:pPr>
            <a:r>
              <a:rPr lang="en-US" sz="7400" spc="131" dirty="0">
                <a:solidFill>
                  <a:srgbClr val="254E72"/>
                </a:solidFill>
                <a:latin typeface="Aptos" panose="020B0004020202020204" pitchFamily="34" charset="0"/>
              </a:rPr>
              <a:t>Over-use of anesthesia/analgesia </a:t>
            </a:r>
          </a:p>
          <a:p>
            <a:pPr marL="712465" lvl="1" indent="-356233">
              <a:lnSpc>
                <a:spcPct val="120000"/>
              </a:lnSpc>
              <a:buFont typeface="Arial"/>
              <a:buChar char="•"/>
            </a:pPr>
            <a:r>
              <a:rPr lang="en-US" sz="7400" spc="131" dirty="0">
                <a:solidFill>
                  <a:srgbClr val="254E72"/>
                </a:solidFill>
                <a:latin typeface="Aptos" panose="020B0004020202020204" pitchFamily="34" charset="0"/>
              </a:rPr>
              <a:t>Administration of oxytocin at any time before delivery in such a way that the effect cannot be controlled</a:t>
            </a:r>
          </a:p>
          <a:p>
            <a:pPr marL="712465" lvl="1" indent="-356233">
              <a:lnSpc>
                <a:spcPct val="120000"/>
              </a:lnSpc>
              <a:buFont typeface="Arial"/>
              <a:buChar char="•"/>
            </a:pPr>
            <a:r>
              <a:rPr lang="en-US" sz="7400" spc="131" dirty="0">
                <a:solidFill>
                  <a:srgbClr val="254E72"/>
                </a:solidFill>
                <a:latin typeface="Aptos" panose="020B0004020202020204" pitchFamily="34" charset="0"/>
              </a:rPr>
              <a:t>Restricting food and fluids </a:t>
            </a:r>
          </a:p>
          <a:p>
            <a:pPr marL="712465" lvl="1" indent="-356233">
              <a:lnSpc>
                <a:spcPct val="120000"/>
              </a:lnSpc>
              <a:buFont typeface="Arial"/>
              <a:buChar char="•"/>
            </a:pPr>
            <a:r>
              <a:rPr lang="en-US" sz="7400" spc="131" dirty="0">
                <a:solidFill>
                  <a:srgbClr val="254E72"/>
                </a:solidFill>
                <a:latin typeface="Aptos" panose="020B0004020202020204" pitchFamily="34" charset="0"/>
              </a:rPr>
              <a:t>Separation of mother and baby </a:t>
            </a:r>
          </a:p>
          <a:p>
            <a:pPr marL="712465" lvl="1" indent="-356233">
              <a:lnSpc>
                <a:spcPct val="120000"/>
              </a:lnSpc>
              <a:buFont typeface="Arial"/>
              <a:buChar char="•"/>
            </a:pPr>
            <a:r>
              <a:rPr lang="en-US" sz="7400" spc="131" dirty="0">
                <a:solidFill>
                  <a:srgbClr val="254E72"/>
                </a:solidFill>
                <a:latin typeface="Aptos" panose="020B0004020202020204" pitchFamily="34" charset="0"/>
              </a:rPr>
              <a:t>Early cord clamping </a:t>
            </a:r>
          </a:p>
          <a:p>
            <a:pPr marL="712465" lvl="1" indent="-356233">
              <a:lnSpc>
                <a:spcPct val="120000"/>
              </a:lnSpc>
              <a:buFont typeface="Arial"/>
              <a:buChar char="•"/>
            </a:pPr>
            <a:r>
              <a:rPr lang="en-US" sz="7400" spc="131" dirty="0">
                <a:solidFill>
                  <a:srgbClr val="254E72"/>
                </a:solidFill>
                <a:latin typeface="Aptos" panose="020B0004020202020204" pitchFamily="34" charset="0"/>
              </a:rPr>
              <a:t>Routine episiotomy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052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95000"/>
              </a:schemeClr>
            </a:gs>
            <a:gs pos="84992">
              <a:srgbClr val="E9E9E9"/>
            </a:gs>
            <a:gs pos="0">
              <a:schemeClr val="bg1">
                <a:lumMod val="65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262FE-BFE3-923A-DFB9-D84D8B47F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spc="75" dirty="0">
                <a:solidFill>
                  <a:schemeClr val="tx2"/>
                </a:solidFill>
                <a:latin typeface="Aptos" panose="020B0004020202020204" pitchFamily="34" charset="0"/>
              </a:rPr>
              <a:t>Keeping mother and baby together </a:t>
            </a:r>
            <a:br>
              <a:rPr lang="en-US" sz="4400" spc="75" dirty="0">
                <a:solidFill>
                  <a:srgbClr val="254E72"/>
                </a:solidFill>
                <a:latin typeface="Telegraf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82F31-1BB8-79EC-A252-C49595211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5672" y="1825625"/>
            <a:ext cx="5798127" cy="4351338"/>
          </a:xfrm>
        </p:spPr>
        <p:txBody>
          <a:bodyPr/>
          <a:lstStyle/>
          <a:p>
            <a:pPr marL="666953" lvl="1" indent="-333476">
              <a:lnSpc>
                <a:spcPct val="100000"/>
              </a:lnSpc>
              <a:buFont typeface="Arial"/>
              <a:buChar char="•"/>
            </a:pPr>
            <a:r>
              <a:rPr lang="en-US" sz="2800" dirty="0">
                <a:solidFill>
                  <a:schemeClr val="tx2"/>
                </a:solidFill>
                <a:latin typeface="Aptos" panose="020B0004020202020204" pitchFamily="34" charset="0"/>
              </a:rPr>
              <a:t>Promote warming with ‘skin-to-skin’ after birth</a:t>
            </a:r>
            <a:endParaRPr lang="en-US" dirty="0">
              <a:solidFill>
                <a:schemeClr val="tx2"/>
              </a:solidFill>
              <a:latin typeface="Aptos" panose="020B0004020202020204" pitchFamily="34" charset="0"/>
            </a:endParaRPr>
          </a:p>
          <a:p>
            <a:pPr marL="666953" lvl="1" indent="-333476">
              <a:lnSpc>
                <a:spcPct val="100000"/>
              </a:lnSpc>
              <a:buFont typeface="Arial"/>
              <a:buChar char="•"/>
            </a:pPr>
            <a:r>
              <a:rPr lang="en-US" sz="2800" dirty="0">
                <a:solidFill>
                  <a:schemeClr val="tx2"/>
                </a:solidFill>
                <a:latin typeface="Aptos" panose="020B0004020202020204" pitchFamily="34" charset="0"/>
              </a:rPr>
              <a:t>Promote early and exclusive baby-led breastfeeding</a:t>
            </a:r>
            <a:endParaRPr lang="en-US" dirty="0">
              <a:solidFill>
                <a:schemeClr val="tx2"/>
              </a:solidFill>
              <a:latin typeface="Aptos" panose="020B0004020202020204" pitchFamily="34" charset="0"/>
            </a:endParaRPr>
          </a:p>
          <a:p>
            <a:pPr marL="666953" lvl="1" indent="-333476">
              <a:lnSpc>
                <a:spcPct val="100000"/>
              </a:lnSpc>
              <a:buFont typeface="Arial"/>
              <a:buChar char="•"/>
            </a:pPr>
            <a:r>
              <a:rPr lang="en-US" sz="2800" dirty="0">
                <a:solidFill>
                  <a:schemeClr val="tx2"/>
                </a:solidFill>
                <a:latin typeface="Aptos" panose="020B0004020202020204" pitchFamily="34" charset="0"/>
              </a:rPr>
              <a:t>Ensure mother counselled on danger signs</a:t>
            </a:r>
          </a:p>
          <a:p>
            <a:endParaRPr lang="en-US" dirty="0"/>
          </a:p>
        </p:txBody>
      </p:sp>
      <p:pic>
        <p:nvPicPr>
          <p:cNvPr id="5" name="Picture 4" descr="A person holding a baby&#10;&#10;Description automatically generated">
            <a:extLst>
              <a:ext uri="{FF2B5EF4-FFF2-40B4-BE49-F238E27FC236}">
                <a16:creationId xmlns:a16="http://schemas.microsoft.com/office/drawing/2014/main" id="{38B6F159-8D68-A451-03B6-E190A28A5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128" y="1542653"/>
            <a:ext cx="3540442" cy="491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39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95000"/>
              </a:schemeClr>
            </a:gs>
            <a:gs pos="84992">
              <a:srgbClr val="E9E9E9"/>
            </a:gs>
            <a:gs pos="0">
              <a:schemeClr val="bg1">
                <a:lumMod val="65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34297-BE00-BE13-584C-DC2ED6E03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381000"/>
            <a:ext cx="8443913" cy="976745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Aptos" panose="020B0004020202020204" pitchFamily="34" charset="0"/>
              </a:rPr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0AB52-9668-13F5-30DE-762D8DE8D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086" y="1593561"/>
            <a:ext cx="4296641" cy="4351338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ptos" panose="020B0004020202020204" pitchFamily="34" charset="0"/>
              </a:rPr>
              <a:t>Space limitations</a:t>
            </a:r>
          </a:p>
          <a:p>
            <a:r>
              <a:rPr lang="en-US" dirty="0">
                <a:solidFill>
                  <a:schemeClr val="tx2"/>
                </a:solidFill>
                <a:latin typeface="Aptos" panose="020B0004020202020204" pitchFamily="34" charset="0"/>
              </a:rPr>
              <a:t>Inadequate privacy</a:t>
            </a:r>
          </a:p>
          <a:p>
            <a:r>
              <a:rPr lang="en-US" dirty="0">
                <a:solidFill>
                  <a:schemeClr val="tx2"/>
                </a:solidFill>
                <a:latin typeface="Aptos" panose="020B0004020202020204" pitchFamily="34" charset="0"/>
              </a:rPr>
              <a:t>Higher patient load</a:t>
            </a:r>
          </a:p>
          <a:p>
            <a:r>
              <a:rPr lang="en-US" dirty="0">
                <a:solidFill>
                  <a:schemeClr val="tx2"/>
                </a:solidFill>
                <a:latin typeface="Aptos" panose="020B0004020202020204" pitchFamily="34" charset="0"/>
              </a:rPr>
              <a:t>Limited staff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group of people standing next to a sign&#10;&#10;Description automatically generated">
            <a:extLst>
              <a:ext uri="{FF2B5EF4-FFF2-40B4-BE49-F238E27FC236}">
                <a16:creationId xmlns:a16="http://schemas.microsoft.com/office/drawing/2014/main" id="{3856A875-4EC3-30B7-F1CE-60C01B1FA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70"/>
          <a:stretch/>
        </p:blipFill>
        <p:spPr>
          <a:xfrm>
            <a:off x="5264727" y="381000"/>
            <a:ext cx="4296642" cy="3037195"/>
          </a:xfrm>
          <a:prstGeom prst="rect">
            <a:avLst/>
          </a:prstGeom>
        </p:spPr>
      </p:pic>
      <p:pic>
        <p:nvPicPr>
          <p:cNvPr id="7" name="Picture 6" descr="Cartoon nurse holding a baby&#10;&#10;Description automatically generated">
            <a:extLst>
              <a:ext uri="{FF2B5EF4-FFF2-40B4-BE49-F238E27FC236}">
                <a16:creationId xmlns:a16="http://schemas.microsoft.com/office/drawing/2014/main" id="{7FCC7BD6-40DC-3C9E-4E8E-33531209CC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4" t="6047" r="9144" b="10969"/>
          <a:stretch/>
        </p:blipFill>
        <p:spPr>
          <a:xfrm>
            <a:off x="8549985" y="3622964"/>
            <a:ext cx="2673929" cy="297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590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95000"/>
              </a:schemeClr>
            </a:gs>
            <a:gs pos="84992">
              <a:srgbClr val="E9E9E9"/>
            </a:gs>
            <a:gs pos="0">
              <a:schemeClr val="bg1">
                <a:lumMod val="65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81164-9C48-F1C8-00C5-43F1D0134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0"/>
            <a:ext cx="10839450" cy="132556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Aptos" panose="020B0004020202020204" pitchFamily="34" charset="0"/>
              </a:rPr>
              <a:t>How to overcome the challenges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3182F-87E5-517A-4F6D-83B254977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571625"/>
            <a:ext cx="11468100" cy="5095875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ptos" panose="020B0004020202020204" pitchFamily="34" charset="0"/>
              </a:rPr>
              <a:t>Conduct Proper staff training programmes</a:t>
            </a:r>
          </a:p>
          <a:p>
            <a:r>
              <a:rPr lang="en-US" dirty="0">
                <a:solidFill>
                  <a:schemeClr val="tx2"/>
                </a:solidFill>
                <a:latin typeface="Aptos" panose="020B0004020202020204" pitchFamily="34" charset="0"/>
              </a:rPr>
              <a:t>Orientation session on supportive labour companionship techniques, refresher courses</a:t>
            </a:r>
          </a:p>
          <a:p>
            <a:r>
              <a:rPr lang="en-US" dirty="0">
                <a:solidFill>
                  <a:schemeClr val="tx2"/>
                </a:solidFill>
                <a:latin typeface="Aptos" panose="020B0004020202020204" pitchFamily="34" charset="0"/>
              </a:rPr>
              <a:t>Provide an adequate number of staff</a:t>
            </a:r>
          </a:p>
          <a:p>
            <a:r>
              <a:rPr lang="en-US" dirty="0">
                <a:solidFill>
                  <a:schemeClr val="tx2"/>
                </a:solidFill>
                <a:latin typeface="Aptos" panose="020B0004020202020204" pitchFamily="34" charset="0"/>
              </a:rPr>
              <a:t>Provide supplies and equipment</a:t>
            </a:r>
          </a:p>
          <a:p>
            <a:r>
              <a:rPr lang="en-US" dirty="0">
                <a:solidFill>
                  <a:schemeClr val="tx2"/>
                </a:solidFill>
                <a:latin typeface="Aptos" panose="020B0004020202020204" pitchFamily="34" charset="0"/>
              </a:rPr>
              <a:t>Enhance physical environment – measures to support privacy and confidentiality (Private physical space for the woman and her companion at the time of birth) </a:t>
            </a:r>
          </a:p>
          <a:p>
            <a:r>
              <a:rPr lang="en-US" dirty="0">
                <a:solidFill>
                  <a:schemeClr val="tx2"/>
                </a:solidFill>
                <a:latin typeface="Aptos" panose="020B0004020202020204" pitchFamily="34" charset="0"/>
              </a:rPr>
              <a:t>Supportive supervision of monitoring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289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F69B9-165F-73D6-F643-47C1684E7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6E1BC-A211-A8E4-7F72-5DF33F66B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 descr="A room with blue curtains and a lamp&#10;&#10;Description automatically generated">
            <a:extLst>
              <a:ext uri="{FF2B5EF4-FFF2-40B4-BE49-F238E27FC236}">
                <a16:creationId xmlns:a16="http://schemas.microsoft.com/office/drawing/2014/main" id="{E1B43589-8241-E509-2828-5E9DAB6C2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06" b="7594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407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95000"/>
              </a:schemeClr>
            </a:gs>
            <a:gs pos="84992">
              <a:srgbClr val="E9E9E9"/>
            </a:gs>
            <a:gs pos="0">
              <a:schemeClr val="bg1">
                <a:lumMod val="65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C6176-42D2-EBB4-E2DB-8ADAB1556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pc="56" dirty="0">
                <a:solidFill>
                  <a:schemeClr val="tx2"/>
                </a:solidFill>
                <a:latin typeface="Telegraf Bold"/>
              </a:rPr>
              <a:t>Accountability for our practices</a:t>
            </a:r>
            <a:br>
              <a:rPr lang="en-US" sz="4400" spc="56" dirty="0">
                <a:solidFill>
                  <a:srgbClr val="254E72"/>
                </a:solidFill>
                <a:latin typeface="Telegraf Bold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7C020-4EF0-C277-A3A2-E155E3D82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061363" cy="4351338"/>
          </a:xfrm>
        </p:spPr>
        <p:txBody>
          <a:bodyPr>
            <a:normAutofit lnSpcReduction="10000"/>
          </a:bodyPr>
          <a:lstStyle/>
          <a:p>
            <a:pPr marL="720647" lvl="1" indent="-360324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schemeClr val="tx2"/>
                </a:solidFill>
                <a:latin typeface="Aptos" panose="020B0004020202020204" pitchFamily="34" charset="0"/>
              </a:rPr>
              <a:t>Take responsibility for your own actions</a:t>
            </a:r>
          </a:p>
          <a:p>
            <a:pPr marL="720647" lvl="1" indent="-360324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schemeClr val="tx2"/>
                </a:solidFill>
                <a:latin typeface="Aptos" panose="020B0004020202020204" pitchFamily="34" charset="0"/>
              </a:rPr>
              <a:t>Provide care that is evidence-based and is beneficial</a:t>
            </a:r>
          </a:p>
          <a:p>
            <a:pPr marL="720647" lvl="1" indent="-360324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schemeClr val="tx2"/>
                </a:solidFill>
                <a:latin typeface="Aptos" panose="020B0004020202020204" pitchFamily="34" charset="0"/>
              </a:rPr>
              <a:t>Do no harm</a:t>
            </a:r>
          </a:p>
          <a:p>
            <a:pPr marL="720647" lvl="1" indent="-360324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schemeClr val="tx2"/>
                </a:solidFill>
                <a:latin typeface="Aptos" panose="020B0004020202020204" pitchFamily="34" charset="0"/>
              </a:rPr>
              <a:t>Record and report </a:t>
            </a:r>
          </a:p>
          <a:p>
            <a:pPr marL="720647" lvl="1" indent="-360324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schemeClr val="tx2"/>
                </a:solidFill>
                <a:latin typeface="Aptos" panose="020B0004020202020204" pitchFamily="34" charset="0"/>
              </a:rPr>
              <a:t>Communicate</a:t>
            </a:r>
          </a:p>
          <a:p>
            <a:pPr marL="720647" lvl="1" indent="-360324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schemeClr val="tx2"/>
                </a:solidFill>
                <a:latin typeface="Aptos" panose="020B0004020202020204" pitchFamily="34" charset="0"/>
              </a:rPr>
              <a:t>Be the woman’s advocate</a:t>
            </a:r>
          </a:p>
          <a:p>
            <a:pPr marL="720647" lvl="1" indent="-360324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schemeClr val="tx2"/>
                </a:solidFill>
                <a:latin typeface="Aptos" panose="020B0004020202020204" pitchFamily="34" charset="0"/>
              </a:rPr>
              <a:t>Everyone has a role in ensuring maternity care is respectful</a:t>
            </a:r>
          </a:p>
          <a:p>
            <a:endParaRPr lang="en-US" dirty="0"/>
          </a:p>
        </p:txBody>
      </p:sp>
      <p:pic>
        <p:nvPicPr>
          <p:cNvPr id="5" name="Picture 4" descr="A person and person holding a baby&#10;&#10;Description automatically generated">
            <a:extLst>
              <a:ext uri="{FF2B5EF4-FFF2-40B4-BE49-F238E27FC236}">
                <a16:creationId xmlns:a16="http://schemas.microsoft.com/office/drawing/2014/main" id="{9655E2BE-F861-4437-1C2E-AEB35B44B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681" y="1600632"/>
            <a:ext cx="4351337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06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95000"/>
              </a:schemeClr>
            </a:gs>
            <a:gs pos="84992">
              <a:srgbClr val="E9E9E9"/>
            </a:gs>
            <a:gs pos="0">
              <a:schemeClr val="bg1">
                <a:lumMod val="65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C51C2-F00E-4CD0-0879-DB92F2A25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regnant person in an orange dress&#10;&#10;Description automatically generated">
            <a:extLst>
              <a:ext uri="{FF2B5EF4-FFF2-40B4-BE49-F238E27FC236}">
                <a16:creationId xmlns:a16="http://schemas.microsoft.com/office/drawing/2014/main" id="{719F4B91-B55C-9777-486C-656F537968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47" y="0"/>
            <a:ext cx="11695042" cy="6858000"/>
          </a:xfrm>
        </p:spPr>
      </p:pic>
    </p:spTree>
    <p:extLst>
      <p:ext uri="{BB962C8B-B14F-4D97-AF65-F5344CB8AC3E}">
        <p14:creationId xmlns:p14="http://schemas.microsoft.com/office/powerpoint/2010/main" val="1234769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95000"/>
              </a:schemeClr>
            </a:gs>
            <a:gs pos="84992">
              <a:srgbClr val="E9E9E9"/>
            </a:gs>
            <a:gs pos="0">
              <a:schemeClr val="bg1">
                <a:lumMod val="65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8C72E-2F50-51E1-40F5-C14202C34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8127" y="2766218"/>
            <a:ext cx="6393873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i="1" dirty="0">
                <a:solidFill>
                  <a:schemeClr val="tx2"/>
                </a:solidFill>
                <a:latin typeface="Aptos" panose="020B0004020202020204" pitchFamily="34" charset="0"/>
              </a:rPr>
              <a:t>Thank You</a:t>
            </a:r>
          </a:p>
        </p:txBody>
      </p:sp>
      <p:pic>
        <p:nvPicPr>
          <p:cNvPr id="6" name="Content Placeholder 5" descr="A person holding a person&#10;&#10;Description automatically generated">
            <a:extLst>
              <a:ext uri="{FF2B5EF4-FFF2-40B4-BE49-F238E27FC236}">
                <a16:creationId xmlns:a16="http://schemas.microsoft.com/office/drawing/2014/main" id="{46CF3EF2-465F-B103-DB15-76D660CD5D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37" y="608085"/>
            <a:ext cx="5210824" cy="5210824"/>
          </a:xfrm>
        </p:spPr>
      </p:pic>
    </p:spTree>
    <p:extLst>
      <p:ext uri="{BB962C8B-B14F-4D97-AF65-F5344CB8AC3E}">
        <p14:creationId xmlns:p14="http://schemas.microsoft.com/office/powerpoint/2010/main" val="2100864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95000"/>
              </a:schemeClr>
            </a:gs>
            <a:gs pos="84992">
              <a:srgbClr val="E9E9E9"/>
            </a:gs>
            <a:gs pos="0">
              <a:schemeClr val="bg1">
                <a:lumMod val="65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163EB-EE0D-DEF2-2A53-57510AF6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63" y="574965"/>
            <a:ext cx="5020974" cy="374765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2"/>
                </a:solidFill>
                <a:latin typeface="Aptos" panose="020B0004020202020204" pitchFamily="34" charset="0"/>
              </a:rPr>
              <a:t>WHO recommendations:  </a:t>
            </a:r>
            <a:r>
              <a:rPr lang="en-US" sz="3600" i="1" dirty="0">
                <a:solidFill>
                  <a:schemeClr val="tx2"/>
                </a:solidFill>
                <a:latin typeface="Aptos" panose="020B0004020202020204" pitchFamily="34" charset="0"/>
              </a:rPr>
              <a:t>Intrapartum care for a positive childbirth experience</a:t>
            </a:r>
            <a:br>
              <a:rPr lang="en-US" dirty="0"/>
            </a:br>
            <a:endParaRPr lang="en-US" sz="2700" i="1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41EDC06-9B06-4042-9A18-9D760B7B47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6542"/>
          <a:stretch/>
        </p:blipFill>
        <p:spPr>
          <a:xfrm>
            <a:off x="5692378" y="809767"/>
            <a:ext cx="6117324" cy="523846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B532E1-CA6C-4272-818A-F442D19B6A6B}"/>
              </a:ext>
            </a:extLst>
          </p:cNvPr>
          <p:cNvSpPr txBox="1"/>
          <p:nvPr/>
        </p:nvSpPr>
        <p:spPr>
          <a:xfrm>
            <a:off x="271463" y="4515432"/>
            <a:ext cx="56425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tx2"/>
                </a:solidFill>
                <a:latin typeface="Aptos" panose="020B0004020202020204" pitchFamily="34" charset="0"/>
              </a:rPr>
              <a:t>Transforming care of women and babies for improved health and well-being</a:t>
            </a:r>
          </a:p>
        </p:txBody>
      </p:sp>
    </p:spTree>
    <p:extLst>
      <p:ext uri="{BB962C8B-B14F-4D97-AF65-F5344CB8AC3E}">
        <p14:creationId xmlns:p14="http://schemas.microsoft.com/office/powerpoint/2010/main" val="1212149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95000"/>
              </a:schemeClr>
            </a:gs>
            <a:gs pos="84992">
              <a:srgbClr val="E9E9E9"/>
            </a:gs>
            <a:gs pos="0">
              <a:schemeClr val="bg1">
                <a:lumMod val="65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62B0C-52DA-2778-2E9F-D8934E39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Aptos" panose="020B0004020202020204" pitchFamily="34" charset="0"/>
              </a:rPr>
              <a:t>Respective Maternity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497DC-DFAF-908C-95AA-66A60FD2E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  <a:latin typeface="Aptos" panose="020B0004020202020204" pitchFamily="34" charset="0"/>
              </a:rPr>
              <a:t>COMPONENTS</a:t>
            </a:r>
          </a:p>
          <a:p>
            <a:pPr marL="580595" lvl="1" indent="-290297">
              <a:lnSpc>
                <a:spcPts val="4033"/>
              </a:lnSpc>
              <a:buFont typeface="Arial"/>
              <a:buChar char="•"/>
            </a:pPr>
            <a:r>
              <a:rPr lang="en-US" sz="2689" dirty="0">
                <a:solidFill>
                  <a:srgbClr val="254E72"/>
                </a:solidFill>
                <a:latin typeface="Aptos" panose="020B0004020202020204" pitchFamily="34" charset="0"/>
              </a:rPr>
              <a:t>Care organized and provided to all women </a:t>
            </a:r>
          </a:p>
          <a:p>
            <a:pPr marL="580595" lvl="1" indent="-290297">
              <a:lnSpc>
                <a:spcPts val="4033"/>
              </a:lnSpc>
              <a:buFont typeface="Arial"/>
              <a:buChar char="•"/>
            </a:pPr>
            <a:r>
              <a:rPr lang="en-US" sz="2689" dirty="0">
                <a:solidFill>
                  <a:srgbClr val="254E72"/>
                </a:solidFill>
                <a:latin typeface="Aptos" panose="020B0004020202020204" pitchFamily="34" charset="0"/>
              </a:rPr>
              <a:t>in a manner that maintains their dignity, privacy, and confidentiality</a:t>
            </a:r>
          </a:p>
          <a:p>
            <a:pPr marL="580595" lvl="1" indent="-290297">
              <a:lnSpc>
                <a:spcPts val="4033"/>
              </a:lnSpc>
              <a:buFont typeface="Arial"/>
              <a:buChar char="•"/>
            </a:pPr>
            <a:r>
              <a:rPr lang="en-US" sz="2689" dirty="0">
                <a:solidFill>
                  <a:srgbClr val="254E72"/>
                </a:solidFill>
                <a:latin typeface="Aptos" panose="020B0004020202020204" pitchFamily="34" charset="0"/>
              </a:rPr>
              <a:t>ensures freedom from harm and mistreatment</a:t>
            </a:r>
          </a:p>
          <a:p>
            <a:pPr marL="580595" lvl="1" indent="-290297">
              <a:lnSpc>
                <a:spcPts val="4033"/>
              </a:lnSpc>
              <a:buFont typeface="Arial"/>
              <a:buChar char="•"/>
            </a:pPr>
            <a:r>
              <a:rPr lang="en-US" sz="2689" dirty="0">
                <a:solidFill>
                  <a:srgbClr val="254E72"/>
                </a:solidFill>
                <a:latin typeface="Aptos" panose="020B0004020202020204" pitchFamily="34" charset="0"/>
              </a:rPr>
              <a:t>enables informed choice and continuous support</a:t>
            </a:r>
          </a:p>
          <a:p>
            <a:pPr marL="0" indent="0">
              <a:lnSpc>
                <a:spcPts val="4033"/>
              </a:lnSpc>
              <a:buNone/>
            </a:pPr>
            <a:r>
              <a:rPr lang="en-US" sz="2689" dirty="0">
                <a:solidFill>
                  <a:srgbClr val="254E72"/>
                </a:solidFill>
                <a:latin typeface="Aptos" panose="020B0004020202020204" pitchFamily="34" charset="0"/>
              </a:rPr>
              <a:t>During labor and childbirth</a:t>
            </a:r>
            <a:endParaRPr lang="en-US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873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95000"/>
              </a:schemeClr>
            </a:gs>
            <a:gs pos="84992">
              <a:srgbClr val="E9E9E9"/>
            </a:gs>
            <a:gs pos="0">
              <a:schemeClr val="bg1">
                <a:lumMod val="65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30580-F665-EA1D-0EEE-FD01CB20F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18" y="5137150"/>
            <a:ext cx="11815763" cy="1393825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Aptos" panose="020B0004020202020204" pitchFamily="34" charset="0"/>
              </a:rPr>
              <a:t>Respectful maternity care (RMC) is a universal human right for every childbearing woman in every health system around the world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24FCF4-264D-B860-EEF2-8D02C7C233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730" r="1658" b="4511"/>
          <a:stretch/>
        </p:blipFill>
        <p:spPr>
          <a:xfrm>
            <a:off x="2468949" y="327025"/>
            <a:ext cx="7254102" cy="4892675"/>
          </a:xfrm>
        </p:spPr>
      </p:pic>
    </p:spTree>
    <p:extLst>
      <p:ext uri="{BB962C8B-B14F-4D97-AF65-F5344CB8AC3E}">
        <p14:creationId xmlns:p14="http://schemas.microsoft.com/office/powerpoint/2010/main" val="717604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95000"/>
              </a:schemeClr>
            </a:gs>
            <a:gs pos="84992">
              <a:srgbClr val="E9E9E9"/>
            </a:gs>
            <a:gs pos="0">
              <a:schemeClr val="bg1">
                <a:lumMod val="65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DE39A-8197-71B1-2890-F6BE4D77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601691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Aptos" panose="020B0004020202020204" pitchFamily="34" charset="0"/>
              </a:rPr>
              <a:t>What is Respectful Maternity Care?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A7D42-60E3-D797-F6EC-7C17254DE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0772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spc="143" dirty="0">
                <a:solidFill>
                  <a:schemeClr val="tx2"/>
                </a:solidFill>
                <a:latin typeface="Aptos" panose="020B0004020202020204" pitchFamily="34" charset="0"/>
              </a:rPr>
              <a:t>RESPECT FOR A WOMAN’S RIGHTS, CHOICES AND DIGNITY</a:t>
            </a:r>
          </a:p>
          <a:p>
            <a:pPr marL="554963" lvl="1" indent="-277481">
              <a:lnSpc>
                <a:spcPts val="3855"/>
              </a:lnSpc>
              <a:buFont typeface="Arial"/>
              <a:buChar char="•"/>
            </a:pPr>
            <a:r>
              <a:rPr lang="en-US" sz="2600" dirty="0">
                <a:solidFill>
                  <a:schemeClr val="tx2"/>
                </a:solidFill>
                <a:latin typeface="Aptos" panose="020B0004020202020204" pitchFamily="34" charset="0"/>
              </a:rPr>
              <a:t>Care that “does no harm”</a:t>
            </a:r>
          </a:p>
          <a:p>
            <a:pPr marL="554963" lvl="1" indent="-277481">
              <a:lnSpc>
                <a:spcPts val="3855"/>
              </a:lnSpc>
              <a:buFont typeface="Arial"/>
              <a:buChar char="•"/>
            </a:pPr>
            <a:r>
              <a:rPr lang="en-US" sz="2600" dirty="0">
                <a:solidFill>
                  <a:schemeClr val="tx2"/>
                </a:solidFill>
                <a:latin typeface="Aptos" panose="020B0004020202020204" pitchFamily="34" charset="0"/>
              </a:rPr>
              <a:t> Care that promotes positive parenting and improves birth outcomes</a:t>
            </a:r>
          </a:p>
          <a:p>
            <a:pPr marL="554963" lvl="1" indent="-277481">
              <a:lnSpc>
                <a:spcPts val="3855"/>
              </a:lnSpc>
              <a:buFont typeface="Arial"/>
              <a:buChar char="•"/>
            </a:pPr>
            <a:r>
              <a:rPr lang="en-US" sz="2600" dirty="0">
                <a:solidFill>
                  <a:schemeClr val="tx2"/>
                </a:solidFill>
                <a:latin typeface="Aptos" panose="020B0004020202020204" pitchFamily="34" charset="0"/>
              </a:rPr>
              <a:t> Care that is culturally sensitive and valued by the woman and her community</a:t>
            </a:r>
          </a:p>
          <a:p>
            <a:pPr marL="0" indent="0">
              <a:buNone/>
            </a:pPr>
            <a:endParaRPr lang="en-US" sz="2800" spc="143" dirty="0">
              <a:solidFill>
                <a:schemeClr val="tx2"/>
              </a:solidFill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person standing next to a person&#10;&#10;Description automatically generated">
            <a:extLst>
              <a:ext uri="{FF2B5EF4-FFF2-40B4-BE49-F238E27FC236}">
                <a16:creationId xmlns:a16="http://schemas.microsoft.com/office/drawing/2014/main" id="{98085995-ACD5-D603-3874-F628CFD58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4" r="18728"/>
          <a:stretch/>
        </p:blipFill>
        <p:spPr>
          <a:xfrm>
            <a:off x="7606145" y="1027906"/>
            <a:ext cx="4322618" cy="436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118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95000"/>
              </a:schemeClr>
            </a:gs>
            <a:gs pos="84992">
              <a:srgbClr val="E9E9E9"/>
            </a:gs>
            <a:gs pos="0">
              <a:schemeClr val="bg1">
                <a:lumMod val="65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1BCFF-1F68-1EA0-0520-239F6168C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00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Aptos" panose="020B0004020202020204" pitchFamily="34" charset="0"/>
              </a:rPr>
              <a:t>RMC for Everyone!!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EAB7A-6B42-EF21-AE9F-1E43DB81E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5656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2"/>
                </a:solidFill>
                <a:latin typeface="Aptos" panose="020B0004020202020204" pitchFamily="34" charset="0"/>
              </a:rPr>
              <a:t>Regardless of</a:t>
            </a:r>
          </a:p>
          <a:p>
            <a:pPr marL="999623" lvl="1" indent="-499812">
              <a:lnSpc>
                <a:spcPct val="100000"/>
              </a:lnSpc>
              <a:buFont typeface="Arial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Risk status of </a:t>
            </a:r>
            <a:r>
              <a:rPr lang="en-US" sz="2800" dirty="0" err="1">
                <a:solidFill>
                  <a:schemeClr val="tx2"/>
                </a:solidFill>
              </a:rPr>
              <a:t>labour</a:t>
            </a:r>
            <a:r>
              <a:rPr lang="en-US" sz="2800" dirty="0">
                <a:solidFill>
                  <a:schemeClr val="tx2"/>
                </a:solidFill>
              </a:rPr>
              <a:t> - High risk or low risk </a:t>
            </a:r>
          </a:p>
          <a:p>
            <a:pPr marL="999623" lvl="1" indent="-499812">
              <a:lnSpc>
                <a:spcPct val="100000"/>
              </a:lnSpc>
              <a:buFont typeface="Arial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Birth setting  </a:t>
            </a:r>
          </a:p>
          <a:p>
            <a:pPr marL="999623" lvl="1" indent="-499812">
              <a:lnSpc>
                <a:spcPct val="100000"/>
              </a:lnSpc>
              <a:buFont typeface="Arial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Cadre of  health care providers </a:t>
            </a:r>
          </a:p>
          <a:p>
            <a:pPr marL="999623" lvl="1" indent="-499812">
              <a:lnSpc>
                <a:spcPct val="100000"/>
              </a:lnSpc>
              <a:buFont typeface="Arial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Country in income level - High, middle or low</a:t>
            </a:r>
          </a:p>
          <a:p>
            <a:pPr marL="0" indent="0">
              <a:buNone/>
            </a:pPr>
            <a:endParaRPr lang="en-US" sz="3200" dirty="0">
              <a:latin typeface="Aptos" panose="020B0004020202020204" pitchFamily="34" charset="0"/>
            </a:endParaRPr>
          </a:p>
        </p:txBody>
      </p:sp>
      <p:pic>
        <p:nvPicPr>
          <p:cNvPr id="5" name="Picture 4" descr="A group of women talking to each other&#10;&#10;Description automatically generated">
            <a:extLst>
              <a:ext uri="{FF2B5EF4-FFF2-40B4-BE49-F238E27FC236}">
                <a16:creationId xmlns:a16="http://schemas.microsoft.com/office/drawing/2014/main" id="{9FCB6756-1DE9-38AE-44B2-904D8C049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7" t="4340" r="3342" b="3704"/>
          <a:stretch/>
        </p:blipFill>
        <p:spPr>
          <a:xfrm>
            <a:off x="6594764" y="1163783"/>
            <a:ext cx="5223165" cy="415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764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95000"/>
              </a:schemeClr>
            </a:gs>
            <a:gs pos="84992">
              <a:srgbClr val="E9E9E9"/>
            </a:gs>
            <a:gs pos="0">
              <a:schemeClr val="bg1">
                <a:lumMod val="65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C80D9-D61C-1979-62FF-F9FDD0437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582" y="500062"/>
            <a:ext cx="5770418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>
                <a:solidFill>
                  <a:schemeClr val="tx2"/>
                </a:solidFill>
                <a:latin typeface="Aptos" panose="020B0004020202020204" pitchFamily="34" charset="0"/>
              </a:rPr>
              <a:t>Labour</a:t>
            </a:r>
            <a:r>
              <a:rPr lang="en-US" b="1" dirty="0">
                <a:solidFill>
                  <a:schemeClr val="tx2"/>
                </a:solidFill>
                <a:latin typeface="Aptos" panose="020B0004020202020204" pitchFamily="34" charset="0"/>
              </a:rPr>
              <a:t> Companion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CC010-EB69-0AEE-EABC-1E26FF2E6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0471" y="681037"/>
            <a:ext cx="5770419" cy="56769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spc="189" dirty="0">
                <a:solidFill>
                  <a:schemeClr val="tx2"/>
                </a:solidFill>
              </a:rPr>
              <a:t>Person chosen by the woman to provide her with continuous support during </a:t>
            </a:r>
            <a:r>
              <a:rPr lang="en-US" sz="3200" spc="189" dirty="0" err="1">
                <a:solidFill>
                  <a:schemeClr val="tx2"/>
                </a:solidFill>
              </a:rPr>
              <a:t>labour</a:t>
            </a:r>
            <a:endParaRPr lang="en-US" sz="3200" spc="189" dirty="0">
              <a:solidFill>
                <a:schemeClr val="tx2"/>
              </a:solidFill>
            </a:endParaRPr>
          </a:p>
          <a:p>
            <a:pPr marL="805318" lvl="1" indent="-402659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srgbClr val="254E72"/>
                </a:solidFill>
                <a:latin typeface="Aptos" panose="020B0004020202020204" pitchFamily="34" charset="0"/>
              </a:rPr>
              <a:t>Spouse/partner</a:t>
            </a:r>
          </a:p>
          <a:p>
            <a:pPr marL="805318" lvl="1" indent="-402659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srgbClr val="254E72"/>
                </a:solidFill>
                <a:latin typeface="Aptos" panose="020B0004020202020204" pitchFamily="34" charset="0"/>
              </a:rPr>
              <a:t>A female friend or relative</a:t>
            </a:r>
          </a:p>
          <a:p>
            <a:pPr marL="805318" lvl="1" indent="-402659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srgbClr val="254E72"/>
                </a:solidFill>
                <a:latin typeface="Aptos" panose="020B0004020202020204" pitchFamily="34" charset="0"/>
              </a:rPr>
              <a:t>community member</a:t>
            </a:r>
          </a:p>
          <a:p>
            <a:pPr marL="805318" lvl="1" indent="-402659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srgbClr val="254E72"/>
                </a:solidFill>
                <a:latin typeface="Aptos" panose="020B0004020202020204" pitchFamily="34" charset="0"/>
              </a:rPr>
              <a:t>Doula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rgbClr val="254E72"/>
                </a:solidFill>
                <a:latin typeface="Aptos" panose="020B0004020202020204" pitchFamily="34" charset="0"/>
              </a:rPr>
              <a:t>The presence of a birth companion improves birth outcomes and the overall birth experience 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pic>
        <p:nvPicPr>
          <p:cNvPr id="5" name="Picture 4" descr="A person holding a pregnant person's belly&#10;&#10;Description automatically generated">
            <a:extLst>
              <a:ext uri="{FF2B5EF4-FFF2-40B4-BE49-F238E27FC236}">
                <a16:creationId xmlns:a16="http://schemas.microsoft.com/office/drawing/2014/main" id="{9F6074AF-3E6B-5B31-E73B-3C35CF7D1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27" y="1601354"/>
            <a:ext cx="5080000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69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95000"/>
              </a:schemeClr>
            </a:gs>
            <a:gs pos="84992">
              <a:srgbClr val="E9E9E9"/>
            </a:gs>
            <a:gs pos="0">
              <a:schemeClr val="bg1">
                <a:lumMod val="65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95392-A1A1-62AB-88DF-2DD33BE34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4" y="1063625"/>
            <a:ext cx="11072813" cy="56388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b="1" dirty="0">
                <a:solidFill>
                  <a:schemeClr val="tx2"/>
                </a:solidFill>
                <a:latin typeface="Aptos" panose="020B0004020202020204" pitchFamily="34" charset="0"/>
              </a:rPr>
              <a:t>Clinically Significant benefits;</a:t>
            </a:r>
          </a:p>
          <a:p>
            <a:r>
              <a:rPr lang="en-US" dirty="0">
                <a:solidFill>
                  <a:schemeClr val="tx2"/>
                </a:solidFill>
                <a:latin typeface="Aptos" panose="020B0004020202020204" pitchFamily="34" charset="0"/>
              </a:rPr>
              <a:t>Shorter labour time</a:t>
            </a:r>
          </a:p>
          <a:p>
            <a:r>
              <a:rPr lang="en-US" dirty="0">
                <a:solidFill>
                  <a:schemeClr val="tx2"/>
                </a:solidFill>
                <a:latin typeface="Aptos" panose="020B0004020202020204" pitchFamily="34" charset="0"/>
              </a:rPr>
              <a:t>Greater rates of spontaneous vaginal birth</a:t>
            </a:r>
          </a:p>
          <a:p>
            <a:r>
              <a:rPr lang="en-US" dirty="0">
                <a:solidFill>
                  <a:schemeClr val="tx2"/>
                </a:solidFill>
                <a:latin typeface="Aptos" panose="020B0004020202020204" pitchFamily="34" charset="0"/>
              </a:rPr>
              <a:t>Decreased caesarean section</a:t>
            </a:r>
          </a:p>
          <a:p>
            <a:r>
              <a:rPr lang="en-US" dirty="0">
                <a:solidFill>
                  <a:schemeClr val="tx2"/>
                </a:solidFill>
                <a:latin typeface="Aptos" panose="020B0004020202020204" pitchFamily="34" charset="0"/>
              </a:rPr>
              <a:t>Intrapartum analgesia</a:t>
            </a:r>
          </a:p>
          <a:p>
            <a:r>
              <a:rPr lang="en-US" dirty="0">
                <a:solidFill>
                  <a:schemeClr val="tx2"/>
                </a:solidFill>
                <a:latin typeface="Aptos" panose="020B0004020202020204" pitchFamily="34" charset="0"/>
              </a:rPr>
              <a:t>Increased satisfaction with childbirth experiences</a:t>
            </a:r>
          </a:p>
          <a:p>
            <a:pPr marL="0" indent="0" algn="r">
              <a:buNone/>
            </a:pPr>
            <a:r>
              <a:rPr lang="en-US" sz="2400" i="1" dirty="0">
                <a:solidFill>
                  <a:schemeClr val="tx2"/>
                </a:solidFill>
                <a:latin typeface="Aptos" panose="020B0004020202020204" pitchFamily="34" charset="0"/>
              </a:rPr>
              <a:t>Dubey et al.(2023)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703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95000"/>
              </a:schemeClr>
            </a:gs>
            <a:gs pos="84992">
              <a:srgbClr val="E9E9E9"/>
            </a:gs>
            <a:gs pos="0">
              <a:schemeClr val="bg1">
                <a:lumMod val="65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F9E36-7976-B1C2-129F-4FCE41F21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ptos" panose="020B0004020202020204" pitchFamily="34" charset="0"/>
              </a:rPr>
              <a:t>Analgesia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AD7E7-54DD-8BF6-B666-9B40B96C1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6740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  <a:latin typeface="Aptos" panose="020B0004020202020204" pitchFamily="34" charset="0"/>
              </a:rPr>
              <a:t>Relaxation techniques</a:t>
            </a:r>
          </a:p>
          <a:p>
            <a:pPr lvl="1"/>
            <a:r>
              <a:rPr lang="en-US" dirty="0">
                <a:solidFill>
                  <a:schemeClr val="tx2"/>
                </a:solidFill>
                <a:latin typeface="Aptos" panose="020B0004020202020204" pitchFamily="34" charset="0"/>
              </a:rPr>
              <a:t>Progressive muscle relaxation, Breathing, Music, Mindfulness yoga techniques </a:t>
            </a:r>
            <a:r>
              <a:rPr lang="en-US" dirty="0" err="1">
                <a:solidFill>
                  <a:schemeClr val="tx2"/>
                </a:solidFill>
                <a:latin typeface="Aptos" panose="020B0004020202020204" pitchFamily="34" charset="0"/>
              </a:rPr>
              <a:t>etc</a:t>
            </a:r>
            <a:endParaRPr lang="en-US" dirty="0">
              <a:solidFill>
                <a:schemeClr val="tx2"/>
              </a:solidFill>
              <a:latin typeface="Aptos" panose="020B0004020202020204" pitchFamily="34" charset="0"/>
            </a:endParaRPr>
          </a:p>
          <a:p>
            <a:r>
              <a:rPr lang="en-US" dirty="0">
                <a:solidFill>
                  <a:schemeClr val="tx2"/>
                </a:solidFill>
                <a:latin typeface="Aptos" panose="020B0004020202020204" pitchFamily="34" charset="0"/>
              </a:rPr>
              <a:t>Manual techniques</a:t>
            </a:r>
          </a:p>
          <a:p>
            <a:pPr lvl="1"/>
            <a:r>
              <a:rPr lang="en-US" dirty="0">
                <a:solidFill>
                  <a:schemeClr val="tx2"/>
                </a:solidFill>
                <a:latin typeface="Aptos" panose="020B0004020202020204" pitchFamily="34" charset="0"/>
              </a:rPr>
              <a:t>Massage, Application of warm packs </a:t>
            </a:r>
            <a:r>
              <a:rPr lang="en-US" dirty="0" err="1">
                <a:solidFill>
                  <a:schemeClr val="tx2"/>
                </a:solidFill>
                <a:latin typeface="Aptos" panose="020B0004020202020204" pitchFamily="34" charset="0"/>
              </a:rPr>
              <a:t>etc</a:t>
            </a:r>
            <a:endParaRPr lang="en-US" dirty="0">
              <a:solidFill>
                <a:schemeClr val="tx2"/>
              </a:solidFill>
              <a:latin typeface="Aptos" panose="020B0004020202020204" pitchFamily="34" charset="0"/>
            </a:endParaRPr>
          </a:p>
          <a:p>
            <a:r>
              <a:rPr lang="en-US" dirty="0">
                <a:solidFill>
                  <a:schemeClr val="tx2"/>
                </a:solidFill>
                <a:latin typeface="Aptos" panose="020B0004020202020204" pitchFamily="34" charset="0"/>
              </a:rPr>
              <a:t>Epidural</a:t>
            </a:r>
          </a:p>
          <a:p>
            <a:r>
              <a:rPr lang="en-US" dirty="0">
                <a:solidFill>
                  <a:schemeClr val="tx2"/>
                </a:solidFill>
                <a:latin typeface="Aptos" panose="020B0004020202020204" pitchFamily="34" charset="0"/>
              </a:rPr>
              <a:t>Opioids</a:t>
            </a:r>
          </a:p>
          <a:p>
            <a:pPr lvl="1"/>
            <a:r>
              <a:rPr lang="en-US" dirty="0">
                <a:solidFill>
                  <a:schemeClr val="tx2"/>
                </a:solidFill>
                <a:latin typeface="Aptos" panose="020B0004020202020204" pitchFamily="34" charset="0"/>
              </a:rPr>
              <a:t>Fentanyl, Diamorphine, Pethidine</a:t>
            </a:r>
          </a:p>
        </p:txBody>
      </p:sp>
      <p:pic>
        <p:nvPicPr>
          <p:cNvPr id="5" name="Picture 4" descr="A doctor examining an old person&#10;&#10;Description automatically generated">
            <a:extLst>
              <a:ext uri="{FF2B5EF4-FFF2-40B4-BE49-F238E27FC236}">
                <a16:creationId xmlns:a16="http://schemas.microsoft.com/office/drawing/2014/main" id="{4FDBF244-E8FA-3618-E562-8F89C47DC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1" t="4886" r="5042" b="8601"/>
          <a:stretch/>
        </p:blipFill>
        <p:spPr>
          <a:xfrm>
            <a:off x="6099596" y="365125"/>
            <a:ext cx="2590800" cy="2202874"/>
          </a:xfrm>
          <a:prstGeom prst="rect">
            <a:avLst/>
          </a:prstGeom>
        </p:spPr>
      </p:pic>
      <p:pic>
        <p:nvPicPr>
          <p:cNvPr id="7" name="Picture 6" descr="Two people sitting on a ball&#10;&#10;Description automatically generated">
            <a:extLst>
              <a:ext uri="{FF2B5EF4-FFF2-40B4-BE49-F238E27FC236}">
                <a16:creationId xmlns:a16="http://schemas.microsoft.com/office/drawing/2014/main" id="{5CB57669-B93D-D95F-AA55-90D892C1C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6" t="22032" r="5508"/>
          <a:stretch/>
        </p:blipFill>
        <p:spPr>
          <a:xfrm>
            <a:off x="7114918" y="3429000"/>
            <a:ext cx="4757818" cy="3241964"/>
          </a:xfrm>
          <a:prstGeom prst="rect">
            <a:avLst/>
          </a:prstGeom>
        </p:spPr>
      </p:pic>
      <p:pic>
        <p:nvPicPr>
          <p:cNvPr id="9" name="Picture 8" descr="A person holding a ball with a nurse&#10;&#10;Description automatically generated">
            <a:extLst>
              <a:ext uri="{FF2B5EF4-FFF2-40B4-BE49-F238E27FC236}">
                <a16:creationId xmlns:a16="http://schemas.microsoft.com/office/drawing/2014/main" id="{D51DB0A0-3D03-93C5-5E51-75D92F1522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5" r="4771" b="10827"/>
          <a:stretch/>
        </p:blipFill>
        <p:spPr>
          <a:xfrm>
            <a:off x="9026502" y="1004094"/>
            <a:ext cx="2891871" cy="225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513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505</Words>
  <Application>Microsoft Macintosh PowerPoint</Application>
  <PresentationFormat>Widescreen</PresentationFormat>
  <Paragraphs>88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Aptos</vt:lpstr>
      <vt:lpstr>Arial</vt:lpstr>
      <vt:lpstr>Calibri</vt:lpstr>
      <vt:lpstr>Calibri Light</vt:lpstr>
      <vt:lpstr>Telegraf</vt:lpstr>
      <vt:lpstr>Telegraf Bold</vt:lpstr>
      <vt:lpstr>Office Theme</vt:lpstr>
      <vt:lpstr>Mother-Friendly Practices </vt:lpstr>
      <vt:lpstr>WHO recommendations:  Intrapartum care for a positive childbirth experience </vt:lpstr>
      <vt:lpstr>Respective Maternity Care</vt:lpstr>
      <vt:lpstr>Respectful maternity care (RMC) is a universal human right for every childbearing woman in every health system around the world</vt:lpstr>
      <vt:lpstr>What is Respectful Maternity Care?</vt:lpstr>
      <vt:lpstr>RMC for Everyone!!</vt:lpstr>
      <vt:lpstr>Labour Companion</vt:lpstr>
      <vt:lpstr>PowerPoint Presentation</vt:lpstr>
      <vt:lpstr>Analgesia</vt:lpstr>
      <vt:lpstr>PowerPoint Presentation</vt:lpstr>
      <vt:lpstr>PowerPoint Presentation</vt:lpstr>
      <vt:lpstr>Common Practices that may be Harmful</vt:lpstr>
      <vt:lpstr>Keeping mother and baby together  </vt:lpstr>
      <vt:lpstr>Challenges</vt:lpstr>
      <vt:lpstr>How to overcome the challenges </vt:lpstr>
      <vt:lpstr>PowerPoint Presentation</vt:lpstr>
      <vt:lpstr>Accountability for our practices 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Mother-Friendly Practices</dc:title>
  <dc:creator>Family Health</dc:creator>
  <cp:lastModifiedBy>Microsoft Office User</cp:lastModifiedBy>
  <cp:revision>8</cp:revision>
  <dcterms:created xsi:type="dcterms:W3CDTF">2024-07-08T03:47:42Z</dcterms:created>
  <dcterms:modified xsi:type="dcterms:W3CDTF">2025-03-05T13:47:15Z</dcterms:modified>
</cp:coreProperties>
</file>