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4" r:id="rId3"/>
    <p:sldId id="257" r:id="rId4"/>
    <p:sldId id="286" r:id="rId5"/>
    <p:sldId id="287" r:id="rId6"/>
    <p:sldId id="259" r:id="rId7"/>
    <p:sldId id="288" r:id="rId8"/>
    <p:sldId id="289" r:id="rId9"/>
    <p:sldId id="290" r:id="rId10"/>
    <p:sldId id="258" r:id="rId11"/>
    <p:sldId id="260" r:id="rId12"/>
    <p:sldId id="261" r:id="rId13"/>
    <p:sldId id="291" r:id="rId14"/>
    <p:sldId id="262" r:id="rId15"/>
    <p:sldId id="275" r:id="rId16"/>
    <p:sldId id="263" r:id="rId17"/>
    <p:sldId id="264" r:id="rId18"/>
    <p:sldId id="270" r:id="rId19"/>
    <p:sldId id="265" r:id="rId20"/>
    <p:sldId id="266" r:id="rId21"/>
    <p:sldId id="292" r:id="rId22"/>
    <p:sldId id="293" r:id="rId23"/>
    <p:sldId id="295" r:id="rId24"/>
    <p:sldId id="294" r:id="rId25"/>
    <p:sldId id="268" r:id="rId26"/>
    <p:sldId id="271" r:id="rId27"/>
    <p:sldId id="296" r:id="rId28"/>
    <p:sldId id="269" r:id="rId29"/>
    <p:sldId id="272" r:id="rId30"/>
    <p:sldId id="267" r:id="rId31"/>
    <p:sldId id="297" r:id="rId32"/>
    <p:sldId id="273" r:id="rId33"/>
    <p:sldId id="298" r:id="rId34"/>
    <p:sldId id="274" r:id="rId35"/>
    <p:sldId id="299" r:id="rId36"/>
    <p:sldId id="276" r:id="rId37"/>
    <p:sldId id="300" r:id="rId38"/>
    <p:sldId id="277" r:id="rId39"/>
    <p:sldId id="278" r:id="rId40"/>
    <p:sldId id="279" r:id="rId41"/>
    <p:sldId id="280" r:id="rId42"/>
    <p:sldId id="281" r:id="rId43"/>
    <p:sldId id="283" r:id="rId44"/>
    <p:sldId id="282" r:id="rId45"/>
    <p:sldId id="285" r:id="rId46"/>
    <p:sldId id="301"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2"/>
  </p:normalViewPr>
  <p:slideViewPr>
    <p:cSldViewPr snapToGrid="0">
      <p:cViewPr varScale="1">
        <p:scale>
          <a:sx n="67" d="100"/>
          <a:sy n="67" d="100"/>
        </p:scale>
        <p:origin x="75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D7BFE86-E1C8-4296-B4AD-9986800B7B2B}"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9455C5-DAB9-4E9C-862A-9D8413738622}" type="slidenum">
              <a:rPr lang="en-US" smtClean="0"/>
              <a:t>‹#›</a:t>
            </a:fld>
            <a:endParaRPr lang="en-US"/>
          </a:p>
        </p:txBody>
      </p:sp>
    </p:spTree>
    <p:extLst>
      <p:ext uri="{BB962C8B-B14F-4D97-AF65-F5344CB8AC3E}">
        <p14:creationId xmlns:p14="http://schemas.microsoft.com/office/powerpoint/2010/main" val="2338935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7BFE86-E1C8-4296-B4AD-9986800B7B2B}"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9455C5-DAB9-4E9C-862A-9D8413738622}" type="slidenum">
              <a:rPr lang="en-US" smtClean="0"/>
              <a:t>‹#›</a:t>
            </a:fld>
            <a:endParaRPr lang="en-US"/>
          </a:p>
        </p:txBody>
      </p:sp>
    </p:spTree>
    <p:extLst>
      <p:ext uri="{BB962C8B-B14F-4D97-AF65-F5344CB8AC3E}">
        <p14:creationId xmlns:p14="http://schemas.microsoft.com/office/powerpoint/2010/main" val="178490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7BFE86-E1C8-4296-B4AD-9986800B7B2B}"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9455C5-DAB9-4E9C-862A-9D8413738622}" type="slidenum">
              <a:rPr lang="en-US" smtClean="0"/>
              <a:t>‹#›</a:t>
            </a:fld>
            <a:endParaRPr lang="en-US"/>
          </a:p>
        </p:txBody>
      </p:sp>
    </p:spTree>
    <p:extLst>
      <p:ext uri="{BB962C8B-B14F-4D97-AF65-F5344CB8AC3E}">
        <p14:creationId xmlns:p14="http://schemas.microsoft.com/office/powerpoint/2010/main" val="121014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7BFE86-E1C8-4296-B4AD-9986800B7B2B}"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9455C5-DAB9-4E9C-862A-9D8413738622}" type="slidenum">
              <a:rPr lang="en-US" smtClean="0"/>
              <a:t>‹#›</a:t>
            </a:fld>
            <a:endParaRPr lang="en-US"/>
          </a:p>
        </p:txBody>
      </p:sp>
    </p:spTree>
    <p:extLst>
      <p:ext uri="{BB962C8B-B14F-4D97-AF65-F5344CB8AC3E}">
        <p14:creationId xmlns:p14="http://schemas.microsoft.com/office/powerpoint/2010/main" val="3514973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7BFE86-E1C8-4296-B4AD-9986800B7B2B}"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9455C5-DAB9-4E9C-862A-9D8413738622}" type="slidenum">
              <a:rPr lang="en-US" smtClean="0"/>
              <a:t>‹#›</a:t>
            </a:fld>
            <a:endParaRPr lang="en-US"/>
          </a:p>
        </p:txBody>
      </p:sp>
    </p:spTree>
    <p:extLst>
      <p:ext uri="{BB962C8B-B14F-4D97-AF65-F5344CB8AC3E}">
        <p14:creationId xmlns:p14="http://schemas.microsoft.com/office/powerpoint/2010/main" val="4126479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D7BFE86-E1C8-4296-B4AD-9986800B7B2B}" type="datetimeFigureOut">
              <a:rPr lang="en-US" smtClean="0"/>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9455C5-DAB9-4E9C-862A-9D8413738622}" type="slidenum">
              <a:rPr lang="en-US" smtClean="0"/>
              <a:t>‹#›</a:t>
            </a:fld>
            <a:endParaRPr lang="en-US"/>
          </a:p>
        </p:txBody>
      </p:sp>
    </p:spTree>
    <p:extLst>
      <p:ext uri="{BB962C8B-B14F-4D97-AF65-F5344CB8AC3E}">
        <p14:creationId xmlns:p14="http://schemas.microsoft.com/office/powerpoint/2010/main" val="1647310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D7BFE86-E1C8-4296-B4AD-9986800B7B2B}" type="datetimeFigureOut">
              <a:rPr lang="en-US" smtClean="0"/>
              <a:t>1/22/2025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9455C5-DAB9-4E9C-862A-9D8413738622}" type="slidenum">
              <a:rPr lang="en-US" smtClean="0"/>
              <a:t>‹#›</a:t>
            </a:fld>
            <a:endParaRPr lang="en-US"/>
          </a:p>
        </p:txBody>
      </p:sp>
    </p:spTree>
    <p:extLst>
      <p:ext uri="{BB962C8B-B14F-4D97-AF65-F5344CB8AC3E}">
        <p14:creationId xmlns:p14="http://schemas.microsoft.com/office/powerpoint/2010/main" val="1423399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D7BFE86-E1C8-4296-B4AD-9986800B7B2B}" type="datetimeFigureOut">
              <a:rPr lang="en-US" smtClean="0"/>
              <a:t>1/22/2025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9455C5-DAB9-4E9C-862A-9D8413738622}" type="slidenum">
              <a:rPr lang="en-US" smtClean="0"/>
              <a:t>‹#›</a:t>
            </a:fld>
            <a:endParaRPr lang="en-US"/>
          </a:p>
        </p:txBody>
      </p:sp>
    </p:spTree>
    <p:extLst>
      <p:ext uri="{BB962C8B-B14F-4D97-AF65-F5344CB8AC3E}">
        <p14:creationId xmlns:p14="http://schemas.microsoft.com/office/powerpoint/2010/main" val="851034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7BFE86-E1C8-4296-B4AD-9986800B7B2B}" type="datetimeFigureOut">
              <a:rPr lang="en-US" smtClean="0"/>
              <a:t>1/22/2025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9455C5-DAB9-4E9C-862A-9D8413738622}" type="slidenum">
              <a:rPr lang="en-US" smtClean="0"/>
              <a:t>‹#›</a:t>
            </a:fld>
            <a:endParaRPr lang="en-US"/>
          </a:p>
        </p:txBody>
      </p:sp>
    </p:spTree>
    <p:extLst>
      <p:ext uri="{BB962C8B-B14F-4D97-AF65-F5344CB8AC3E}">
        <p14:creationId xmlns:p14="http://schemas.microsoft.com/office/powerpoint/2010/main" val="3447710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7BFE86-E1C8-4296-B4AD-9986800B7B2B}" type="datetimeFigureOut">
              <a:rPr lang="en-US" smtClean="0"/>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9455C5-DAB9-4E9C-862A-9D8413738622}" type="slidenum">
              <a:rPr lang="en-US" smtClean="0"/>
              <a:t>‹#›</a:t>
            </a:fld>
            <a:endParaRPr lang="en-US"/>
          </a:p>
        </p:txBody>
      </p:sp>
    </p:spTree>
    <p:extLst>
      <p:ext uri="{BB962C8B-B14F-4D97-AF65-F5344CB8AC3E}">
        <p14:creationId xmlns:p14="http://schemas.microsoft.com/office/powerpoint/2010/main" val="2242771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7BFE86-E1C8-4296-B4AD-9986800B7B2B}" type="datetimeFigureOut">
              <a:rPr lang="en-US" smtClean="0"/>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9455C5-DAB9-4E9C-862A-9D8413738622}" type="slidenum">
              <a:rPr lang="en-US" smtClean="0"/>
              <a:t>‹#›</a:t>
            </a:fld>
            <a:endParaRPr lang="en-US"/>
          </a:p>
        </p:txBody>
      </p:sp>
    </p:spTree>
    <p:extLst>
      <p:ext uri="{BB962C8B-B14F-4D97-AF65-F5344CB8AC3E}">
        <p14:creationId xmlns:p14="http://schemas.microsoft.com/office/powerpoint/2010/main" val="2185264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7BFE86-E1C8-4296-B4AD-9986800B7B2B}" type="datetimeFigureOut">
              <a:rPr lang="en-US" smtClean="0"/>
              <a:t>1/22/2025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9455C5-DAB9-4E9C-862A-9D8413738622}" type="slidenum">
              <a:rPr lang="en-US" smtClean="0"/>
              <a:t>‹#›</a:t>
            </a:fld>
            <a:endParaRPr lang="en-US"/>
          </a:p>
        </p:txBody>
      </p:sp>
    </p:spTree>
    <p:extLst>
      <p:ext uri="{BB962C8B-B14F-4D97-AF65-F5344CB8AC3E}">
        <p14:creationId xmlns:p14="http://schemas.microsoft.com/office/powerpoint/2010/main" val="1238834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837" y="1685779"/>
            <a:ext cx="4238741" cy="2515517"/>
          </a:xfrm>
        </p:spPr>
        <p:txBody>
          <a:bodyPr/>
          <a:lstStyle/>
          <a:p>
            <a:r>
              <a:rPr lang="en-US" b="1" dirty="0"/>
              <a:t>Shoulder Dystocia </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4426"/>
          <a:stretch/>
        </p:blipFill>
        <p:spPr>
          <a:xfrm>
            <a:off x="4590473" y="276963"/>
            <a:ext cx="7601527" cy="6858000"/>
          </a:xfrm>
          <a:prstGeom prst="rect">
            <a:avLst/>
          </a:prstGeom>
        </p:spPr>
      </p:pic>
      <p:sp>
        <p:nvSpPr>
          <p:cNvPr id="3" name="Wave 2">
            <a:extLst>
              <a:ext uri="{FF2B5EF4-FFF2-40B4-BE49-F238E27FC236}">
                <a16:creationId xmlns:a16="http://schemas.microsoft.com/office/drawing/2014/main" id="{1ED4431F-B160-13E1-E3EF-83157CEEECE7}"/>
              </a:ext>
            </a:extLst>
          </p:cNvPr>
          <p:cNvSpPr/>
          <p:nvPr/>
        </p:nvSpPr>
        <p:spPr>
          <a:xfrm>
            <a:off x="0" y="6251522"/>
            <a:ext cx="12192000" cy="1003664"/>
          </a:xfrm>
          <a:prstGeom prst="wave">
            <a:avLst>
              <a:gd name="adj1" fmla="val 20000"/>
              <a:gd name="adj2" fmla="val 0"/>
            </a:avLst>
          </a:prstGeom>
          <a:gradFill>
            <a:gsLst>
              <a:gs pos="27000">
                <a:srgbClr val="FF99CC"/>
              </a:gs>
              <a:gs pos="58000">
                <a:schemeClr val="accent1">
                  <a:lumMod val="45000"/>
                  <a:lumOff val="55000"/>
                </a:schemeClr>
              </a:gs>
              <a:gs pos="58000">
                <a:schemeClr val="accent1">
                  <a:lumMod val="45000"/>
                  <a:lumOff val="55000"/>
                </a:schemeClr>
              </a:gs>
              <a:gs pos="100000">
                <a:srgbClr val="003366"/>
              </a:gs>
            </a:gsLst>
            <a:lin ang="5400000" scaled="1"/>
          </a:gra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pic>
        <p:nvPicPr>
          <p:cNvPr id="5" name="Picture 4">
            <a:extLst>
              <a:ext uri="{FF2B5EF4-FFF2-40B4-BE49-F238E27FC236}">
                <a16:creationId xmlns:a16="http://schemas.microsoft.com/office/drawing/2014/main" id="{F1F0EBC0-7B04-85ED-CCF5-7F7276B07E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6838" y="199162"/>
            <a:ext cx="627805" cy="617267"/>
          </a:xfrm>
          <a:prstGeom prst="rect">
            <a:avLst/>
          </a:prstGeom>
        </p:spPr>
      </p:pic>
      <p:pic>
        <p:nvPicPr>
          <p:cNvPr id="6" name="Picture 5">
            <a:extLst>
              <a:ext uri="{FF2B5EF4-FFF2-40B4-BE49-F238E27FC236}">
                <a16:creationId xmlns:a16="http://schemas.microsoft.com/office/drawing/2014/main" id="{D4298F08-AD0F-832C-4E22-5E5DD672D8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825" y="6391183"/>
            <a:ext cx="2212857" cy="274969"/>
          </a:xfrm>
          <a:prstGeom prst="rect">
            <a:avLst/>
          </a:prstGeom>
        </p:spPr>
      </p:pic>
      <p:pic>
        <p:nvPicPr>
          <p:cNvPr id="7" name="Picture 6">
            <a:extLst>
              <a:ext uri="{FF2B5EF4-FFF2-40B4-BE49-F238E27FC236}">
                <a16:creationId xmlns:a16="http://schemas.microsoft.com/office/drawing/2014/main" id="{980B5837-8A15-CB4D-BDCB-09B4405C07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9456" y="5836893"/>
            <a:ext cx="740664" cy="829259"/>
          </a:xfrm>
          <a:prstGeom prst="rect">
            <a:avLst/>
          </a:prstGeom>
        </p:spPr>
      </p:pic>
      <p:sp>
        <p:nvSpPr>
          <p:cNvPr id="8" name="TextBox 7">
            <a:extLst>
              <a:ext uri="{FF2B5EF4-FFF2-40B4-BE49-F238E27FC236}">
                <a16:creationId xmlns:a16="http://schemas.microsoft.com/office/drawing/2014/main" id="{FBB182D2-6E63-75DD-029C-2C11AEEFAE15}"/>
              </a:ext>
            </a:extLst>
          </p:cNvPr>
          <p:cNvSpPr txBox="1"/>
          <p:nvPr/>
        </p:nvSpPr>
        <p:spPr>
          <a:xfrm>
            <a:off x="8101825" y="276963"/>
            <a:ext cx="3252876"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rPr>
              <a:t>Sri Lanka College of Obstetricians &amp; </a:t>
            </a:r>
            <a:r>
              <a:rPr kumimoji="0" lang="en-US" sz="1200" b="0" i="0" u="none" strike="noStrike" cap="none" spc="0" normalizeH="0" baseline="0" dirty="0" err="1">
                <a:ln>
                  <a:noFill/>
                </a:ln>
                <a:solidFill>
                  <a:srgbClr val="000000"/>
                </a:solidFill>
                <a:effectLst/>
                <a:uFillTx/>
                <a:latin typeface="Arial Nova Cond" panose="020B0506020202020204" pitchFamily="34" charset="0"/>
                <a:sym typeface="Calibri"/>
              </a:rPr>
              <a:t>Gynaecologists</a:t>
            </a:r>
            <a:endPar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endParaRPr>
          </a:p>
          <a:p>
            <a:pPr marL="0" marR="0" indent="0" algn="r" defTabSz="914400" rtl="0" fontAlgn="auto" latinLnBrk="0" hangingPunct="0">
              <a:lnSpc>
                <a:spcPct val="100000"/>
              </a:lnSpc>
              <a:spcBef>
                <a:spcPts val="0"/>
              </a:spcBef>
              <a:spcAft>
                <a:spcPts val="0"/>
              </a:spcAft>
              <a:buClrTx/>
              <a:buSzTx/>
              <a:buFontTx/>
              <a:buNone/>
              <a:tabLst/>
            </a:pPr>
            <a:r>
              <a:rPr lang="en-US" sz="1200" dirty="0">
                <a:solidFill>
                  <a:srgbClr val="000000"/>
                </a:solidFill>
                <a:latin typeface="Arial Nova Cond" panose="020B0506020202020204" pitchFamily="34" charset="0"/>
                <a:sym typeface="Calibri"/>
              </a:rPr>
              <a:t>Scientific Activities &amp; Research Committee </a:t>
            </a:r>
            <a:endPar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endParaRPr>
          </a:p>
        </p:txBody>
      </p:sp>
    </p:spTree>
    <p:extLst>
      <p:ext uri="{BB962C8B-B14F-4D97-AF65-F5344CB8AC3E}">
        <p14:creationId xmlns:p14="http://schemas.microsoft.com/office/powerpoint/2010/main" val="3720072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152" y="292747"/>
            <a:ext cx="10515600" cy="1325563"/>
          </a:xfrm>
        </p:spPr>
        <p:txBody>
          <a:bodyPr/>
          <a:lstStyle/>
          <a:p>
            <a:r>
              <a:rPr lang="en-US" dirty="0"/>
              <a:t>Complications </a:t>
            </a:r>
          </a:p>
        </p:txBody>
      </p:sp>
      <p:sp>
        <p:nvSpPr>
          <p:cNvPr id="3" name="Content Placeholder 2"/>
          <p:cNvSpPr>
            <a:spLocks noGrp="1"/>
          </p:cNvSpPr>
          <p:nvPr>
            <p:ph idx="1"/>
          </p:nvPr>
        </p:nvSpPr>
        <p:spPr>
          <a:xfrm>
            <a:off x="647036" y="2176701"/>
            <a:ext cx="4028303" cy="4351338"/>
          </a:xfrm>
        </p:spPr>
        <p:txBody>
          <a:bodyPr>
            <a:normAutofit/>
          </a:bodyPr>
          <a:lstStyle/>
          <a:p>
            <a:r>
              <a:rPr lang="en-US" dirty="0"/>
              <a:t>Maternal morbidity is increased</a:t>
            </a:r>
          </a:p>
          <a:p>
            <a:r>
              <a:rPr lang="en-US" dirty="0"/>
              <a:t>PPH -11%</a:t>
            </a:r>
          </a:p>
          <a:p>
            <a:r>
              <a:rPr lang="en-US" dirty="0"/>
              <a:t>third and fourth-degree perineal tears - 3.8%</a:t>
            </a:r>
          </a:p>
          <a:p>
            <a:endParaRPr lang="en-US" dirty="0"/>
          </a:p>
        </p:txBody>
      </p:sp>
      <p:sp>
        <p:nvSpPr>
          <p:cNvPr id="4" name="Wave 3">
            <a:extLst>
              <a:ext uri="{FF2B5EF4-FFF2-40B4-BE49-F238E27FC236}">
                <a16:creationId xmlns:a16="http://schemas.microsoft.com/office/drawing/2014/main" id="{3292BA75-C615-64AE-6E00-4D6043B28291}"/>
              </a:ext>
            </a:extLst>
          </p:cNvPr>
          <p:cNvSpPr/>
          <p:nvPr/>
        </p:nvSpPr>
        <p:spPr>
          <a:xfrm>
            <a:off x="0" y="6251522"/>
            <a:ext cx="12192000" cy="1003664"/>
          </a:xfrm>
          <a:prstGeom prst="wave">
            <a:avLst>
              <a:gd name="adj1" fmla="val 20000"/>
              <a:gd name="adj2" fmla="val 0"/>
            </a:avLst>
          </a:prstGeom>
          <a:gradFill>
            <a:gsLst>
              <a:gs pos="27000">
                <a:srgbClr val="FF99CC"/>
              </a:gs>
              <a:gs pos="58000">
                <a:schemeClr val="accent1">
                  <a:lumMod val="45000"/>
                  <a:lumOff val="55000"/>
                </a:schemeClr>
              </a:gs>
              <a:gs pos="58000">
                <a:schemeClr val="accent1">
                  <a:lumMod val="45000"/>
                  <a:lumOff val="55000"/>
                </a:schemeClr>
              </a:gs>
              <a:gs pos="100000">
                <a:srgbClr val="003366"/>
              </a:gs>
            </a:gsLst>
            <a:lin ang="5400000" scaled="1"/>
          </a:gra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pic>
        <p:nvPicPr>
          <p:cNvPr id="5" name="Picture 4">
            <a:extLst>
              <a:ext uri="{FF2B5EF4-FFF2-40B4-BE49-F238E27FC236}">
                <a16:creationId xmlns:a16="http://schemas.microsoft.com/office/drawing/2014/main" id="{08A2F01D-21EC-7811-55DF-96B62D0D98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6838" y="199162"/>
            <a:ext cx="627805" cy="617267"/>
          </a:xfrm>
          <a:prstGeom prst="rect">
            <a:avLst/>
          </a:prstGeom>
        </p:spPr>
      </p:pic>
      <p:pic>
        <p:nvPicPr>
          <p:cNvPr id="6" name="Picture 5">
            <a:extLst>
              <a:ext uri="{FF2B5EF4-FFF2-40B4-BE49-F238E27FC236}">
                <a16:creationId xmlns:a16="http://schemas.microsoft.com/office/drawing/2014/main" id="{3813FDA5-7CFA-A538-CFC0-67F053114F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825" y="6391183"/>
            <a:ext cx="2212857" cy="274969"/>
          </a:xfrm>
          <a:prstGeom prst="rect">
            <a:avLst/>
          </a:prstGeom>
        </p:spPr>
      </p:pic>
      <p:pic>
        <p:nvPicPr>
          <p:cNvPr id="7" name="Picture 6">
            <a:extLst>
              <a:ext uri="{FF2B5EF4-FFF2-40B4-BE49-F238E27FC236}">
                <a16:creationId xmlns:a16="http://schemas.microsoft.com/office/drawing/2014/main" id="{D6A87596-9C77-92B4-9AA5-B97122EC6B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9456" y="5836893"/>
            <a:ext cx="740664" cy="829259"/>
          </a:xfrm>
          <a:prstGeom prst="rect">
            <a:avLst/>
          </a:prstGeom>
        </p:spPr>
      </p:pic>
      <p:sp>
        <p:nvSpPr>
          <p:cNvPr id="8" name="TextBox 7">
            <a:extLst>
              <a:ext uri="{FF2B5EF4-FFF2-40B4-BE49-F238E27FC236}">
                <a16:creationId xmlns:a16="http://schemas.microsoft.com/office/drawing/2014/main" id="{384EC306-2ACD-83C3-B9D1-DCEB61EE5A21}"/>
              </a:ext>
            </a:extLst>
          </p:cNvPr>
          <p:cNvSpPr txBox="1"/>
          <p:nvPr/>
        </p:nvSpPr>
        <p:spPr>
          <a:xfrm>
            <a:off x="8101825" y="276963"/>
            <a:ext cx="3252876"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rPr>
              <a:t>Sri Lanka College of Obstetricians &amp; </a:t>
            </a:r>
            <a:r>
              <a:rPr kumimoji="0" lang="en-US" sz="1200" b="0" i="0" u="none" strike="noStrike" cap="none" spc="0" normalizeH="0" baseline="0" dirty="0" err="1">
                <a:ln>
                  <a:noFill/>
                </a:ln>
                <a:solidFill>
                  <a:srgbClr val="000000"/>
                </a:solidFill>
                <a:effectLst/>
                <a:uFillTx/>
                <a:latin typeface="Arial Nova Cond" panose="020B0506020202020204" pitchFamily="34" charset="0"/>
                <a:sym typeface="Calibri"/>
              </a:rPr>
              <a:t>Gynaecologists</a:t>
            </a:r>
            <a:endPar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endParaRPr>
          </a:p>
          <a:p>
            <a:pPr marL="0" marR="0" indent="0" algn="r" defTabSz="914400" rtl="0" fontAlgn="auto" latinLnBrk="0" hangingPunct="0">
              <a:lnSpc>
                <a:spcPct val="100000"/>
              </a:lnSpc>
              <a:spcBef>
                <a:spcPts val="0"/>
              </a:spcBef>
              <a:spcAft>
                <a:spcPts val="0"/>
              </a:spcAft>
              <a:buClrTx/>
              <a:buSzTx/>
              <a:buFontTx/>
              <a:buNone/>
              <a:tabLst/>
            </a:pPr>
            <a:r>
              <a:rPr lang="en-US" sz="1200" dirty="0">
                <a:solidFill>
                  <a:srgbClr val="000000"/>
                </a:solidFill>
                <a:latin typeface="Arial Nova Cond" panose="020B0506020202020204" pitchFamily="34" charset="0"/>
                <a:sym typeface="Calibri"/>
              </a:rPr>
              <a:t>Scientific Activities &amp; Research Committee </a:t>
            </a:r>
            <a:endPar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endParaRPr>
          </a:p>
        </p:txBody>
      </p:sp>
      <p:sp>
        <p:nvSpPr>
          <p:cNvPr id="9" name="Content Placeholder 2">
            <a:extLst>
              <a:ext uri="{FF2B5EF4-FFF2-40B4-BE49-F238E27FC236}">
                <a16:creationId xmlns:a16="http://schemas.microsoft.com/office/drawing/2014/main" id="{A50C0EEA-5D6B-E3A7-CD0F-D4D30700FE6C}"/>
              </a:ext>
            </a:extLst>
          </p:cNvPr>
          <p:cNvSpPr txBox="1">
            <a:spLocks/>
          </p:cNvSpPr>
          <p:nvPr/>
        </p:nvSpPr>
        <p:spPr>
          <a:xfrm>
            <a:off x="5102919" y="2156575"/>
            <a:ext cx="5630563"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Brachial plexus injury (BPI) - 2.3% to 16%</a:t>
            </a:r>
          </a:p>
          <a:p>
            <a:r>
              <a:rPr lang="en-US" dirty="0"/>
              <a:t>most cases of BPI resolve without permanent disability</a:t>
            </a:r>
          </a:p>
          <a:p>
            <a:r>
              <a:rPr lang="en-US" dirty="0"/>
              <a:t>Less than 10% resulting in permanent neurological dysfunction.</a:t>
            </a:r>
          </a:p>
          <a:p>
            <a:r>
              <a:rPr lang="en-US" dirty="0"/>
              <a:t>Hypoxia and acidosis</a:t>
            </a:r>
          </a:p>
          <a:p>
            <a:r>
              <a:rPr lang="en-US" dirty="0"/>
              <a:t>Soft tissue injury </a:t>
            </a:r>
          </a:p>
          <a:p>
            <a:r>
              <a:rPr lang="en-US" dirty="0"/>
              <a:t>Fractures (Humerus, Clavicle)</a:t>
            </a:r>
          </a:p>
        </p:txBody>
      </p:sp>
      <p:sp>
        <p:nvSpPr>
          <p:cNvPr id="10" name="Content Placeholder 2">
            <a:extLst>
              <a:ext uri="{FF2B5EF4-FFF2-40B4-BE49-F238E27FC236}">
                <a16:creationId xmlns:a16="http://schemas.microsoft.com/office/drawing/2014/main" id="{9E70B38A-686C-8104-1EB7-63D30D86DAA0}"/>
              </a:ext>
            </a:extLst>
          </p:cNvPr>
          <p:cNvSpPr txBox="1">
            <a:spLocks/>
          </p:cNvSpPr>
          <p:nvPr/>
        </p:nvSpPr>
        <p:spPr>
          <a:xfrm>
            <a:off x="5517322" y="1648323"/>
            <a:ext cx="3511378" cy="6086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C00000"/>
                </a:solidFill>
              </a:rPr>
              <a:t>Neonatal</a:t>
            </a:r>
          </a:p>
        </p:txBody>
      </p:sp>
      <p:sp>
        <p:nvSpPr>
          <p:cNvPr id="11" name="Content Placeholder 2">
            <a:extLst>
              <a:ext uri="{FF2B5EF4-FFF2-40B4-BE49-F238E27FC236}">
                <a16:creationId xmlns:a16="http://schemas.microsoft.com/office/drawing/2014/main" id="{A41688D1-126B-0244-753A-515D8E3669B7}"/>
              </a:ext>
            </a:extLst>
          </p:cNvPr>
          <p:cNvSpPr txBox="1">
            <a:spLocks/>
          </p:cNvSpPr>
          <p:nvPr/>
        </p:nvSpPr>
        <p:spPr>
          <a:xfrm>
            <a:off x="989699" y="1645886"/>
            <a:ext cx="3511378" cy="6086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C00000"/>
                </a:solidFill>
              </a:rPr>
              <a:t>Maternal</a:t>
            </a:r>
          </a:p>
        </p:txBody>
      </p:sp>
    </p:spTree>
    <p:extLst>
      <p:ext uri="{BB962C8B-B14F-4D97-AF65-F5344CB8AC3E}">
        <p14:creationId xmlns:p14="http://schemas.microsoft.com/office/powerpoint/2010/main" val="3138313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Prevention of shoulder dystocia </a:t>
            </a:r>
          </a:p>
        </p:txBody>
      </p:sp>
      <p:sp>
        <p:nvSpPr>
          <p:cNvPr id="3" name="Content Placeholder 2"/>
          <p:cNvSpPr>
            <a:spLocks noGrp="1"/>
          </p:cNvSpPr>
          <p:nvPr>
            <p:ph idx="1"/>
          </p:nvPr>
        </p:nvSpPr>
        <p:spPr/>
        <p:txBody>
          <a:bodyPr/>
          <a:lstStyle/>
          <a:p>
            <a:r>
              <a:rPr lang="en-US" dirty="0"/>
              <a:t>IOL doesn't prevent shoulder dystocia in non diabetic macrosomia </a:t>
            </a:r>
          </a:p>
          <a:p>
            <a:r>
              <a:rPr lang="en-US" dirty="0"/>
              <a:t>IOL at term can reduce shoulder dystocia in GDM </a:t>
            </a:r>
          </a:p>
          <a:p>
            <a:r>
              <a:rPr lang="en-US" dirty="0"/>
              <a:t>Elective LSCS is recommended in GDM or pre gestational DM if EFW&gt;4.5kg</a:t>
            </a:r>
          </a:p>
          <a:p>
            <a:r>
              <a:rPr lang="en-US" dirty="0"/>
              <a:t>Recurrence rate can be low as 1% to high as 25%</a:t>
            </a:r>
          </a:p>
          <a:p>
            <a:r>
              <a:rPr lang="en-US" dirty="0"/>
              <a:t>Next pregnancy MOD is individualized decision </a:t>
            </a:r>
          </a:p>
          <a:p>
            <a:endParaRPr lang="en-US" dirty="0"/>
          </a:p>
        </p:txBody>
      </p:sp>
      <p:sp>
        <p:nvSpPr>
          <p:cNvPr id="4" name="Wave 3">
            <a:extLst>
              <a:ext uri="{FF2B5EF4-FFF2-40B4-BE49-F238E27FC236}">
                <a16:creationId xmlns:a16="http://schemas.microsoft.com/office/drawing/2014/main" id="{7BC56891-0847-D341-FC3F-D719A0C3F2A6}"/>
              </a:ext>
            </a:extLst>
          </p:cNvPr>
          <p:cNvSpPr/>
          <p:nvPr/>
        </p:nvSpPr>
        <p:spPr>
          <a:xfrm>
            <a:off x="0" y="6251522"/>
            <a:ext cx="12192000" cy="1003664"/>
          </a:xfrm>
          <a:prstGeom prst="wave">
            <a:avLst>
              <a:gd name="adj1" fmla="val 20000"/>
              <a:gd name="adj2" fmla="val 0"/>
            </a:avLst>
          </a:prstGeom>
          <a:gradFill>
            <a:gsLst>
              <a:gs pos="27000">
                <a:srgbClr val="FF99CC"/>
              </a:gs>
              <a:gs pos="58000">
                <a:schemeClr val="accent1">
                  <a:lumMod val="45000"/>
                  <a:lumOff val="55000"/>
                </a:schemeClr>
              </a:gs>
              <a:gs pos="58000">
                <a:schemeClr val="accent1">
                  <a:lumMod val="45000"/>
                  <a:lumOff val="55000"/>
                </a:schemeClr>
              </a:gs>
              <a:gs pos="100000">
                <a:srgbClr val="003366"/>
              </a:gs>
            </a:gsLst>
            <a:lin ang="5400000" scaled="1"/>
          </a:gra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pic>
        <p:nvPicPr>
          <p:cNvPr id="5" name="Picture 4">
            <a:extLst>
              <a:ext uri="{FF2B5EF4-FFF2-40B4-BE49-F238E27FC236}">
                <a16:creationId xmlns:a16="http://schemas.microsoft.com/office/drawing/2014/main" id="{D944D342-9B7D-EF43-1C5C-0EB99711CB1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6838" y="199162"/>
            <a:ext cx="627805" cy="617267"/>
          </a:xfrm>
          <a:prstGeom prst="rect">
            <a:avLst/>
          </a:prstGeom>
        </p:spPr>
      </p:pic>
      <p:pic>
        <p:nvPicPr>
          <p:cNvPr id="6" name="Picture 5">
            <a:extLst>
              <a:ext uri="{FF2B5EF4-FFF2-40B4-BE49-F238E27FC236}">
                <a16:creationId xmlns:a16="http://schemas.microsoft.com/office/drawing/2014/main" id="{1866ADC1-D97B-B764-D60D-D175A45481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825" y="6391183"/>
            <a:ext cx="2212857" cy="274969"/>
          </a:xfrm>
          <a:prstGeom prst="rect">
            <a:avLst/>
          </a:prstGeom>
        </p:spPr>
      </p:pic>
      <p:pic>
        <p:nvPicPr>
          <p:cNvPr id="7" name="Picture 6">
            <a:extLst>
              <a:ext uri="{FF2B5EF4-FFF2-40B4-BE49-F238E27FC236}">
                <a16:creationId xmlns:a16="http://schemas.microsoft.com/office/drawing/2014/main" id="{D5F9D23B-1344-2C6F-4434-30CD150BF1E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9456" y="5836893"/>
            <a:ext cx="740664" cy="829259"/>
          </a:xfrm>
          <a:prstGeom prst="rect">
            <a:avLst/>
          </a:prstGeom>
        </p:spPr>
      </p:pic>
      <p:sp>
        <p:nvSpPr>
          <p:cNvPr id="8" name="TextBox 7">
            <a:extLst>
              <a:ext uri="{FF2B5EF4-FFF2-40B4-BE49-F238E27FC236}">
                <a16:creationId xmlns:a16="http://schemas.microsoft.com/office/drawing/2014/main" id="{EFADCEEB-46B7-893D-7A5C-0B29ED0A1D45}"/>
              </a:ext>
            </a:extLst>
          </p:cNvPr>
          <p:cNvSpPr txBox="1"/>
          <p:nvPr/>
        </p:nvSpPr>
        <p:spPr>
          <a:xfrm>
            <a:off x="8101825" y="276963"/>
            <a:ext cx="3252876"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rPr>
              <a:t>Sri Lanka College of Obstetricians &amp; </a:t>
            </a:r>
            <a:r>
              <a:rPr kumimoji="0" lang="en-US" sz="1200" b="0" i="0" u="none" strike="noStrike" cap="none" spc="0" normalizeH="0" baseline="0" dirty="0" err="1">
                <a:ln>
                  <a:noFill/>
                </a:ln>
                <a:solidFill>
                  <a:srgbClr val="000000"/>
                </a:solidFill>
                <a:effectLst/>
                <a:uFillTx/>
                <a:latin typeface="Arial Nova Cond" panose="020B0506020202020204" pitchFamily="34" charset="0"/>
                <a:sym typeface="Calibri"/>
              </a:rPr>
              <a:t>Gynaecologists</a:t>
            </a:r>
            <a:endPar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endParaRPr>
          </a:p>
          <a:p>
            <a:pPr marL="0" marR="0" indent="0" algn="r" defTabSz="914400" rtl="0" fontAlgn="auto" latinLnBrk="0" hangingPunct="0">
              <a:lnSpc>
                <a:spcPct val="100000"/>
              </a:lnSpc>
              <a:spcBef>
                <a:spcPts val="0"/>
              </a:spcBef>
              <a:spcAft>
                <a:spcPts val="0"/>
              </a:spcAft>
              <a:buClrTx/>
              <a:buSzTx/>
              <a:buFontTx/>
              <a:buNone/>
              <a:tabLst/>
            </a:pPr>
            <a:r>
              <a:rPr lang="en-US" sz="1200" dirty="0">
                <a:solidFill>
                  <a:srgbClr val="000000"/>
                </a:solidFill>
                <a:latin typeface="Arial Nova Cond" panose="020B0506020202020204" pitchFamily="34" charset="0"/>
                <a:sym typeface="Calibri"/>
              </a:rPr>
              <a:t>Scientific Activities &amp; Research Committee </a:t>
            </a:r>
            <a:endPar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endParaRPr>
          </a:p>
        </p:txBody>
      </p:sp>
    </p:spTree>
    <p:extLst>
      <p:ext uri="{BB962C8B-B14F-4D97-AF65-F5344CB8AC3E}">
        <p14:creationId xmlns:p14="http://schemas.microsoft.com/office/powerpoint/2010/main" val="337648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Diagnosis </a:t>
            </a:r>
          </a:p>
        </p:txBody>
      </p:sp>
      <p:sp>
        <p:nvSpPr>
          <p:cNvPr id="3" name="Content Placeholder 2"/>
          <p:cNvSpPr>
            <a:spLocks noGrp="1"/>
          </p:cNvSpPr>
          <p:nvPr>
            <p:ph idx="1"/>
          </p:nvPr>
        </p:nvSpPr>
        <p:spPr>
          <a:xfrm>
            <a:off x="838200" y="1825625"/>
            <a:ext cx="7811900" cy="4351338"/>
          </a:xfrm>
        </p:spPr>
        <p:txBody>
          <a:bodyPr/>
          <a:lstStyle/>
          <a:p>
            <a:r>
              <a:rPr lang="en-US" dirty="0"/>
              <a:t>Difficulty of delivering face and chin</a:t>
            </a:r>
          </a:p>
          <a:p>
            <a:r>
              <a:rPr lang="en-US" dirty="0"/>
              <a:t>Head remaining tightly applied to the vulva (Turtle neck sign)</a:t>
            </a:r>
          </a:p>
          <a:p>
            <a:r>
              <a:rPr lang="en-US" dirty="0"/>
              <a:t>Failure of restitution </a:t>
            </a:r>
          </a:p>
          <a:p>
            <a:r>
              <a:rPr lang="en-US" dirty="0"/>
              <a:t>Failure of shoulders to descend and </a:t>
            </a:r>
            <a:r>
              <a:rPr lang="en-US" dirty="0">
                <a:latin typeface="Calibri" panose="020F0502020204030204" pitchFamily="34" charset="0"/>
                <a:cs typeface="Times New Roman" panose="02020603050405020304" pitchFamily="18" charset="0"/>
              </a:rPr>
              <a:t>f</a:t>
            </a:r>
            <a:r>
              <a:rPr lang="en-US" dirty="0">
                <a:latin typeface="Calibri" panose="020F0502020204030204" pitchFamily="34" charset="0"/>
                <a:ea typeface="Calibri" panose="020F0502020204030204" pitchFamily="34" charset="0"/>
                <a:cs typeface="Times New Roman" panose="02020603050405020304" pitchFamily="18" charset="0"/>
              </a:rPr>
              <a:t>ailure to deliver the anterior shoulder even after application of routine axial traction</a:t>
            </a:r>
            <a:endParaRPr lang="en-US" dirty="0"/>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1360" y="2150945"/>
            <a:ext cx="2659380" cy="2766060"/>
          </a:xfrm>
          <a:prstGeom prst="rect">
            <a:avLst/>
          </a:prstGeom>
        </p:spPr>
      </p:pic>
      <p:sp>
        <p:nvSpPr>
          <p:cNvPr id="5" name="Wave 4">
            <a:extLst>
              <a:ext uri="{FF2B5EF4-FFF2-40B4-BE49-F238E27FC236}">
                <a16:creationId xmlns:a16="http://schemas.microsoft.com/office/drawing/2014/main" id="{6476AC5E-8D13-D1B1-45BF-B949E358D2D2}"/>
              </a:ext>
            </a:extLst>
          </p:cNvPr>
          <p:cNvSpPr/>
          <p:nvPr/>
        </p:nvSpPr>
        <p:spPr>
          <a:xfrm>
            <a:off x="0" y="6251522"/>
            <a:ext cx="12192000" cy="1003664"/>
          </a:xfrm>
          <a:prstGeom prst="wave">
            <a:avLst>
              <a:gd name="adj1" fmla="val 20000"/>
              <a:gd name="adj2" fmla="val 0"/>
            </a:avLst>
          </a:prstGeom>
          <a:gradFill>
            <a:gsLst>
              <a:gs pos="27000">
                <a:srgbClr val="FF99CC"/>
              </a:gs>
              <a:gs pos="58000">
                <a:schemeClr val="accent1">
                  <a:lumMod val="45000"/>
                  <a:lumOff val="55000"/>
                </a:schemeClr>
              </a:gs>
              <a:gs pos="58000">
                <a:schemeClr val="accent1">
                  <a:lumMod val="45000"/>
                  <a:lumOff val="55000"/>
                </a:schemeClr>
              </a:gs>
              <a:gs pos="100000">
                <a:srgbClr val="003366"/>
              </a:gs>
            </a:gsLst>
            <a:lin ang="5400000" scaled="1"/>
          </a:gra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pic>
        <p:nvPicPr>
          <p:cNvPr id="6" name="Picture 5">
            <a:extLst>
              <a:ext uri="{FF2B5EF4-FFF2-40B4-BE49-F238E27FC236}">
                <a16:creationId xmlns:a16="http://schemas.microsoft.com/office/drawing/2014/main" id="{B5B6E478-D376-B6A6-9247-8B84A12BE6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6838" y="199162"/>
            <a:ext cx="627805" cy="617267"/>
          </a:xfrm>
          <a:prstGeom prst="rect">
            <a:avLst/>
          </a:prstGeom>
        </p:spPr>
      </p:pic>
      <p:pic>
        <p:nvPicPr>
          <p:cNvPr id="7" name="Picture 6">
            <a:extLst>
              <a:ext uri="{FF2B5EF4-FFF2-40B4-BE49-F238E27FC236}">
                <a16:creationId xmlns:a16="http://schemas.microsoft.com/office/drawing/2014/main" id="{4A425772-50AF-1301-A880-2695623F90A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825" y="6391183"/>
            <a:ext cx="2212857" cy="274969"/>
          </a:xfrm>
          <a:prstGeom prst="rect">
            <a:avLst/>
          </a:prstGeom>
        </p:spPr>
      </p:pic>
      <p:pic>
        <p:nvPicPr>
          <p:cNvPr id="8" name="Picture 7">
            <a:extLst>
              <a:ext uri="{FF2B5EF4-FFF2-40B4-BE49-F238E27FC236}">
                <a16:creationId xmlns:a16="http://schemas.microsoft.com/office/drawing/2014/main" id="{06242E03-2ECE-8D94-2D71-10258AB1651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9456" y="5836893"/>
            <a:ext cx="740664" cy="829259"/>
          </a:xfrm>
          <a:prstGeom prst="rect">
            <a:avLst/>
          </a:prstGeom>
        </p:spPr>
      </p:pic>
      <p:sp>
        <p:nvSpPr>
          <p:cNvPr id="9" name="TextBox 8">
            <a:extLst>
              <a:ext uri="{FF2B5EF4-FFF2-40B4-BE49-F238E27FC236}">
                <a16:creationId xmlns:a16="http://schemas.microsoft.com/office/drawing/2014/main" id="{38DB9C36-E64C-C79D-7A01-A960F686DEC0}"/>
              </a:ext>
            </a:extLst>
          </p:cNvPr>
          <p:cNvSpPr txBox="1"/>
          <p:nvPr/>
        </p:nvSpPr>
        <p:spPr>
          <a:xfrm>
            <a:off x="8101825" y="276963"/>
            <a:ext cx="3252876"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rPr>
              <a:t>Sri Lanka College of Obstetricians &amp; </a:t>
            </a:r>
            <a:r>
              <a:rPr kumimoji="0" lang="en-US" sz="1200" b="0" i="0" u="none" strike="noStrike" cap="none" spc="0" normalizeH="0" baseline="0" dirty="0" err="1">
                <a:ln>
                  <a:noFill/>
                </a:ln>
                <a:solidFill>
                  <a:srgbClr val="000000"/>
                </a:solidFill>
                <a:effectLst/>
                <a:uFillTx/>
                <a:latin typeface="Arial Nova Cond" panose="020B0506020202020204" pitchFamily="34" charset="0"/>
                <a:sym typeface="Calibri"/>
              </a:rPr>
              <a:t>Gynaecologists</a:t>
            </a:r>
            <a:endPar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endParaRPr>
          </a:p>
          <a:p>
            <a:pPr marL="0" marR="0" indent="0" algn="r" defTabSz="914400" rtl="0" fontAlgn="auto" latinLnBrk="0" hangingPunct="0">
              <a:lnSpc>
                <a:spcPct val="100000"/>
              </a:lnSpc>
              <a:spcBef>
                <a:spcPts val="0"/>
              </a:spcBef>
              <a:spcAft>
                <a:spcPts val="0"/>
              </a:spcAft>
              <a:buClrTx/>
              <a:buSzTx/>
              <a:buFontTx/>
              <a:buNone/>
              <a:tabLst/>
            </a:pPr>
            <a:r>
              <a:rPr lang="en-US" sz="1200" dirty="0">
                <a:solidFill>
                  <a:srgbClr val="000000"/>
                </a:solidFill>
                <a:latin typeface="Arial Nova Cond" panose="020B0506020202020204" pitchFamily="34" charset="0"/>
                <a:sym typeface="Calibri"/>
              </a:rPr>
              <a:t>Scientific Activities &amp; Research Committee </a:t>
            </a:r>
            <a:endPar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endParaRPr>
          </a:p>
        </p:txBody>
      </p:sp>
    </p:spTree>
    <p:extLst>
      <p:ext uri="{BB962C8B-B14F-4D97-AF65-F5344CB8AC3E}">
        <p14:creationId xmlns:p14="http://schemas.microsoft.com/office/powerpoint/2010/main" val="1109567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6F0FBA-74C1-9540-F7AF-F6BB0F9B02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CF60B6-C8C6-9CF2-4B5D-965FDE6FE9EE}"/>
              </a:ext>
            </a:extLst>
          </p:cNvPr>
          <p:cNvSpPr>
            <a:spLocks noGrp="1"/>
          </p:cNvSpPr>
          <p:nvPr>
            <p:ph type="title"/>
          </p:nvPr>
        </p:nvSpPr>
        <p:spPr/>
        <p:txBody>
          <a:bodyPr/>
          <a:lstStyle/>
          <a:p>
            <a:r>
              <a:rPr lang="en-US" dirty="0"/>
              <a:t>Immediate measures to take after diagnosis</a:t>
            </a:r>
          </a:p>
        </p:txBody>
      </p:sp>
      <p:sp>
        <p:nvSpPr>
          <p:cNvPr id="3" name="Content Placeholder 2">
            <a:extLst>
              <a:ext uri="{FF2B5EF4-FFF2-40B4-BE49-F238E27FC236}">
                <a16:creationId xmlns:a16="http://schemas.microsoft.com/office/drawing/2014/main" id="{D2C95A16-3C6D-02F5-2D19-8511F0593709}"/>
              </a:ext>
            </a:extLst>
          </p:cNvPr>
          <p:cNvSpPr>
            <a:spLocks noGrp="1"/>
          </p:cNvSpPr>
          <p:nvPr>
            <p:ph idx="1"/>
          </p:nvPr>
        </p:nvSpPr>
        <p:spPr>
          <a:xfrm>
            <a:off x="838200" y="1825624"/>
            <a:ext cx="10270524" cy="4425897"/>
          </a:xfrm>
        </p:spPr>
        <p:txBody>
          <a:bodyPr>
            <a:normAutofit/>
          </a:bodyPr>
          <a:lstStyle/>
          <a:p>
            <a:r>
              <a:rPr lang="en-US" dirty="0"/>
              <a:t>Declare Obstetrics emergency</a:t>
            </a:r>
          </a:p>
          <a:p>
            <a:pPr marL="914400" lvl="1">
              <a:spcBef>
                <a:spcPts val="0"/>
              </a:spcBef>
            </a:pP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State clearly shoulder dystocia</a:t>
            </a:r>
            <a:endParaRPr lang="en-US" dirty="0"/>
          </a:p>
          <a:p>
            <a:r>
              <a:rPr lang="en-US" dirty="0"/>
              <a:t>Call for help</a:t>
            </a:r>
          </a:p>
          <a:p>
            <a:pPr lvl="1"/>
            <a:r>
              <a:rPr lang="en-US" dirty="0">
                <a:latin typeface="Calibri" panose="020F0502020204030204" pitchFamily="34" charset="0"/>
                <a:ea typeface="Calibri" panose="020F0502020204030204" pitchFamily="34" charset="0"/>
                <a:cs typeface="Times New Roman" panose="02020603050405020304" pitchFamily="18" charset="0"/>
              </a:rPr>
              <a:t>establish a chain of communication up to most experience obstetrician, neonatologist, anaesthetist,</a:t>
            </a:r>
          </a:p>
          <a:p>
            <a:r>
              <a:rPr lang="en-US" sz="2800" dirty="0">
                <a:latin typeface="Calibri" panose="020F0502020204030204" pitchFamily="34" charset="0"/>
                <a:ea typeface="Calibri" panose="020F0502020204030204" pitchFamily="34" charset="0"/>
                <a:cs typeface="Times New Roman" panose="02020603050405020304" pitchFamily="18" charset="0"/>
              </a:rPr>
              <a:t>Communicate with the mother; get her support, Get her to the edge of the bed</a:t>
            </a:r>
          </a:p>
          <a:p>
            <a:r>
              <a:rPr lang="en-US" sz="28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Stop maternal pushing. </a:t>
            </a:r>
          </a:p>
          <a:p>
            <a:r>
              <a:rPr lang="en-US" sz="2800" dirty="0">
                <a:latin typeface="Calibri" panose="020F0502020204030204" pitchFamily="34" charset="0"/>
                <a:ea typeface="Calibri" panose="020F0502020204030204" pitchFamily="34" charset="0"/>
                <a:cs typeface="Times New Roman" panose="02020603050405020304" pitchFamily="18" charset="0"/>
              </a:rPr>
              <a:t>Remove pillows.</a:t>
            </a:r>
          </a:p>
          <a:p>
            <a:pPr>
              <a:spcBef>
                <a:spcPts val="0"/>
              </a:spcBef>
            </a:pPr>
            <a:r>
              <a:rPr lang="en-US" sz="2800" dirty="0">
                <a:latin typeface="Calibri" panose="020F0502020204030204" pitchFamily="34" charset="0"/>
                <a:ea typeface="Calibri" panose="020F0502020204030204" pitchFamily="34" charset="0"/>
                <a:cs typeface="Times New Roman" panose="02020603050405020304" pitchFamily="18" charset="0"/>
              </a:rPr>
              <a:t>Avoid fundal pressure.</a:t>
            </a:r>
          </a:p>
          <a:p>
            <a:pPr>
              <a:spcBef>
                <a:spcPts val="0"/>
              </a:spcBef>
            </a:pPr>
            <a:endParaRPr lang="en-US" sz="2800" dirty="0">
              <a:latin typeface="Calibri" panose="020F0502020204030204" pitchFamily="34" charset="0"/>
              <a:ea typeface="Calibri" panose="020F0502020204030204" pitchFamily="34" charset="0"/>
              <a:cs typeface="Times New Roman" panose="02020603050405020304" pitchFamily="18" charset="0"/>
            </a:endParaRPr>
          </a:p>
          <a:p>
            <a:endParaRPr lang="en-US" dirty="0">
              <a:latin typeface="Calibri" panose="020F0502020204030204" pitchFamily="34" charset="0"/>
              <a:ea typeface="Calibri" panose="020F0502020204030204" pitchFamily="34" charset="0"/>
              <a:cs typeface="Times New Roman" panose="02020603050405020304" pitchFamily="18" charset="0"/>
            </a:endParaRPr>
          </a:p>
          <a:p>
            <a:pPr lvl="1"/>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
        <p:nvSpPr>
          <p:cNvPr id="5" name="Wave 4">
            <a:extLst>
              <a:ext uri="{FF2B5EF4-FFF2-40B4-BE49-F238E27FC236}">
                <a16:creationId xmlns:a16="http://schemas.microsoft.com/office/drawing/2014/main" id="{2B2CA5D8-B23D-1135-514F-F79BC2EE743F}"/>
              </a:ext>
            </a:extLst>
          </p:cNvPr>
          <p:cNvSpPr/>
          <p:nvPr/>
        </p:nvSpPr>
        <p:spPr>
          <a:xfrm>
            <a:off x="0" y="6251522"/>
            <a:ext cx="12192000" cy="1003664"/>
          </a:xfrm>
          <a:prstGeom prst="wave">
            <a:avLst>
              <a:gd name="adj1" fmla="val 20000"/>
              <a:gd name="adj2" fmla="val 0"/>
            </a:avLst>
          </a:prstGeom>
          <a:gradFill>
            <a:gsLst>
              <a:gs pos="27000">
                <a:srgbClr val="FF99CC"/>
              </a:gs>
              <a:gs pos="58000">
                <a:schemeClr val="accent1">
                  <a:lumMod val="45000"/>
                  <a:lumOff val="55000"/>
                </a:schemeClr>
              </a:gs>
              <a:gs pos="58000">
                <a:schemeClr val="accent1">
                  <a:lumMod val="45000"/>
                  <a:lumOff val="55000"/>
                </a:schemeClr>
              </a:gs>
              <a:gs pos="100000">
                <a:srgbClr val="003366"/>
              </a:gs>
            </a:gsLst>
            <a:lin ang="5400000" scaled="1"/>
          </a:gra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pic>
        <p:nvPicPr>
          <p:cNvPr id="6" name="Picture 5">
            <a:extLst>
              <a:ext uri="{FF2B5EF4-FFF2-40B4-BE49-F238E27FC236}">
                <a16:creationId xmlns:a16="http://schemas.microsoft.com/office/drawing/2014/main" id="{64B4AFF2-03C4-E6B6-41C9-A701A6A4DC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6838" y="199162"/>
            <a:ext cx="627805" cy="617267"/>
          </a:xfrm>
          <a:prstGeom prst="rect">
            <a:avLst/>
          </a:prstGeom>
        </p:spPr>
      </p:pic>
      <p:pic>
        <p:nvPicPr>
          <p:cNvPr id="7" name="Picture 6">
            <a:extLst>
              <a:ext uri="{FF2B5EF4-FFF2-40B4-BE49-F238E27FC236}">
                <a16:creationId xmlns:a16="http://schemas.microsoft.com/office/drawing/2014/main" id="{07953C44-7ACD-9B57-63B7-057B745D62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825" y="6391183"/>
            <a:ext cx="2212857" cy="274969"/>
          </a:xfrm>
          <a:prstGeom prst="rect">
            <a:avLst/>
          </a:prstGeom>
        </p:spPr>
      </p:pic>
      <p:pic>
        <p:nvPicPr>
          <p:cNvPr id="8" name="Picture 7">
            <a:extLst>
              <a:ext uri="{FF2B5EF4-FFF2-40B4-BE49-F238E27FC236}">
                <a16:creationId xmlns:a16="http://schemas.microsoft.com/office/drawing/2014/main" id="{534D93B1-AC23-2789-E3FC-BAA7042293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9456" y="5836893"/>
            <a:ext cx="740664" cy="829259"/>
          </a:xfrm>
          <a:prstGeom prst="rect">
            <a:avLst/>
          </a:prstGeom>
        </p:spPr>
      </p:pic>
      <p:sp>
        <p:nvSpPr>
          <p:cNvPr id="9" name="TextBox 8">
            <a:extLst>
              <a:ext uri="{FF2B5EF4-FFF2-40B4-BE49-F238E27FC236}">
                <a16:creationId xmlns:a16="http://schemas.microsoft.com/office/drawing/2014/main" id="{A019EBDD-845A-4314-E446-52B7B8FA4AB9}"/>
              </a:ext>
            </a:extLst>
          </p:cNvPr>
          <p:cNvSpPr txBox="1"/>
          <p:nvPr/>
        </p:nvSpPr>
        <p:spPr>
          <a:xfrm>
            <a:off x="8101825" y="276963"/>
            <a:ext cx="3252876"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rPr>
              <a:t>Sri Lanka College of Obstetricians &amp; </a:t>
            </a:r>
            <a:r>
              <a:rPr kumimoji="0" lang="en-US" sz="1200" b="0" i="0" u="none" strike="noStrike" cap="none" spc="0" normalizeH="0" baseline="0" dirty="0" err="1">
                <a:ln>
                  <a:noFill/>
                </a:ln>
                <a:solidFill>
                  <a:srgbClr val="000000"/>
                </a:solidFill>
                <a:effectLst/>
                <a:uFillTx/>
                <a:latin typeface="Arial Nova Cond" panose="020B0506020202020204" pitchFamily="34" charset="0"/>
                <a:sym typeface="Calibri"/>
              </a:rPr>
              <a:t>Gynaecologists</a:t>
            </a:r>
            <a:endPar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endParaRPr>
          </a:p>
          <a:p>
            <a:pPr marL="0" marR="0" indent="0" algn="r" defTabSz="914400" rtl="0" fontAlgn="auto" latinLnBrk="0" hangingPunct="0">
              <a:lnSpc>
                <a:spcPct val="100000"/>
              </a:lnSpc>
              <a:spcBef>
                <a:spcPts val="0"/>
              </a:spcBef>
              <a:spcAft>
                <a:spcPts val="0"/>
              </a:spcAft>
              <a:buClrTx/>
              <a:buSzTx/>
              <a:buFontTx/>
              <a:buNone/>
              <a:tabLst/>
            </a:pPr>
            <a:r>
              <a:rPr lang="en-US" sz="1200" dirty="0">
                <a:solidFill>
                  <a:srgbClr val="000000"/>
                </a:solidFill>
                <a:latin typeface="Arial Nova Cond" panose="020B0506020202020204" pitchFamily="34" charset="0"/>
                <a:sym typeface="Calibri"/>
              </a:rPr>
              <a:t>Scientific Activities &amp; Research Committee </a:t>
            </a:r>
            <a:endPar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endParaRPr>
          </a:p>
        </p:txBody>
      </p:sp>
    </p:spTree>
    <p:extLst>
      <p:ext uri="{BB962C8B-B14F-4D97-AF65-F5344CB8AC3E}">
        <p14:creationId xmlns:p14="http://schemas.microsoft.com/office/powerpoint/2010/main" val="2967888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510" y="365125"/>
            <a:ext cx="3398982" cy="1325563"/>
          </a:xfrm>
        </p:spPr>
        <p:txBody>
          <a:bodyPr/>
          <a:lstStyle/>
          <a:p>
            <a:r>
              <a:rPr lang="en-US" dirty="0"/>
              <a:t>Management </a:t>
            </a:r>
          </a:p>
        </p:txBody>
      </p:sp>
      <p:sp>
        <p:nvSpPr>
          <p:cNvPr id="5" name="TextBox 4"/>
          <p:cNvSpPr txBox="1"/>
          <p:nvPr/>
        </p:nvSpPr>
        <p:spPr>
          <a:xfrm>
            <a:off x="9448800" y="2281382"/>
            <a:ext cx="2419927" cy="1938992"/>
          </a:xfrm>
          <a:prstGeom prst="rect">
            <a:avLst/>
          </a:prstGeom>
          <a:noFill/>
        </p:spPr>
        <p:txBody>
          <a:bodyPr wrap="square" rtlCol="0">
            <a:spAutoFit/>
          </a:bodyPr>
          <a:lstStyle/>
          <a:p>
            <a:r>
              <a:rPr lang="en-US" sz="2000" b="1" dirty="0">
                <a:solidFill>
                  <a:srgbClr val="FF0000"/>
                </a:solidFill>
              </a:rPr>
              <a:t>All maneuvers can be tried for 30 seconds in a cycle </a:t>
            </a:r>
          </a:p>
          <a:p>
            <a:endParaRPr lang="en-US" sz="2000" b="1" dirty="0">
              <a:solidFill>
                <a:srgbClr val="FF0000"/>
              </a:solidFill>
            </a:endParaRPr>
          </a:p>
          <a:p>
            <a:r>
              <a:rPr lang="en-US" sz="2000" b="1" dirty="0">
                <a:solidFill>
                  <a:srgbClr val="FF0000"/>
                </a:solidFill>
              </a:rPr>
              <a:t>If time permits can go back on the cycle  </a:t>
            </a:r>
          </a:p>
        </p:txBody>
      </p:sp>
      <p:sp>
        <p:nvSpPr>
          <p:cNvPr id="6" name="Rectangle 5"/>
          <p:cNvSpPr/>
          <p:nvPr/>
        </p:nvSpPr>
        <p:spPr>
          <a:xfrm>
            <a:off x="472066" y="2052843"/>
            <a:ext cx="3259426" cy="1015663"/>
          </a:xfrm>
          <a:prstGeom prst="rect">
            <a:avLst/>
          </a:prstGeom>
        </p:spPr>
        <p:txBody>
          <a:bodyPr wrap="square">
            <a:spAutoFit/>
          </a:bodyPr>
          <a:lstStyle/>
          <a:p>
            <a:endParaRPr lang="en-US" sz="2000" b="1" dirty="0">
              <a:solidFill>
                <a:srgbClr val="FF0000"/>
              </a:solidFill>
            </a:endParaRPr>
          </a:p>
          <a:p>
            <a:r>
              <a:rPr lang="en-US" sz="2000" b="1" dirty="0">
                <a:solidFill>
                  <a:srgbClr val="FF0000"/>
                </a:solidFill>
              </a:rPr>
              <a:t>With each maneuver gentle axial traction is applied </a:t>
            </a:r>
          </a:p>
        </p:txBody>
      </p:sp>
      <p:sp>
        <p:nvSpPr>
          <p:cNvPr id="3" name="Wave 2">
            <a:extLst>
              <a:ext uri="{FF2B5EF4-FFF2-40B4-BE49-F238E27FC236}">
                <a16:creationId xmlns:a16="http://schemas.microsoft.com/office/drawing/2014/main" id="{D705F12E-956A-E38B-6FA9-E05E50248A95}"/>
              </a:ext>
            </a:extLst>
          </p:cNvPr>
          <p:cNvSpPr/>
          <p:nvPr/>
        </p:nvSpPr>
        <p:spPr>
          <a:xfrm>
            <a:off x="0" y="6251522"/>
            <a:ext cx="12192000" cy="1003664"/>
          </a:xfrm>
          <a:prstGeom prst="wave">
            <a:avLst>
              <a:gd name="adj1" fmla="val 20000"/>
              <a:gd name="adj2" fmla="val 0"/>
            </a:avLst>
          </a:prstGeom>
          <a:gradFill>
            <a:gsLst>
              <a:gs pos="27000">
                <a:srgbClr val="FF99CC"/>
              </a:gs>
              <a:gs pos="58000">
                <a:schemeClr val="accent1">
                  <a:lumMod val="45000"/>
                  <a:lumOff val="55000"/>
                </a:schemeClr>
              </a:gs>
              <a:gs pos="58000">
                <a:schemeClr val="accent1">
                  <a:lumMod val="45000"/>
                  <a:lumOff val="55000"/>
                </a:schemeClr>
              </a:gs>
              <a:gs pos="100000">
                <a:srgbClr val="003366"/>
              </a:gs>
            </a:gsLst>
            <a:lin ang="5400000" scaled="1"/>
          </a:gra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pic>
        <p:nvPicPr>
          <p:cNvPr id="7" name="Picture 6">
            <a:extLst>
              <a:ext uri="{FF2B5EF4-FFF2-40B4-BE49-F238E27FC236}">
                <a16:creationId xmlns:a16="http://schemas.microsoft.com/office/drawing/2014/main" id="{AA87BF35-5E0C-7167-06EE-C12503A8824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6838" y="199162"/>
            <a:ext cx="627805" cy="617267"/>
          </a:xfrm>
          <a:prstGeom prst="rect">
            <a:avLst/>
          </a:prstGeom>
        </p:spPr>
      </p:pic>
      <p:pic>
        <p:nvPicPr>
          <p:cNvPr id="8" name="Picture 7">
            <a:extLst>
              <a:ext uri="{FF2B5EF4-FFF2-40B4-BE49-F238E27FC236}">
                <a16:creationId xmlns:a16="http://schemas.microsoft.com/office/drawing/2014/main" id="{0EE9C18B-62C3-BF4A-AC19-782BD0D58F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825" y="6391183"/>
            <a:ext cx="2212857" cy="274969"/>
          </a:xfrm>
          <a:prstGeom prst="rect">
            <a:avLst/>
          </a:prstGeom>
        </p:spPr>
      </p:pic>
      <p:pic>
        <p:nvPicPr>
          <p:cNvPr id="9" name="Picture 8">
            <a:extLst>
              <a:ext uri="{FF2B5EF4-FFF2-40B4-BE49-F238E27FC236}">
                <a16:creationId xmlns:a16="http://schemas.microsoft.com/office/drawing/2014/main" id="{C850C254-BA8C-1558-EB9D-B14C909313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9456" y="5836893"/>
            <a:ext cx="740664" cy="829259"/>
          </a:xfrm>
          <a:prstGeom prst="rect">
            <a:avLst/>
          </a:prstGeom>
        </p:spPr>
      </p:pic>
      <p:sp>
        <p:nvSpPr>
          <p:cNvPr id="10" name="TextBox 9">
            <a:extLst>
              <a:ext uri="{FF2B5EF4-FFF2-40B4-BE49-F238E27FC236}">
                <a16:creationId xmlns:a16="http://schemas.microsoft.com/office/drawing/2014/main" id="{87790E6B-25B9-7FCE-75AE-D405E980EB56}"/>
              </a:ext>
            </a:extLst>
          </p:cNvPr>
          <p:cNvSpPr txBox="1"/>
          <p:nvPr/>
        </p:nvSpPr>
        <p:spPr>
          <a:xfrm>
            <a:off x="8723745" y="276963"/>
            <a:ext cx="2630956" cy="830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rPr>
              <a:t>Sri Lanka College of Obstetricians &amp; </a:t>
            </a:r>
            <a:r>
              <a:rPr kumimoji="0" lang="en-US" sz="1200" b="0" i="0" u="none" strike="noStrike" cap="none" spc="0" normalizeH="0" baseline="0" dirty="0" err="1">
                <a:ln>
                  <a:noFill/>
                </a:ln>
                <a:solidFill>
                  <a:srgbClr val="000000"/>
                </a:solidFill>
                <a:effectLst/>
                <a:uFillTx/>
                <a:latin typeface="Arial Nova Cond" panose="020B0506020202020204" pitchFamily="34" charset="0"/>
                <a:sym typeface="Calibri"/>
              </a:rPr>
              <a:t>Gynaecologists</a:t>
            </a:r>
            <a:endPar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endParaRPr>
          </a:p>
          <a:p>
            <a:pPr marL="0" marR="0" indent="0" algn="r" defTabSz="914400" rtl="0" fontAlgn="auto" latinLnBrk="0" hangingPunct="0">
              <a:lnSpc>
                <a:spcPct val="100000"/>
              </a:lnSpc>
              <a:spcBef>
                <a:spcPts val="0"/>
              </a:spcBef>
              <a:spcAft>
                <a:spcPts val="0"/>
              </a:spcAft>
              <a:buClrTx/>
              <a:buSzTx/>
              <a:buFontTx/>
              <a:buNone/>
              <a:tabLst/>
            </a:pPr>
            <a:r>
              <a:rPr lang="en-US" sz="1200" dirty="0">
                <a:solidFill>
                  <a:srgbClr val="000000"/>
                </a:solidFill>
                <a:latin typeface="Arial Nova Cond" panose="020B0506020202020204" pitchFamily="34" charset="0"/>
                <a:sym typeface="Calibri"/>
              </a:rPr>
              <a:t>Scientific Activities &amp; Research Committee </a:t>
            </a:r>
            <a:endPar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endParaRPr>
          </a:p>
        </p:txBody>
      </p:sp>
      <p:pic>
        <p:nvPicPr>
          <p:cNvPr id="4" name="Content Placeholder 3"/>
          <p:cNvPicPr>
            <a:picLocks noGrp="1" noChangeAspect="1"/>
          </p:cNvPicPr>
          <p:nvPr>
            <p:ph idx="1"/>
          </p:nvPr>
        </p:nvPicPr>
        <p:blipFill rotWithShape="1">
          <a:blip r:embed="rId5">
            <a:extLst>
              <a:ext uri="{28A0092B-C50C-407E-A947-70E740481C1C}">
                <a14:useLocalDpi xmlns:a14="http://schemas.microsoft.com/office/drawing/2010/main" val="0"/>
              </a:ext>
            </a:extLst>
          </a:blip>
          <a:srcRect t="1641" b="3187"/>
          <a:stretch/>
        </p:blipFill>
        <p:spPr>
          <a:xfrm>
            <a:off x="3468255" y="134151"/>
            <a:ext cx="5255490" cy="6619203"/>
          </a:xfrm>
        </p:spPr>
      </p:pic>
    </p:spTree>
    <p:extLst>
      <p:ext uri="{BB962C8B-B14F-4D97-AF65-F5344CB8AC3E}">
        <p14:creationId xmlns:p14="http://schemas.microsoft.com/office/powerpoint/2010/main" val="3533359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2635" y="1363804"/>
            <a:ext cx="11159837" cy="4261141"/>
          </a:xfrm>
        </p:spPr>
        <p:txBody>
          <a:bodyPr>
            <a:noAutofit/>
          </a:bodyPr>
          <a:lstStyle/>
          <a:p>
            <a:r>
              <a:rPr lang="en-US" sz="3600" b="1" dirty="0"/>
              <a:t>1</a:t>
            </a:r>
            <a:r>
              <a:rPr lang="en-US" sz="3600" b="1" baseline="30000" dirty="0"/>
              <a:t>st</a:t>
            </a:r>
            <a:r>
              <a:rPr lang="en-US" sz="3600" b="1" dirty="0"/>
              <a:t> line  - </a:t>
            </a:r>
            <a:r>
              <a:rPr lang="en-US" sz="3600" b="1" dirty="0" err="1"/>
              <a:t>McRoberts</a:t>
            </a:r>
            <a:r>
              <a:rPr lang="en-US" sz="3600" b="1" dirty="0"/>
              <a:t>’ position + suprapubic pressure </a:t>
            </a:r>
          </a:p>
          <a:p>
            <a:r>
              <a:rPr lang="en-US" sz="3600" b="1" dirty="0"/>
              <a:t>2</a:t>
            </a:r>
            <a:r>
              <a:rPr lang="en-US" sz="3600" b="1" baseline="30000" dirty="0"/>
              <a:t>nd</a:t>
            </a:r>
            <a:r>
              <a:rPr lang="en-US" sz="3600" b="1" dirty="0"/>
              <a:t> line – rotational maneuvers or delivery of posterior arm </a:t>
            </a:r>
          </a:p>
          <a:p>
            <a:r>
              <a:rPr lang="en-US" sz="3600" b="1" dirty="0"/>
              <a:t>3</a:t>
            </a:r>
            <a:r>
              <a:rPr lang="en-US" sz="3600" b="1" baseline="30000" dirty="0"/>
              <a:t>rd</a:t>
            </a:r>
            <a:r>
              <a:rPr lang="en-US" sz="3600" b="1" dirty="0"/>
              <a:t> line -  </a:t>
            </a:r>
            <a:r>
              <a:rPr lang="en-US" sz="3600" b="1" dirty="0" err="1"/>
              <a:t>cleidotomy</a:t>
            </a:r>
            <a:r>
              <a:rPr lang="en-US" sz="3600" b="1" dirty="0"/>
              <a:t> , </a:t>
            </a:r>
            <a:r>
              <a:rPr lang="en-US" sz="3600" b="1" dirty="0" err="1"/>
              <a:t>symphysiotomy</a:t>
            </a:r>
            <a:r>
              <a:rPr lang="en-US" sz="3600" b="1" dirty="0"/>
              <a:t>, and the </a:t>
            </a:r>
            <a:r>
              <a:rPr lang="en-US" sz="3600" b="1" dirty="0" err="1"/>
              <a:t>Zavanelli</a:t>
            </a:r>
            <a:r>
              <a:rPr lang="en-US" sz="3600" b="1" dirty="0"/>
              <a:t> </a:t>
            </a:r>
            <a:r>
              <a:rPr lang="en-US" sz="3600" b="1" dirty="0" err="1"/>
              <a:t>manoeuvre</a:t>
            </a:r>
            <a:r>
              <a:rPr lang="en-US" sz="3600" b="1" dirty="0"/>
              <a:t>.</a:t>
            </a:r>
          </a:p>
        </p:txBody>
      </p:sp>
      <p:sp>
        <p:nvSpPr>
          <p:cNvPr id="2" name="Wave 1">
            <a:extLst>
              <a:ext uri="{FF2B5EF4-FFF2-40B4-BE49-F238E27FC236}">
                <a16:creationId xmlns:a16="http://schemas.microsoft.com/office/drawing/2014/main" id="{8527FF54-3A35-5EAA-9702-00D0DD3AE59C}"/>
              </a:ext>
            </a:extLst>
          </p:cNvPr>
          <p:cNvSpPr/>
          <p:nvPr/>
        </p:nvSpPr>
        <p:spPr>
          <a:xfrm>
            <a:off x="0" y="6251522"/>
            <a:ext cx="12192000" cy="1003664"/>
          </a:xfrm>
          <a:prstGeom prst="wave">
            <a:avLst>
              <a:gd name="adj1" fmla="val 20000"/>
              <a:gd name="adj2" fmla="val 0"/>
            </a:avLst>
          </a:prstGeom>
          <a:gradFill>
            <a:gsLst>
              <a:gs pos="27000">
                <a:srgbClr val="FF99CC"/>
              </a:gs>
              <a:gs pos="58000">
                <a:schemeClr val="accent1">
                  <a:lumMod val="45000"/>
                  <a:lumOff val="55000"/>
                </a:schemeClr>
              </a:gs>
              <a:gs pos="58000">
                <a:schemeClr val="accent1">
                  <a:lumMod val="45000"/>
                  <a:lumOff val="55000"/>
                </a:schemeClr>
              </a:gs>
              <a:gs pos="100000">
                <a:srgbClr val="003366"/>
              </a:gs>
            </a:gsLst>
            <a:lin ang="5400000" scaled="1"/>
          </a:gra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pic>
        <p:nvPicPr>
          <p:cNvPr id="4" name="Picture 3">
            <a:extLst>
              <a:ext uri="{FF2B5EF4-FFF2-40B4-BE49-F238E27FC236}">
                <a16:creationId xmlns:a16="http://schemas.microsoft.com/office/drawing/2014/main" id="{C755D4C0-456D-FE80-3B72-B7E4FCAD5F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6838" y="199162"/>
            <a:ext cx="627805" cy="617267"/>
          </a:xfrm>
          <a:prstGeom prst="rect">
            <a:avLst/>
          </a:prstGeom>
        </p:spPr>
      </p:pic>
      <p:pic>
        <p:nvPicPr>
          <p:cNvPr id="5" name="Picture 4">
            <a:extLst>
              <a:ext uri="{FF2B5EF4-FFF2-40B4-BE49-F238E27FC236}">
                <a16:creationId xmlns:a16="http://schemas.microsoft.com/office/drawing/2014/main" id="{C62B3E5B-9699-9D89-7ADD-BD2FCDC57D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825" y="6391183"/>
            <a:ext cx="2212857" cy="274969"/>
          </a:xfrm>
          <a:prstGeom prst="rect">
            <a:avLst/>
          </a:prstGeom>
        </p:spPr>
      </p:pic>
      <p:pic>
        <p:nvPicPr>
          <p:cNvPr id="6" name="Picture 5">
            <a:extLst>
              <a:ext uri="{FF2B5EF4-FFF2-40B4-BE49-F238E27FC236}">
                <a16:creationId xmlns:a16="http://schemas.microsoft.com/office/drawing/2014/main" id="{D6B9CE82-3597-351A-548A-DF99B0126C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9456" y="5836893"/>
            <a:ext cx="740664" cy="829259"/>
          </a:xfrm>
          <a:prstGeom prst="rect">
            <a:avLst/>
          </a:prstGeom>
        </p:spPr>
      </p:pic>
      <p:sp>
        <p:nvSpPr>
          <p:cNvPr id="7" name="TextBox 6">
            <a:extLst>
              <a:ext uri="{FF2B5EF4-FFF2-40B4-BE49-F238E27FC236}">
                <a16:creationId xmlns:a16="http://schemas.microsoft.com/office/drawing/2014/main" id="{86BF2B8D-90CD-2600-BA11-9733A229ECB6}"/>
              </a:ext>
            </a:extLst>
          </p:cNvPr>
          <p:cNvSpPr txBox="1"/>
          <p:nvPr/>
        </p:nvSpPr>
        <p:spPr>
          <a:xfrm>
            <a:off x="8101825" y="276963"/>
            <a:ext cx="3252876"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rPr>
              <a:t>Sri Lanka College of Obstetricians &amp; </a:t>
            </a:r>
            <a:r>
              <a:rPr kumimoji="0" lang="en-US" sz="1200" b="0" i="0" u="none" strike="noStrike" cap="none" spc="0" normalizeH="0" baseline="0" dirty="0" err="1">
                <a:ln>
                  <a:noFill/>
                </a:ln>
                <a:solidFill>
                  <a:srgbClr val="000000"/>
                </a:solidFill>
                <a:effectLst/>
                <a:uFillTx/>
                <a:latin typeface="Arial Nova Cond" panose="020B0506020202020204" pitchFamily="34" charset="0"/>
                <a:sym typeface="Calibri"/>
              </a:rPr>
              <a:t>Gynaecologists</a:t>
            </a:r>
            <a:endPar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endParaRPr>
          </a:p>
          <a:p>
            <a:pPr marL="0" marR="0" indent="0" algn="r" defTabSz="914400" rtl="0" fontAlgn="auto" latinLnBrk="0" hangingPunct="0">
              <a:lnSpc>
                <a:spcPct val="100000"/>
              </a:lnSpc>
              <a:spcBef>
                <a:spcPts val="0"/>
              </a:spcBef>
              <a:spcAft>
                <a:spcPts val="0"/>
              </a:spcAft>
              <a:buClrTx/>
              <a:buSzTx/>
              <a:buFontTx/>
              <a:buNone/>
              <a:tabLst/>
            </a:pPr>
            <a:r>
              <a:rPr lang="en-US" sz="1200" dirty="0">
                <a:solidFill>
                  <a:srgbClr val="000000"/>
                </a:solidFill>
                <a:latin typeface="Arial Nova Cond" panose="020B0506020202020204" pitchFamily="34" charset="0"/>
                <a:sym typeface="Calibri"/>
              </a:rPr>
              <a:t>Scientific Activities &amp; Research Committee </a:t>
            </a:r>
            <a:endPar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endParaRPr>
          </a:p>
        </p:txBody>
      </p:sp>
    </p:spTree>
    <p:extLst>
      <p:ext uri="{BB962C8B-B14F-4D97-AF65-F5344CB8AC3E}">
        <p14:creationId xmlns:p14="http://schemas.microsoft.com/office/powerpoint/2010/main" val="28903269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272" y="198871"/>
            <a:ext cx="10515600" cy="1325563"/>
          </a:xfrm>
        </p:spPr>
        <p:txBody>
          <a:bodyPr/>
          <a:lstStyle/>
          <a:p>
            <a:r>
              <a:rPr lang="en-US" dirty="0"/>
              <a:t>The </a:t>
            </a:r>
            <a:r>
              <a:rPr lang="en-US" dirty="0" err="1"/>
              <a:t>McRoberts</a:t>
            </a:r>
            <a:r>
              <a:rPr lang="en-US" dirty="0"/>
              <a:t>’ maneuver </a:t>
            </a:r>
          </a:p>
        </p:txBody>
      </p:sp>
      <p:sp>
        <p:nvSpPr>
          <p:cNvPr id="3" name="Content Placeholder 2"/>
          <p:cNvSpPr>
            <a:spLocks noGrp="1"/>
          </p:cNvSpPr>
          <p:nvPr>
            <p:ph idx="1"/>
          </p:nvPr>
        </p:nvSpPr>
        <p:spPr>
          <a:xfrm>
            <a:off x="450272" y="1829233"/>
            <a:ext cx="11021291" cy="4608512"/>
          </a:xfrm>
        </p:spPr>
        <p:txBody>
          <a:bodyPr>
            <a:normAutofit/>
          </a:bodyPr>
          <a:lstStyle/>
          <a:p>
            <a:r>
              <a:rPr lang="en-US" dirty="0"/>
              <a:t>Flexion and abduction of the maternal hips</a:t>
            </a:r>
          </a:p>
          <a:p>
            <a:r>
              <a:rPr lang="en-US" dirty="0"/>
              <a:t>Positioning the maternal thighs on her abdomen.</a:t>
            </a:r>
          </a:p>
          <a:p>
            <a:r>
              <a:rPr lang="en-US" dirty="0"/>
              <a:t>It straightens the lumbosacral angle, rotates the maternal pelvis towards the mother’s head and increases the relative anterior-posterior diameter of the pelvis.</a:t>
            </a:r>
          </a:p>
          <a:p>
            <a:r>
              <a:rPr lang="en-US" dirty="0"/>
              <a:t>Reported success rates is high as 90%.</a:t>
            </a:r>
          </a:p>
          <a:p>
            <a:r>
              <a:rPr lang="en-US" dirty="0"/>
              <a:t>It has a low rate of complication and is one of the least invasive maneuver</a:t>
            </a:r>
          </a:p>
          <a:p>
            <a:r>
              <a:rPr lang="en-US" sz="3600" b="1" dirty="0">
                <a:solidFill>
                  <a:srgbClr val="FF0000"/>
                </a:solidFill>
              </a:rPr>
              <a:t>Should be employed first</a:t>
            </a:r>
            <a:r>
              <a:rPr lang="en-US" dirty="0"/>
              <a:t>.</a:t>
            </a:r>
          </a:p>
        </p:txBody>
      </p:sp>
      <p:sp>
        <p:nvSpPr>
          <p:cNvPr id="4" name="Wave 3">
            <a:extLst>
              <a:ext uri="{FF2B5EF4-FFF2-40B4-BE49-F238E27FC236}">
                <a16:creationId xmlns:a16="http://schemas.microsoft.com/office/drawing/2014/main" id="{4430C3A3-8BA3-48EF-9E8F-A014B30DC229}"/>
              </a:ext>
            </a:extLst>
          </p:cNvPr>
          <p:cNvSpPr/>
          <p:nvPr/>
        </p:nvSpPr>
        <p:spPr>
          <a:xfrm>
            <a:off x="0" y="6251522"/>
            <a:ext cx="12192000" cy="1003664"/>
          </a:xfrm>
          <a:prstGeom prst="wave">
            <a:avLst>
              <a:gd name="adj1" fmla="val 20000"/>
              <a:gd name="adj2" fmla="val 0"/>
            </a:avLst>
          </a:prstGeom>
          <a:gradFill>
            <a:gsLst>
              <a:gs pos="27000">
                <a:srgbClr val="FF99CC"/>
              </a:gs>
              <a:gs pos="58000">
                <a:schemeClr val="accent1">
                  <a:lumMod val="45000"/>
                  <a:lumOff val="55000"/>
                </a:schemeClr>
              </a:gs>
              <a:gs pos="58000">
                <a:schemeClr val="accent1">
                  <a:lumMod val="45000"/>
                  <a:lumOff val="55000"/>
                </a:schemeClr>
              </a:gs>
              <a:gs pos="100000">
                <a:srgbClr val="003366"/>
              </a:gs>
            </a:gsLst>
            <a:lin ang="5400000" scaled="1"/>
          </a:gra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pic>
        <p:nvPicPr>
          <p:cNvPr id="5" name="Picture 4">
            <a:extLst>
              <a:ext uri="{FF2B5EF4-FFF2-40B4-BE49-F238E27FC236}">
                <a16:creationId xmlns:a16="http://schemas.microsoft.com/office/drawing/2014/main" id="{6814E5FC-1CC9-3CAD-886F-8FFF85195E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6838" y="199162"/>
            <a:ext cx="627805" cy="617267"/>
          </a:xfrm>
          <a:prstGeom prst="rect">
            <a:avLst/>
          </a:prstGeom>
        </p:spPr>
      </p:pic>
      <p:pic>
        <p:nvPicPr>
          <p:cNvPr id="6" name="Picture 5">
            <a:extLst>
              <a:ext uri="{FF2B5EF4-FFF2-40B4-BE49-F238E27FC236}">
                <a16:creationId xmlns:a16="http://schemas.microsoft.com/office/drawing/2014/main" id="{36AE9DC1-41DA-91D4-D870-6AD7C13AD7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825" y="6391183"/>
            <a:ext cx="2212857" cy="274969"/>
          </a:xfrm>
          <a:prstGeom prst="rect">
            <a:avLst/>
          </a:prstGeom>
        </p:spPr>
      </p:pic>
      <p:pic>
        <p:nvPicPr>
          <p:cNvPr id="7" name="Picture 6">
            <a:extLst>
              <a:ext uri="{FF2B5EF4-FFF2-40B4-BE49-F238E27FC236}">
                <a16:creationId xmlns:a16="http://schemas.microsoft.com/office/drawing/2014/main" id="{34F53A19-3C34-07EA-5A74-210A9FD667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9456" y="5836893"/>
            <a:ext cx="740664" cy="829259"/>
          </a:xfrm>
          <a:prstGeom prst="rect">
            <a:avLst/>
          </a:prstGeom>
        </p:spPr>
      </p:pic>
      <p:sp>
        <p:nvSpPr>
          <p:cNvPr id="8" name="TextBox 7">
            <a:extLst>
              <a:ext uri="{FF2B5EF4-FFF2-40B4-BE49-F238E27FC236}">
                <a16:creationId xmlns:a16="http://schemas.microsoft.com/office/drawing/2014/main" id="{D27AAAA9-783B-5C38-227F-5E723757DD31}"/>
              </a:ext>
            </a:extLst>
          </p:cNvPr>
          <p:cNvSpPr txBox="1"/>
          <p:nvPr/>
        </p:nvSpPr>
        <p:spPr>
          <a:xfrm>
            <a:off x="8101825" y="276963"/>
            <a:ext cx="3252876"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rPr>
              <a:t>Sri Lanka College of Obstetricians &amp; </a:t>
            </a:r>
            <a:r>
              <a:rPr kumimoji="0" lang="en-US" sz="1200" b="0" i="0" u="none" strike="noStrike" cap="none" spc="0" normalizeH="0" baseline="0" dirty="0" err="1">
                <a:ln>
                  <a:noFill/>
                </a:ln>
                <a:solidFill>
                  <a:srgbClr val="000000"/>
                </a:solidFill>
                <a:effectLst/>
                <a:uFillTx/>
                <a:latin typeface="Arial Nova Cond" panose="020B0506020202020204" pitchFamily="34" charset="0"/>
                <a:sym typeface="Calibri"/>
              </a:rPr>
              <a:t>Gynaecologists</a:t>
            </a:r>
            <a:endPar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endParaRPr>
          </a:p>
          <a:p>
            <a:pPr marL="0" marR="0" indent="0" algn="r" defTabSz="914400" rtl="0" fontAlgn="auto" latinLnBrk="0" hangingPunct="0">
              <a:lnSpc>
                <a:spcPct val="100000"/>
              </a:lnSpc>
              <a:spcBef>
                <a:spcPts val="0"/>
              </a:spcBef>
              <a:spcAft>
                <a:spcPts val="0"/>
              </a:spcAft>
              <a:buClrTx/>
              <a:buSzTx/>
              <a:buFontTx/>
              <a:buNone/>
              <a:tabLst/>
            </a:pPr>
            <a:r>
              <a:rPr lang="en-US" sz="1200" dirty="0">
                <a:solidFill>
                  <a:srgbClr val="000000"/>
                </a:solidFill>
                <a:latin typeface="Arial Nova Cond" panose="020B0506020202020204" pitchFamily="34" charset="0"/>
                <a:sym typeface="Calibri"/>
              </a:rPr>
              <a:t>Scientific Activities &amp; Research Committee </a:t>
            </a:r>
            <a:endPar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endParaRPr>
          </a:p>
        </p:txBody>
      </p:sp>
    </p:spTree>
    <p:extLst>
      <p:ext uri="{BB962C8B-B14F-4D97-AF65-F5344CB8AC3E}">
        <p14:creationId xmlns:p14="http://schemas.microsoft.com/office/powerpoint/2010/main" val="26744270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13718" y="153843"/>
            <a:ext cx="4114063" cy="6618536"/>
          </a:xfrm>
        </p:spPr>
      </p:pic>
      <p:sp>
        <p:nvSpPr>
          <p:cNvPr id="2" name="Wave 1">
            <a:extLst>
              <a:ext uri="{FF2B5EF4-FFF2-40B4-BE49-F238E27FC236}">
                <a16:creationId xmlns:a16="http://schemas.microsoft.com/office/drawing/2014/main" id="{B671896E-D8B6-E9C5-C69F-B54F1BF0AC77}"/>
              </a:ext>
            </a:extLst>
          </p:cNvPr>
          <p:cNvSpPr/>
          <p:nvPr/>
        </p:nvSpPr>
        <p:spPr>
          <a:xfrm>
            <a:off x="0" y="6251522"/>
            <a:ext cx="12192000" cy="1003664"/>
          </a:xfrm>
          <a:prstGeom prst="wave">
            <a:avLst>
              <a:gd name="adj1" fmla="val 20000"/>
              <a:gd name="adj2" fmla="val 0"/>
            </a:avLst>
          </a:prstGeom>
          <a:gradFill>
            <a:gsLst>
              <a:gs pos="27000">
                <a:srgbClr val="FF99CC"/>
              </a:gs>
              <a:gs pos="58000">
                <a:schemeClr val="accent1">
                  <a:lumMod val="45000"/>
                  <a:lumOff val="55000"/>
                </a:schemeClr>
              </a:gs>
              <a:gs pos="58000">
                <a:schemeClr val="accent1">
                  <a:lumMod val="45000"/>
                  <a:lumOff val="55000"/>
                </a:schemeClr>
              </a:gs>
              <a:gs pos="100000">
                <a:srgbClr val="003366"/>
              </a:gs>
            </a:gsLst>
            <a:lin ang="5400000" scaled="1"/>
          </a:gra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pic>
        <p:nvPicPr>
          <p:cNvPr id="3" name="Picture 2">
            <a:extLst>
              <a:ext uri="{FF2B5EF4-FFF2-40B4-BE49-F238E27FC236}">
                <a16:creationId xmlns:a16="http://schemas.microsoft.com/office/drawing/2014/main" id="{EF5FD271-896A-EE66-846E-C1262C91B5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6838" y="199162"/>
            <a:ext cx="627805" cy="617267"/>
          </a:xfrm>
          <a:prstGeom prst="rect">
            <a:avLst/>
          </a:prstGeom>
        </p:spPr>
      </p:pic>
      <p:pic>
        <p:nvPicPr>
          <p:cNvPr id="5" name="Picture 4">
            <a:extLst>
              <a:ext uri="{FF2B5EF4-FFF2-40B4-BE49-F238E27FC236}">
                <a16:creationId xmlns:a16="http://schemas.microsoft.com/office/drawing/2014/main" id="{BE65624F-C79E-C5A7-F807-5B0D573E99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825" y="6391183"/>
            <a:ext cx="2212857" cy="274969"/>
          </a:xfrm>
          <a:prstGeom prst="rect">
            <a:avLst/>
          </a:prstGeom>
        </p:spPr>
      </p:pic>
      <p:pic>
        <p:nvPicPr>
          <p:cNvPr id="7" name="Picture 6">
            <a:extLst>
              <a:ext uri="{FF2B5EF4-FFF2-40B4-BE49-F238E27FC236}">
                <a16:creationId xmlns:a16="http://schemas.microsoft.com/office/drawing/2014/main" id="{D6E0A36B-513C-3358-C7FA-572CEAAFF7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9456" y="5836893"/>
            <a:ext cx="740664" cy="829259"/>
          </a:xfrm>
          <a:prstGeom prst="rect">
            <a:avLst/>
          </a:prstGeom>
        </p:spPr>
      </p:pic>
      <p:sp>
        <p:nvSpPr>
          <p:cNvPr id="8" name="TextBox 7">
            <a:extLst>
              <a:ext uri="{FF2B5EF4-FFF2-40B4-BE49-F238E27FC236}">
                <a16:creationId xmlns:a16="http://schemas.microsoft.com/office/drawing/2014/main" id="{DE8BFC5C-588A-B41F-2B11-4BCC9D65EA89}"/>
              </a:ext>
            </a:extLst>
          </p:cNvPr>
          <p:cNvSpPr txBox="1"/>
          <p:nvPr/>
        </p:nvSpPr>
        <p:spPr>
          <a:xfrm>
            <a:off x="8101825" y="276963"/>
            <a:ext cx="3252876"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rPr>
              <a:t>Sri Lanka College of Obstetricians &amp; </a:t>
            </a:r>
            <a:r>
              <a:rPr kumimoji="0" lang="en-US" sz="1200" b="0" i="0" u="none" strike="noStrike" cap="none" spc="0" normalizeH="0" baseline="0" dirty="0" err="1">
                <a:ln>
                  <a:noFill/>
                </a:ln>
                <a:solidFill>
                  <a:srgbClr val="000000"/>
                </a:solidFill>
                <a:effectLst/>
                <a:uFillTx/>
                <a:latin typeface="Arial Nova Cond" panose="020B0506020202020204" pitchFamily="34" charset="0"/>
                <a:sym typeface="Calibri"/>
              </a:rPr>
              <a:t>Gynaecologists</a:t>
            </a:r>
            <a:endPar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endParaRPr>
          </a:p>
          <a:p>
            <a:pPr marL="0" marR="0" indent="0" algn="r" defTabSz="914400" rtl="0" fontAlgn="auto" latinLnBrk="0" hangingPunct="0">
              <a:lnSpc>
                <a:spcPct val="100000"/>
              </a:lnSpc>
              <a:spcBef>
                <a:spcPts val="0"/>
              </a:spcBef>
              <a:spcAft>
                <a:spcPts val="0"/>
              </a:spcAft>
              <a:buClrTx/>
              <a:buSzTx/>
              <a:buFontTx/>
              <a:buNone/>
              <a:tabLst/>
            </a:pPr>
            <a:r>
              <a:rPr lang="en-US" sz="1200" dirty="0">
                <a:solidFill>
                  <a:srgbClr val="000000"/>
                </a:solidFill>
                <a:latin typeface="Arial Nova Cond" panose="020B0506020202020204" pitchFamily="34" charset="0"/>
                <a:sym typeface="Calibri"/>
              </a:rPr>
              <a:t>Scientific Activities &amp; Research Committee </a:t>
            </a:r>
            <a:endPar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endParaRPr>
          </a:p>
        </p:txBody>
      </p:sp>
      <p:pic>
        <p:nvPicPr>
          <p:cNvPr id="9" name="Picture 2" descr="https://s-media-cache-ak0.pinimg.com/600x315/87/4b/07/874b076682ff17edd04f8d4d135e07c2.jpg">
            <a:extLst>
              <a:ext uri="{FF2B5EF4-FFF2-40B4-BE49-F238E27FC236}">
                <a16:creationId xmlns:a16="http://schemas.microsoft.com/office/drawing/2014/main" id="{8482D631-C644-4269-AC34-F1FE68C5DA0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24484" y="1848325"/>
            <a:ext cx="6340159" cy="3328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04764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0836" y="597693"/>
            <a:ext cx="11841191" cy="5193505"/>
          </a:xfrm>
        </p:spPr>
      </p:pic>
      <p:sp>
        <p:nvSpPr>
          <p:cNvPr id="2" name="Wave 1">
            <a:extLst>
              <a:ext uri="{FF2B5EF4-FFF2-40B4-BE49-F238E27FC236}">
                <a16:creationId xmlns:a16="http://schemas.microsoft.com/office/drawing/2014/main" id="{18A8804F-4BD4-5754-DC07-3DE92AD4BA95}"/>
              </a:ext>
            </a:extLst>
          </p:cNvPr>
          <p:cNvSpPr/>
          <p:nvPr/>
        </p:nvSpPr>
        <p:spPr>
          <a:xfrm>
            <a:off x="0" y="6251522"/>
            <a:ext cx="12192000" cy="1003664"/>
          </a:xfrm>
          <a:prstGeom prst="wave">
            <a:avLst>
              <a:gd name="adj1" fmla="val 20000"/>
              <a:gd name="adj2" fmla="val 0"/>
            </a:avLst>
          </a:prstGeom>
          <a:gradFill>
            <a:gsLst>
              <a:gs pos="27000">
                <a:srgbClr val="FF99CC"/>
              </a:gs>
              <a:gs pos="58000">
                <a:schemeClr val="accent1">
                  <a:lumMod val="45000"/>
                  <a:lumOff val="55000"/>
                </a:schemeClr>
              </a:gs>
              <a:gs pos="58000">
                <a:schemeClr val="accent1">
                  <a:lumMod val="45000"/>
                  <a:lumOff val="55000"/>
                </a:schemeClr>
              </a:gs>
              <a:gs pos="100000">
                <a:srgbClr val="003366"/>
              </a:gs>
            </a:gsLst>
            <a:lin ang="5400000" scaled="1"/>
          </a:gra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pic>
        <p:nvPicPr>
          <p:cNvPr id="3" name="Picture 2">
            <a:extLst>
              <a:ext uri="{FF2B5EF4-FFF2-40B4-BE49-F238E27FC236}">
                <a16:creationId xmlns:a16="http://schemas.microsoft.com/office/drawing/2014/main" id="{13956432-5C42-A31C-61E6-73CB5582EB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6838" y="199162"/>
            <a:ext cx="627805" cy="617267"/>
          </a:xfrm>
          <a:prstGeom prst="rect">
            <a:avLst/>
          </a:prstGeom>
        </p:spPr>
      </p:pic>
      <p:pic>
        <p:nvPicPr>
          <p:cNvPr id="5" name="Picture 4">
            <a:extLst>
              <a:ext uri="{FF2B5EF4-FFF2-40B4-BE49-F238E27FC236}">
                <a16:creationId xmlns:a16="http://schemas.microsoft.com/office/drawing/2014/main" id="{7CA77839-3EEF-EFA6-2DBD-8588D39593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825" y="6391183"/>
            <a:ext cx="2212857" cy="274969"/>
          </a:xfrm>
          <a:prstGeom prst="rect">
            <a:avLst/>
          </a:prstGeom>
        </p:spPr>
      </p:pic>
      <p:pic>
        <p:nvPicPr>
          <p:cNvPr id="6" name="Picture 5">
            <a:extLst>
              <a:ext uri="{FF2B5EF4-FFF2-40B4-BE49-F238E27FC236}">
                <a16:creationId xmlns:a16="http://schemas.microsoft.com/office/drawing/2014/main" id="{568E9305-A990-ECED-52D8-2A2EDBB7BE0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9456" y="5836893"/>
            <a:ext cx="740664" cy="829259"/>
          </a:xfrm>
          <a:prstGeom prst="rect">
            <a:avLst/>
          </a:prstGeom>
        </p:spPr>
      </p:pic>
      <p:sp>
        <p:nvSpPr>
          <p:cNvPr id="7" name="TextBox 6">
            <a:extLst>
              <a:ext uri="{FF2B5EF4-FFF2-40B4-BE49-F238E27FC236}">
                <a16:creationId xmlns:a16="http://schemas.microsoft.com/office/drawing/2014/main" id="{8EB68414-6C11-7846-F374-1DED6DCB3BCC}"/>
              </a:ext>
            </a:extLst>
          </p:cNvPr>
          <p:cNvSpPr txBox="1"/>
          <p:nvPr/>
        </p:nvSpPr>
        <p:spPr>
          <a:xfrm>
            <a:off x="8101825" y="276963"/>
            <a:ext cx="3252876"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rPr>
              <a:t>Sri Lanka College of Obstetricians &amp; </a:t>
            </a:r>
            <a:r>
              <a:rPr kumimoji="0" lang="en-US" sz="1200" b="0" i="0" u="none" strike="noStrike" cap="none" spc="0" normalizeH="0" baseline="0" dirty="0" err="1">
                <a:ln>
                  <a:noFill/>
                </a:ln>
                <a:solidFill>
                  <a:srgbClr val="000000"/>
                </a:solidFill>
                <a:effectLst/>
                <a:uFillTx/>
                <a:latin typeface="Arial Nova Cond" panose="020B0506020202020204" pitchFamily="34" charset="0"/>
                <a:sym typeface="Calibri"/>
              </a:rPr>
              <a:t>Gynaecologists</a:t>
            </a:r>
            <a:endPar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endParaRPr>
          </a:p>
          <a:p>
            <a:pPr marL="0" marR="0" indent="0" algn="r" defTabSz="914400" rtl="0" fontAlgn="auto" latinLnBrk="0" hangingPunct="0">
              <a:lnSpc>
                <a:spcPct val="100000"/>
              </a:lnSpc>
              <a:spcBef>
                <a:spcPts val="0"/>
              </a:spcBef>
              <a:spcAft>
                <a:spcPts val="0"/>
              </a:spcAft>
              <a:buClrTx/>
              <a:buSzTx/>
              <a:buFontTx/>
              <a:buNone/>
              <a:tabLst/>
            </a:pPr>
            <a:r>
              <a:rPr lang="en-US" sz="1200" dirty="0">
                <a:solidFill>
                  <a:srgbClr val="000000"/>
                </a:solidFill>
                <a:latin typeface="Arial Nova Cond" panose="020B0506020202020204" pitchFamily="34" charset="0"/>
                <a:sym typeface="Calibri"/>
              </a:rPr>
              <a:t>Scientific Activities &amp; Research Committee </a:t>
            </a:r>
            <a:endPar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endParaRPr>
          </a:p>
        </p:txBody>
      </p:sp>
    </p:spTree>
    <p:extLst>
      <p:ext uri="{BB962C8B-B14F-4D97-AF65-F5344CB8AC3E}">
        <p14:creationId xmlns:p14="http://schemas.microsoft.com/office/powerpoint/2010/main" val="11483250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Suprapubic pressure </a:t>
            </a:r>
          </a:p>
        </p:txBody>
      </p:sp>
      <p:sp>
        <p:nvSpPr>
          <p:cNvPr id="3" name="Content Placeholder 2"/>
          <p:cNvSpPr>
            <a:spLocks noGrp="1"/>
          </p:cNvSpPr>
          <p:nvPr>
            <p:ph idx="1"/>
          </p:nvPr>
        </p:nvSpPr>
        <p:spPr/>
        <p:txBody>
          <a:bodyPr>
            <a:normAutofit fontScale="85000" lnSpcReduction="20000"/>
          </a:bodyPr>
          <a:lstStyle/>
          <a:p>
            <a:r>
              <a:rPr lang="en-US" dirty="0"/>
              <a:t>Can be employed together with the </a:t>
            </a:r>
            <a:r>
              <a:rPr lang="en-US" dirty="0" err="1"/>
              <a:t>McRoberts</a:t>
            </a:r>
            <a:r>
              <a:rPr lang="en-US" dirty="0"/>
              <a:t>’ </a:t>
            </a:r>
            <a:r>
              <a:rPr lang="en-US" dirty="0" err="1"/>
              <a:t>manoeuvre</a:t>
            </a:r>
            <a:r>
              <a:rPr lang="en-US" dirty="0"/>
              <a:t> to improve success rates.</a:t>
            </a:r>
          </a:p>
          <a:p>
            <a:r>
              <a:rPr lang="en-US" dirty="0"/>
              <a:t>Suprapubic pressure reduces the fetal biacromial diameter and rotates the anterior fetal shoulder into the wider oblique pelvic diameter. </a:t>
            </a:r>
          </a:p>
          <a:p>
            <a:r>
              <a:rPr lang="en-US" dirty="0"/>
              <a:t>The shoulder is then freed to slip underneath the symphysis pubis with the aid of routine axial traction.</a:t>
            </a:r>
          </a:p>
          <a:p>
            <a:r>
              <a:rPr lang="en-US" dirty="0"/>
              <a:t>Suprapubic pressure should ideally be applied by an assistant from the side of the fetal back in a downward and lateral direction just above the maternal symphysis pubis. </a:t>
            </a:r>
          </a:p>
          <a:p>
            <a:r>
              <a:rPr lang="en-US" dirty="0"/>
              <a:t>This reduces the fetal biacromial diameter by pushing the posterior aspect of the anterior shoulder towards the fetal chest. </a:t>
            </a:r>
          </a:p>
          <a:p>
            <a:r>
              <a:rPr lang="en-US" dirty="0"/>
              <a:t>There is no clear difference in efficacy between continuous pressure and ‘rocking’ movement.</a:t>
            </a:r>
          </a:p>
        </p:txBody>
      </p:sp>
      <p:sp>
        <p:nvSpPr>
          <p:cNvPr id="4" name="Wave 3">
            <a:extLst>
              <a:ext uri="{FF2B5EF4-FFF2-40B4-BE49-F238E27FC236}">
                <a16:creationId xmlns:a16="http://schemas.microsoft.com/office/drawing/2014/main" id="{9BA878E8-A589-1279-5106-B1BEF52A5AA8}"/>
              </a:ext>
            </a:extLst>
          </p:cNvPr>
          <p:cNvSpPr/>
          <p:nvPr/>
        </p:nvSpPr>
        <p:spPr>
          <a:xfrm>
            <a:off x="0" y="6251522"/>
            <a:ext cx="12192000" cy="1003664"/>
          </a:xfrm>
          <a:prstGeom prst="wave">
            <a:avLst>
              <a:gd name="adj1" fmla="val 20000"/>
              <a:gd name="adj2" fmla="val 0"/>
            </a:avLst>
          </a:prstGeom>
          <a:gradFill>
            <a:gsLst>
              <a:gs pos="27000">
                <a:srgbClr val="FF99CC"/>
              </a:gs>
              <a:gs pos="58000">
                <a:schemeClr val="accent1">
                  <a:lumMod val="45000"/>
                  <a:lumOff val="55000"/>
                </a:schemeClr>
              </a:gs>
              <a:gs pos="58000">
                <a:schemeClr val="accent1">
                  <a:lumMod val="45000"/>
                  <a:lumOff val="55000"/>
                </a:schemeClr>
              </a:gs>
              <a:gs pos="100000">
                <a:srgbClr val="003366"/>
              </a:gs>
            </a:gsLst>
            <a:lin ang="5400000" scaled="1"/>
          </a:gra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pic>
        <p:nvPicPr>
          <p:cNvPr id="5" name="Picture 4">
            <a:extLst>
              <a:ext uri="{FF2B5EF4-FFF2-40B4-BE49-F238E27FC236}">
                <a16:creationId xmlns:a16="http://schemas.microsoft.com/office/drawing/2014/main" id="{8EBB9700-8945-392A-9DB5-EAD5322234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6838" y="199162"/>
            <a:ext cx="627805" cy="617267"/>
          </a:xfrm>
          <a:prstGeom prst="rect">
            <a:avLst/>
          </a:prstGeom>
        </p:spPr>
      </p:pic>
      <p:pic>
        <p:nvPicPr>
          <p:cNvPr id="6" name="Picture 5">
            <a:extLst>
              <a:ext uri="{FF2B5EF4-FFF2-40B4-BE49-F238E27FC236}">
                <a16:creationId xmlns:a16="http://schemas.microsoft.com/office/drawing/2014/main" id="{FC4F9F57-6CDF-EB43-9D79-C8D34636B8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825" y="6391183"/>
            <a:ext cx="2212857" cy="274969"/>
          </a:xfrm>
          <a:prstGeom prst="rect">
            <a:avLst/>
          </a:prstGeom>
        </p:spPr>
      </p:pic>
      <p:pic>
        <p:nvPicPr>
          <p:cNvPr id="7" name="Picture 6">
            <a:extLst>
              <a:ext uri="{FF2B5EF4-FFF2-40B4-BE49-F238E27FC236}">
                <a16:creationId xmlns:a16="http://schemas.microsoft.com/office/drawing/2014/main" id="{32869369-5637-3DA5-9AE3-A0947D2229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9456" y="5836893"/>
            <a:ext cx="740664" cy="829259"/>
          </a:xfrm>
          <a:prstGeom prst="rect">
            <a:avLst/>
          </a:prstGeom>
        </p:spPr>
      </p:pic>
      <p:sp>
        <p:nvSpPr>
          <p:cNvPr id="8" name="TextBox 7">
            <a:extLst>
              <a:ext uri="{FF2B5EF4-FFF2-40B4-BE49-F238E27FC236}">
                <a16:creationId xmlns:a16="http://schemas.microsoft.com/office/drawing/2014/main" id="{BE9940FF-70A3-E9E9-B6AB-682C6F62235A}"/>
              </a:ext>
            </a:extLst>
          </p:cNvPr>
          <p:cNvSpPr txBox="1"/>
          <p:nvPr/>
        </p:nvSpPr>
        <p:spPr>
          <a:xfrm>
            <a:off x="8101825" y="276963"/>
            <a:ext cx="3252876"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rPr>
              <a:t>Sri Lanka College of Obstetricians &amp; </a:t>
            </a:r>
            <a:r>
              <a:rPr kumimoji="0" lang="en-US" sz="1200" b="0" i="0" u="none" strike="noStrike" cap="none" spc="0" normalizeH="0" baseline="0" dirty="0" err="1">
                <a:ln>
                  <a:noFill/>
                </a:ln>
                <a:solidFill>
                  <a:srgbClr val="000000"/>
                </a:solidFill>
                <a:effectLst/>
                <a:uFillTx/>
                <a:latin typeface="Arial Nova Cond" panose="020B0506020202020204" pitchFamily="34" charset="0"/>
                <a:sym typeface="Calibri"/>
              </a:rPr>
              <a:t>Gynaecologists</a:t>
            </a:r>
            <a:endPar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endParaRPr>
          </a:p>
          <a:p>
            <a:pPr marL="0" marR="0" indent="0" algn="r" defTabSz="914400" rtl="0" fontAlgn="auto" latinLnBrk="0" hangingPunct="0">
              <a:lnSpc>
                <a:spcPct val="100000"/>
              </a:lnSpc>
              <a:spcBef>
                <a:spcPts val="0"/>
              </a:spcBef>
              <a:spcAft>
                <a:spcPts val="0"/>
              </a:spcAft>
              <a:buClrTx/>
              <a:buSzTx/>
              <a:buFontTx/>
              <a:buNone/>
              <a:tabLst/>
            </a:pPr>
            <a:r>
              <a:rPr lang="en-US" sz="1200" dirty="0">
                <a:solidFill>
                  <a:srgbClr val="000000"/>
                </a:solidFill>
                <a:latin typeface="Arial Nova Cond" panose="020B0506020202020204" pitchFamily="34" charset="0"/>
                <a:sym typeface="Calibri"/>
              </a:rPr>
              <a:t>Scientific Activities &amp; Research Committee </a:t>
            </a:r>
            <a:endPar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endParaRPr>
          </a:p>
        </p:txBody>
      </p:sp>
    </p:spTree>
    <p:extLst>
      <p:ext uri="{BB962C8B-B14F-4D97-AF65-F5344CB8AC3E}">
        <p14:creationId xmlns:p14="http://schemas.microsoft.com/office/powerpoint/2010/main" val="2071277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D3E00-415D-B9EB-72C9-B1F9B4AB4B4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B69D19-BCF0-D9D8-9DC7-18ABE5E9D330}"/>
              </a:ext>
            </a:extLst>
          </p:cNvPr>
          <p:cNvSpPr>
            <a:spLocks noGrp="1"/>
          </p:cNvSpPr>
          <p:nvPr>
            <p:ph idx="1"/>
          </p:nvPr>
        </p:nvSpPr>
        <p:spPr>
          <a:xfrm>
            <a:off x="838200" y="1825625"/>
            <a:ext cx="11095182" cy="4351338"/>
          </a:xfrm>
        </p:spPr>
        <p:txBody>
          <a:bodyPr/>
          <a:lstStyle/>
          <a:p>
            <a:r>
              <a:rPr lang="en-US" sz="2800" dirty="0"/>
              <a:t>Shoulder dystocia is an </a:t>
            </a:r>
            <a:r>
              <a:rPr lang="en-US" b="1" dirty="0"/>
              <a:t>O</a:t>
            </a:r>
            <a:r>
              <a:rPr lang="en-US" sz="2800" b="1" dirty="0"/>
              <a:t>bstetric </a:t>
            </a:r>
            <a:r>
              <a:rPr lang="en-US" sz="2800" b="1" dirty="0">
                <a:solidFill>
                  <a:srgbClr val="FF0000"/>
                </a:solidFill>
              </a:rPr>
              <a:t>emergency </a:t>
            </a:r>
          </a:p>
          <a:p>
            <a:r>
              <a:rPr lang="en-US" sz="2800" dirty="0"/>
              <a:t>It must be recognized and treated as soon as possible to avoid significant morbidity and even mortality.</a:t>
            </a:r>
          </a:p>
          <a:p>
            <a:r>
              <a:rPr lang="en-US" sz="3600" dirty="0">
                <a:solidFill>
                  <a:schemeClr val="accent1">
                    <a:lumMod val="75000"/>
                  </a:schemeClr>
                </a:solidFill>
              </a:rPr>
              <a:t>100% awareness need among health care workers. </a:t>
            </a:r>
          </a:p>
          <a:p>
            <a:r>
              <a:rPr lang="en-US" sz="2800" dirty="0"/>
              <a:t>Neonatal BPI is the most common cause for litigation related to shoulder dystocia and </a:t>
            </a:r>
            <a:r>
              <a:rPr lang="en-US" sz="2800" dirty="0">
                <a:solidFill>
                  <a:srgbClr val="C00000"/>
                </a:solidFill>
              </a:rPr>
              <a:t>the third most litigated obstetric-related complication </a:t>
            </a:r>
            <a:r>
              <a:rPr lang="en-US" sz="2800" dirty="0"/>
              <a:t>in the UK</a:t>
            </a:r>
            <a:endParaRPr lang="en-US" dirty="0"/>
          </a:p>
        </p:txBody>
      </p:sp>
      <p:sp>
        <p:nvSpPr>
          <p:cNvPr id="4" name="Wave 3">
            <a:extLst>
              <a:ext uri="{FF2B5EF4-FFF2-40B4-BE49-F238E27FC236}">
                <a16:creationId xmlns:a16="http://schemas.microsoft.com/office/drawing/2014/main" id="{E007C01A-223A-688F-06CA-857B78F555EA}"/>
              </a:ext>
            </a:extLst>
          </p:cNvPr>
          <p:cNvSpPr/>
          <p:nvPr/>
        </p:nvSpPr>
        <p:spPr>
          <a:xfrm>
            <a:off x="0" y="6251522"/>
            <a:ext cx="12192000" cy="1003664"/>
          </a:xfrm>
          <a:prstGeom prst="wave">
            <a:avLst>
              <a:gd name="adj1" fmla="val 20000"/>
              <a:gd name="adj2" fmla="val 0"/>
            </a:avLst>
          </a:prstGeom>
          <a:gradFill>
            <a:gsLst>
              <a:gs pos="27000">
                <a:srgbClr val="FF99CC"/>
              </a:gs>
              <a:gs pos="58000">
                <a:schemeClr val="accent1">
                  <a:lumMod val="45000"/>
                  <a:lumOff val="55000"/>
                </a:schemeClr>
              </a:gs>
              <a:gs pos="58000">
                <a:schemeClr val="accent1">
                  <a:lumMod val="45000"/>
                  <a:lumOff val="55000"/>
                </a:schemeClr>
              </a:gs>
              <a:gs pos="100000">
                <a:srgbClr val="003366"/>
              </a:gs>
            </a:gsLst>
            <a:lin ang="5400000" scaled="1"/>
          </a:gra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pic>
        <p:nvPicPr>
          <p:cNvPr id="5" name="Picture 4">
            <a:extLst>
              <a:ext uri="{FF2B5EF4-FFF2-40B4-BE49-F238E27FC236}">
                <a16:creationId xmlns:a16="http://schemas.microsoft.com/office/drawing/2014/main" id="{3ED3D84C-17E3-608C-1C02-B9E6163580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6838" y="199162"/>
            <a:ext cx="627805" cy="617267"/>
          </a:xfrm>
          <a:prstGeom prst="rect">
            <a:avLst/>
          </a:prstGeom>
        </p:spPr>
      </p:pic>
      <p:pic>
        <p:nvPicPr>
          <p:cNvPr id="6" name="Picture 5">
            <a:extLst>
              <a:ext uri="{FF2B5EF4-FFF2-40B4-BE49-F238E27FC236}">
                <a16:creationId xmlns:a16="http://schemas.microsoft.com/office/drawing/2014/main" id="{1F986286-FE47-9E16-3881-ACF365071C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825" y="6391183"/>
            <a:ext cx="2212857" cy="274969"/>
          </a:xfrm>
          <a:prstGeom prst="rect">
            <a:avLst/>
          </a:prstGeom>
        </p:spPr>
      </p:pic>
      <p:pic>
        <p:nvPicPr>
          <p:cNvPr id="7" name="Picture 6">
            <a:extLst>
              <a:ext uri="{FF2B5EF4-FFF2-40B4-BE49-F238E27FC236}">
                <a16:creationId xmlns:a16="http://schemas.microsoft.com/office/drawing/2014/main" id="{69B6143D-630A-F153-7591-30563E6BF3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9456" y="5836893"/>
            <a:ext cx="740664" cy="829259"/>
          </a:xfrm>
          <a:prstGeom prst="rect">
            <a:avLst/>
          </a:prstGeom>
        </p:spPr>
      </p:pic>
      <p:sp>
        <p:nvSpPr>
          <p:cNvPr id="8" name="TextBox 7">
            <a:extLst>
              <a:ext uri="{FF2B5EF4-FFF2-40B4-BE49-F238E27FC236}">
                <a16:creationId xmlns:a16="http://schemas.microsoft.com/office/drawing/2014/main" id="{BA5CC431-3A04-ADD5-8627-674DF69BBF6C}"/>
              </a:ext>
            </a:extLst>
          </p:cNvPr>
          <p:cNvSpPr txBox="1"/>
          <p:nvPr/>
        </p:nvSpPr>
        <p:spPr>
          <a:xfrm>
            <a:off x="8101825" y="276963"/>
            <a:ext cx="3252876"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rPr>
              <a:t>Sri Lanka College of Obstetricians &amp; </a:t>
            </a:r>
            <a:r>
              <a:rPr kumimoji="0" lang="en-US" sz="1200" b="0" i="0" u="none" strike="noStrike" cap="none" spc="0" normalizeH="0" baseline="0" dirty="0" err="1">
                <a:ln>
                  <a:noFill/>
                </a:ln>
                <a:solidFill>
                  <a:srgbClr val="000000"/>
                </a:solidFill>
                <a:effectLst/>
                <a:uFillTx/>
                <a:latin typeface="Arial Nova Cond" panose="020B0506020202020204" pitchFamily="34" charset="0"/>
                <a:sym typeface="Calibri"/>
              </a:rPr>
              <a:t>Gynaecologists</a:t>
            </a:r>
            <a:endPar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endParaRPr>
          </a:p>
          <a:p>
            <a:pPr marL="0" marR="0" indent="0" algn="r" defTabSz="914400" rtl="0" fontAlgn="auto" latinLnBrk="0" hangingPunct="0">
              <a:lnSpc>
                <a:spcPct val="100000"/>
              </a:lnSpc>
              <a:spcBef>
                <a:spcPts val="0"/>
              </a:spcBef>
              <a:spcAft>
                <a:spcPts val="0"/>
              </a:spcAft>
              <a:buClrTx/>
              <a:buSzTx/>
              <a:buFontTx/>
              <a:buNone/>
              <a:tabLst/>
            </a:pPr>
            <a:r>
              <a:rPr lang="en-US" sz="1200" dirty="0">
                <a:solidFill>
                  <a:srgbClr val="000000"/>
                </a:solidFill>
                <a:latin typeface="Arial Nova Cond" panose="020B0506020202020204" pitchFamily="34" charset="0"/>
                <a:sym typeface="Calibri"/>
              </a:rPr>
              <a:t>Scientific Activities &amp; Research Committee </a:t>
            </a:r>
            <a:endPar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endParaRPr>
          </a:p>
        </p:txBody>
      </p:sp>
    </p:spTree>
    <p:extLst>
      <p:ext uri="{BB962C8B-B14F-4D97-AF65-F5344CB8AC3E}">
        <p14:creationId xmlns:p14="http://schemas.microsoft.com/office/powerpoint/2010/main" val="3973063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2231"/>
          <a:stretch/>
        </p:blipFill>
        <p:spPr>
          <a:xfrm>
            <a:off x="1918114" y="265600"/>
            <a:ext cx="7980836" cy="6449236"/>
          </a:xfrm>
        </p:spPr>
      </p:pic>
      <p:sp>
        <p:nvSpPr>
          <p:cNvPr id="2" name="Wave 1">
            <a:extLst>
              <a:ext uri="{FF2B5EF4-FFF2-40B4-BE49-F238E27FC236}">
                <a16:creationId xmlns:a16="http://schemas.microsoft.com/office/drawing/2014/main" id="{054CE35A-99FA-55A2-B90A-56C1B2B9176D}"/>
              </a:ext>
            </a:extLst>
          </p:cNvPr>
          <p:cNvSpPr/>
          <p:nvPr/>
        </p:nvSpPr>
        <p:spPr>
          <a:xfrm>
            <a:off x="0" y="6251522"/>
            <a:ext cx="12192000" cy="1003664"/>
          </a:xfrm>
          <a:prstGeom prst="wave">
            <a:avLst>
              <a:gd name="adj1" fmla="val 20000"/>
              <a:gd name="adj2" fmla="val 0"/>
            </a:avLst>
          </a:prstGeom>
          <a:gradFill>
            <a:gsLst>
              <a:gs pos="27000">
                <a:srgbClr val="FF99CC"/>
              </a:gs>
              <a:gs pos="58000">
                <a:schemeClr val="accent1">
                  <a:lumMod val="45000"/>
                  <a:lumOff val="55000"/>
                </a:schemeClr>
              </a:gs>
              <a:gs pos="58000">
                <a:schemeClr val="accent1">
                  <a:lumMod val="45000"/>
                  <a:lumOff val="55000"/>
                </a:schemeClr>
              </a:gs>
              <a:gs pos="100000">
                <a:srgbClr val="003366"/>
              </a:gs>
            </a:gsLst>
            <a:lin ang="5400000" scaled="1"/>
          </a:gra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pic>
        <p:nvPicPr>
          <p:cNvPr id="3" name="Picture 2">
            <a:extLst>
              <a:ext uri="{FF2B5EF4-FFF2-40B4-BE49-F238E27FC236}">
                <a16:creationId xmlns:a16="http://schemas.microsoft.com/office/drawing/2014/main" id="{D56EA2AB-CB21-DBD9-0D90-7C2A8230BA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6838" y="199162"/>
            <a:ext cx="627805" cy="617267"/>
          </a:xfrm>
          <a:prstGeom prst="rect">
            <a:avLst/>
          </a:prstGeom>
        </p:spPr>
      </p:pic>
      <p:pic>
        <p:nvPicPr>
          <p:cNvPr id="5" name="Picture 4">
            <a:extLst>
              <a:ext uri="{FF2B5EF4-FFF2-40B4-BE49-F238E27FC236}">
                <a16:creationId xmlns:a16="http://schemas.microsoft.com/office/drawing/2014/main" id="{D1F917EC-D132-641E-D2F7-3D33799EA1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825" y="6391183"/>
            <a:ext cx="2212857" cy="274969"/>
          </a:xfrm>
          <a:prstGeom prst="rect">
            <a:avLst/>
          </a:prstGeom>
        </p:spPr>
      </p:pic>
      <p:pic>
        <p:nvPicPr>
          <p:cNvPr id="6" name="Picture 5">
            <a:extLst>
              <a:ext uri="{FF2B5EF4-FFF2-40B4-BE49-F238E27FC236}">
                <a16:creationId xmlns:a16="http://schemas.microsoft.com/office/drawing/2014/main" id="{F7C9E7E2-4CB8-F096-E77D-9BBC7DFC409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9456" y="5836893"/>
            <a:ext cx="740664" cy="829259"/>
          </a:xfrm>
          <a:prstGeom prst="rect">
            <a:avLst/>
          </a:prstGeom>
        </p:spPr>
      </p:pic>
      <p:sp>
        <p:nvSpPr>
          <p:cNvPr id="7" name="TextBox 6">
            <a:extLst>
              <a:ext uri="{FF2B5EF4-FFF2-40B4-BE49-F238E27FC236}">
                <a16:creationId xmlns:a16="http://schemas.microsoft.com/office/drawing/2014/main" id="{394D6D95-479C-B7C0-7936-535AA1C5A97D}"/>
              </a:ext>
            </a:extLst>
          </p:cNvPr>
          <p:cNvSpPr txBox="1"/>
          <p:nvPr/>
        </p:nvSpPr>
        <p:spPr>
          <a:xfrm>
            <a:off x="8101825" y="276963"/>
            <a:ext cx="3252876"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rPr>
              <a:t>Sri Lanka College of Obstetricians &amp; </a:t>
            </a:r>
            <a:r>
              <a:rPr kumimoji="0" lang="en-US" sz="1200" b="0" i="0" u="none" strike="noStrike" cap="none" spc="0" normalizeH="0" baseline="0" dirty="0" err="1">
                <a:ln>
                  <a:noFill/>
                </a:ln>
                <a:solidFill>
                  <a:srgbClr val="000000"/>
                </a:solidFill>
                <a:effectLst/>
                <a:uFillTx/>
                <a:latin typeface="Arial Nova Cond" panose="020B0506020202020204" pitchFamily="34" charset="0"/>
                <a:sym typeface="Calibri"/>
              </a:rPr>
              <a:t>Gynaecologists</a:t>
            </a:r>
            <a:endPar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endParaRPr>
          </a:p>
          <a:p>
            <a:pPr marL="0" marR="0" indent="0" algn="r" defTabSz="914400" rtl="0" fontAlgn="auto" latinLnBrk="0" hangingPunct="0">
              <a:lnSpc>
                <a:spcPct val="100000"/>
              </a:lnSpc>
              <a:spcBef>
                <a:spcPts val="0"/>
              </a:spcBef>
              <a:spcAft>
                <a:spcPts val="0"/>
              </a:spcAft>
              <a:buClrTx/>
              <a:buSzTx/>
              <a:buFontTx/>
              <a:buNone/>
              <a:tabLst/>
            </a:pPr>
            <a:r>
              <a:rPr lang="en-US" sz="1200" dirty="0">
                <a:solidFill>
                  <a:srgbClr val="000000"/>
                </a:solidFill>
                <a:latin typeface="Arial Nova Cond" panose="020B0506020202020204" pitchFamily="34" charset="0"/>
                <a:sym typeface="Calibri"/>
              </a:rPr>
              <a:t>Scientific Activities &amp; Research Committee </a:t>
            </a:r>
            <a:endPar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endParaRPr>
          </a:p>
        </p:txBody>
      </p:sp>
    </p:spTree>
    <p:extLst>
      <p:ext uri="{BB962C8B-B14F-4D97-AF65-F5344CB8AC3E}">
        <p14:creationId xmlns:p14="http://schemas.microsoft.com/office/powerpoint/2010/main" val="24907737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B556E7-8EC3-8824-BF1E-E6BDB285FA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4DDDDC-9C5E-2DEC-47B2-5D3383469166}"/>
              </a:ext>
            </a:extLst>
          </p:cNvPr>
          <p:cNvSpPr>
            <a:spLocks noGrp="1"/>
          </p:cNvSpPr>
          <p:nvPr>
            <p:ph type="title"/>
          </p:nvPr>
        </p:nvSpPr>
        <p:spPr>
          <a:xfrm>
            <a:off x="1063825" y="2576984"/>
            <a:ext cx="10515600" cy="1325563"/>
          </a:xfrm>
        </p:spPr>
        <p:txBody>
          <a:bodyPr>
            <a:normAutofit fontScale="90000"/>
          </a:bodyPr>
          <a:lstStyle/>
          <a:p>
            <a:pPr algn="ctr"/>
            <a:r>
              <a:rPr lang="en-US" sz="4400" b="1" dirty="0">
                <a:ln w="22225">
                  <a:solidFill>
                    <a:schemeClr val="accent2"/>
                  </a:solidFill>
                  <a:prstDash val="solid"/>
                </a:ln>
                <a:solidFill>
                  <a:srgbClr val="FF0000"/>
                </a:solidFill>
                <a:latin typeface="Calibri" panose="020F0502020204030204" pitchFamily="34" charset="0"/>
                <a:ea typeface="Calibri" panose="020F0502020204030204" pitchFamily="34" charset="0"/>
                <a:cs typeface="Times New Roman" panose="02020603050405020304" pitchFamily="18" charset="0"/>
              </a:rPr>
              <a:t>What if the first line </a:t>
            </a:r>
            <a:r>
              <a:rPr lang="en-US" sz="4400" b="1" dirty="0" err="1">
                <a:ln w="22225">
                  <a:solidFill>
                    <a:schemeClr val="accent2"/>
                  </a:solidFill>
                  <a:prstDash val="solid"/>
                </a:ln>
                <a:solidFill>
                  <a:srgbClr val="FF0000"/>
                </a:solidFill>
                <a:latin typeface="Calibri" panose="020F0502020204030204" pitchFamily="34" charset="0"/>
                <a:ea typeface="Calibri" panose="020F0502020204030204" pitchFamily="34" charset="0"/>
                <a:cs typeface="Times New Roman" panose="02020603050405020304" pitchFamily="18" charset="0"/>
              </a:rPr>
              <a:t>manoeuvres</a:t>
            </a:r>
            <a:r>
              <a:rPr lang="en-US" sz="4400" b="1" dirty="0">
                <a:ln w="22225">
                  <a:solidFill>
                    <a:schemeClr val="accent2"/>
                  </a:solidFill>
                  <a:prstDash val="solid"/>
                </a:ln>
                <a:solidFill>
                  <a:srgbClr val="FF0000"/>
                </a:solidFill>
                <a:latin typeface="Calibri" panose="020F0502020204030204" pitchFamily="34" charset="0"/>
                <a:ea typeface="Calibri" panose="020F0502020204030204" pitchFamily="34" charset="0"/>
                <a:cs typeface="Times New Roman" panose="02020603050405020304" pitchFamily="18" charset="0"/>
              </a:rPr>
              <a:t> are not successful?</a:t>
            </a:r>
            <a:br>
              <a:rPr lang="en-US" sz="4400" b="1" dirty="0">
                <a:ln w="22225">
                  <a:solidFill>
                    <a:schemeClr val="accent2"/>
                  </a:solidFill>
                  <a:prstDash val="solid"/>
                </a:ln>
                <a:solidFill>
                  <a:srgbClr val="FF0000"/>
                </a:solidFill>
              </a:rPr>
            </a:br>
            <a:endParaRPr lang="en-US" dirty="0"/>
          </a:p>
        </p:txBody>
      </p:sp>
      <p:sp>
        <p:nvSpPr>
          <p:cNvPr id="4" name="Wave 3">
            <a:extLst>
              <a:ext uri="{FF2B5EF4-FFF2-40B4-BE49-F238E27FC236}">
                <a16:creationId xmlns:a16="http://schemas.microsoft.com/office/drawing/2014/main" id="{D1D2CEF9-9662-DF0B-928A-31F7D022A438}"/>
              </a:ext>
            </a:extLst>
          </p:cNvPr>
          <p:cNvSpPr/>
          <p:nvPr/>
        </p:nvSpPr>
        <p:spPr>
          <a:xfrm>
            <a:off x="0" y="6251522"/>
            <a:ext cx="12192000" cy="1003664"/>
          </a:xfrm>
          <a:prstGeom prst="wave">
            <a:avLst>
              <a:gd name="adj1" fmla="val 20000"/>
              <a:gd name="adj2" fmla="val 0"/>
            </a:avLst>
          </a:prstGeom>
          <a:gradFill>
            <a:gsLst>
              <a:gs pos="27000">
                <a:srgbClr val="FF99CC"/>
              </a:gs>
              <a:gs pos="58000">
                <a:schemeClr val="accent1">
                  <a:lumMod val="45000"/>
                  <a:lumOff val="55000"/>
                </a:schemeClr>
              </a:gs>
              <a:gs pos="58000">
                <a:schemeClr val="accent1">
                  <a:lumMod val="45000"/>
                  <a:lumOff val="55000"/>
                </a:schemeClr>
              </a:gs>
              <a:gs pos="100000">
                <a:srgbClr val="003366"/>
              </a:gs>
            </a:gsLst>
            <a:lin ang="5400000" scaled="1"/>
          </a:gra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pic>
        <p:nvPicPr>
          <p:cNvPr id="5" name="Picture 4">
            <a:extLst>
              <a:ext uri="{FF2B5EF4-FFF2-40B4-BE49-F238E27FC236}">
                <a16:creationId xmlns:a16="http://schemas.microsoft.com/office/drawing/2014/main" id="{C97BD1C7-2219-E646-E0C9-1AED0906E5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6838" y="199162"/>
            <a:ext cx="627805" cy="617267"/>
          </a:xfrm>
          <a:prstGeom prst="rect">
            <a:avLst/>
          </a:prstGeom>
        </p:spPr>
      </p:pic>
      <p:pic>
        <p:nvPicPr>
          <p:cNvPr id="6" name="Picture 5">
            <a:extLst>
              <a:ext uri="{FF2B5EF4-FFF2-40B4-BE49-F238E27FC236}">
                <a16:creationId xmlns:a16="http://schemas.microsoft.com/office/drawing/2014/main" id="{3AED168B-B322-C221-0E59-750FD5B412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825" y="6391183"/>
            <a:ext cx="2212857" cy="274969"/>
          </a:xfrm>
          <a:prstGeom prst="rect">
            <a:avLst/>
          </a:prstGeom>
        </p:spPr>
      </p:pic>
      <p:pic>
        <p:nvPicPr>
          <p:cNvPr id="7" name="Picture 6">
            <a:extLst>
              <a:ext uri="{FF2B5EF4-FFF2-40B4-BE49-F238E27FC236}">
                <a16:creationId xmlns:a16="http://schemas.microsoft.com/office/drawing/2014/main" id="{F6DF5133-EB8A-844D-4A4A-1B0CE0B104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9456" y="5836893"/>
            <a:ext cx="740664" cy="829259"/>
          </a:xfrm>
          <a:prstGeom prst="rect">
            <a:avLst/>
          </a:prstGeom>
        </p:spPr>
      </p:pic>
      <p:sp>
        <p:nvSpPr>
          <p:cNvPr id="8" name="TextBox 7">
            <a:extLst>
              <a:ext uri="{FF2B5EF4-FFF2-40B4-BE49-F238E27FC236}">
                <a16:creationId xmlns:a16="http://schemas.microsoft.com/office/drawing/2014/main" id="{651B9EF0-D30D-CA70-50B8-B1387A460DAE}"/>
              </a:ext>
            </a:extLst>
          </p:cNvPr>
          <p:cNvSpPr txBox="1"/>
          <p:nvPr/>
        </p:nvSpPr>
        <p:spPr>
          <a:xfrm>
            <a:off x="8101825" y="276963"/>
            <a:ext cx="3252876"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rPr>
              <a:t>Sri Lanka College of Obstetricians &amp; </a:t>
            </a:r>
            <a:r>
              <a:rPr kumimoji="0" lang="en-US" sz="1200" b="0" i="0" u="none" strike="noStrike" cap="none" spc="0" normalizeH="0" baseline="0" dirty="0" err="1">
                <a:ln>
                  <a:noFill/>
                </a:ln>
                <a:solidFill>
                  <a:srgbClr val="000000"/>
                </a:solidFill>
                <a:effectLst/>
                <a:uFillTx/>
                <a:latin typeface="Arial Nova Cond" panose="020B0506020202020204" pitchFamily="34" charset="0"/>
                <a:sym typeface="Calibri"/>
              </a:rPr>
              <a:t>Gynaecologists</a:t>
            </a:r>
            <a:endPar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endParaRPr>
          </a:p>
          <a:p>
            <a:pPr marL="0" marR="0" indent="0" algn="r" defTabSz="914400" rtl="0" fontAlgn="auto" latinLnBrk="0" hangingPunct="0">
              <a:lnSpc>
                <a:spcPct val="100000"/>
              </a:lnSpc>
              <a:spcBef>
                <a:spcPts val="0"/>
              </a:spcBef>
              <a:spcAft>
                <a:spcPts val="0"/>
              </a:spcAft>
              <a:buClrTx/>
              <a:buSzTx/>
              <a:buFontTx/>
              <a:buNone/>
              <a:tabLst/>
            </a:pPr>
            <a:r>
              <a:rPr lang="en-US" sz="1200" dirty="0">
                <a:solidFill>
                  <a:srgbClr val="000000"/>
                </a:solidFill>
                <a:latin typeface="Arial Nova Cond" panose="020B0506020202020204" pitchFamily="34" charset="0"/>
                <a:sym typeface="Calibri"/>
              </a:rPr>
              <a:t>Scientific Activities &amp; Research Committee </a:t>
            </a:r>
            <a:endPar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endParaRPr>
          </a:p>
        </p:txBody>
      </p:sp>
    </p:spTree>
    <p:extLst>
      <p:ext uri="{BB962C8B-B14F-4D97-AF65-F5344CB8AC3E}">
        <p14:creationId xmlns:p14="http://schemas.microsoft.com/office/powerpoint/2010/main" val="33270902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FD453D-94A1-7F9D-F6C0-60DC32B530DB}"/>
            </a:ext>
          </a:extLst>
        </p:cNvPr>
        <p:cNvGrpSpPr/>
        <p:nvPr/>
      </p:nvGrpSpPr>
      <p:grpSpPr>
        <a:xfrm>
          <a:off x="0" y="0"/>
          <a:ext cx="0" cy="0"/>
          <a:chOff x="0" y="0"/>
          <a:chExt cx="0" cy="0"/>
        </a:xfrm>
      </p:grpSpPr>
      <p:sp>
        <p:nvSpPr>
          <p:cNvPr id="4" name="Wave 3">
            <a:extLst>
              <a:ext uri="{FF2B5EF4-FFF2-40B4-BE49-F238E27FC236}">
                <a16:creationId xmlns:a16="http://schemas.microsoft.com/office/drawing/2014/main" id="{675D9211-C0EF-ABF5-55B5-06070CC85CED}"/>
              </a:ext>
            </a:extLst>
          </p:cNvPr>
          <p:cNvSpPr/>
          <p:nvPr/>
        </p:nvSpPr>
        <p:spPr>
          <a:xfrm>
            <a:off x="0" y="6251522"/>
            <a:ext cx="12192000" cy="1003664"/>
          </a:xfrm>
          <a:prstGeom prst="wave">
            <a:avLst>
              <a:gd name="adj1" fmla="val 20000"/>
              <a:gd name="adj2" fmla="val 0"/>
            </a:avLst>
          </a:prstGeom>
          <a:gradFill>
            <a:gsLst>
              <a:gs pos="27000">
                <a:srgbClr val="FF99CC"/>
              </a:gs>
              <a:gs pos="58000">
                <a:schemeClr val="accent1">
                  <a:lumMod val="45000"/>
                  <a:lumOff val="55000"/>
                </a:schemeClr>
              </a:gs>
              <a:gs pos="58000">
                <a:schemeClr val="accent1">
                  <a:lumMod val="45000"/>
                  <a:lumOff val="55000"/>
                </a:schemeClr>
              </a:gs>
              <a:gs pos="100000">
                <a:srgbClr val="003366"/>
              </a:gs>
            </a:gsLst>
            <a:lin ang="5400000" scaled="1"/>
          </a:gra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pic>
        <p:nvPicPr>
          <p:cNvPr id="5" name="Picture 4">
            <a:extLst>
              <a:ext uri="{FF2B5EF4-FFF2-40B4-BE49-F238E27FC236}">
                <a16:creationId xmlns:a16="http://schemas.microsoft.com/office/drawing/2014/main" id="{8586C176-6A31-63EC-5AA1-865026DC47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6838" y="199162"/>
            <a:ext cx="627805" cy="617267"/>
          </a:xfrm>
          <a:prstGeom prst="rect">
            <a:avLst/>
          </a:prstGeom>
        </p:spPr>
      </p:pic>
      <p:pic>
        <p:nvPicPr>
          <p:cNvPr id="6" name="Picture 5">
            <a:extLst>
              <a:ext uri="{FF2B5EF4-FFF2-40B4-BE49-F238E27FC236}">
                <a16:creationId xmlns:a16="http://schemas.microsoft.com/office/drawing/2014/main" id="{BD9A6951-11BF-F861-B360-31CAD8D6F2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825" y="6391183"/>
            <a:ext cx="2212857" cy="274969"/>
          </a:xfrm>
          <a:prstGeom prst="rect">
            <a:avLst/>
          </a:prstGeom>
        </p:spPr>
      </p:pic>
      <p:pic>
        <p:nvPicPr>
          <p:cNvPr id="7" name="Picture 6">
            <a:extLst>
              <a:ext uri="{FF2B5EF4-FFF2-40B4-BE49-F238E27FC236}">
                <a16:creationId xmlns:a16="http://schemas.microsoft.com/office/drawing/2014/main" id="{09A2AF39-B80E-51F7-6207-2C92023D3C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9456" y="5836893"/>
            <a:ext cx="740664" cy="829259"/>
          </a:xfrm>
          <a:prstGeom prst="rect">
            <a:avLst/>
          </a:prstGeom>
        </p:spPr>
      </p:pic>
      <p:sp>
        <p:nvSpPr>
          <p:cNvPr id="8" name="TextBox 7">
            <a:extLst>
              <a:ext uri="{FF2B5EF4-FFF2-40B4-BE49-F238E27FC236}">
                <a16:creationId xmlns:a16="http://schemas.microsoft.com/office/drawing/2014/main" id="{37D9F503-E58F-8071-4373-7D21FE98495E}"/>
              </a:ext>
            </a:extLst>
          </p:cNvPr>
          <p:cNvSpPr txBox="1"/>
          <p:nvPr/>
        </p:nvSpPr>
        <p:spPr>
          <a:xfrm>
            <a:off x="8101825" y="276963"/>
            <a:ext cx="3252876"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rPr>
              <a:t>Sri Lanka College of Obstetricians &amp; </a:t>
            </a:r>
            <a:r>
              <a:rPr kumimoji="0" lang="en-US" sz="1200" b="0" i="0" u="none" strike="noStrike" cap="none" spc="0" normalizeH="0" baseline="0" dirty="0" err="1">
                <a:ln>
                  <a:noFill/>
                </a:ln>
                <a:solidFill>
                  <a:srgbClr val="000000"/>
                </a:solidFill>
                <a:effectLst/>
                <a:uFillTx/>
                <a:latin typeface="Arial Nova Cond" panose="020B0506020202020204" pitchFamily="34" charset="0"/>
                <a:sym typeface="Calibri"/>
              </a:rPr>
              <a:t>Gynaecologists</a:t>
            </a:r>
            <a:endPar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endParaRPr>
          </a:p>
          <a:p>
            <a:pPr marL="0" marR="0" indent="0" algn="r" defTabSz="914400" rtl="0" fontAlgn="auto" latinLnBrk="0" hangingPunct="0">
              <a:lnSpc>
                <a:spcPct val="100000"/>
              </a:lnSpc>
              <a:spcBef>
                <a:spcPts val="0"/>
              </a:spcBef>
              <a:spcAft>
                <a:spcPts val="0"/>
              </a:spcAft>
              <a:buClrTx/>
              <a:buSzTx/>
              <a:buFontTx/>
              <a:buNone/>
              <a:tabLst/>
            </a:pPr>
            <a:r>
              <a:rPr lang="en-US" sz="1200" dirty="0">
                <a:solidFill>
                  <a:srgbClr val="000000"/>
                </a:solidFill>
                <a:latin typeface="Arial Nova Cond" panose="020B0506020202020204" pitchFamily="34" charset="0"/>
                <a:sym typeface="Calibri"/>
              </a:rPr>
              <a:t>Scientific Activities &amp; Research Committee </a:t>
            </a:r>
            <a:endPar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endParaRPr>
          </a:p>
        </p:txBody>
      </p:sp>
      <p:sp>
        <p:nvSpPr>
          <p:cNvPr id="9" name="Title 8">
            <a:extLst>
              <a:ext uri="{FF2B5EF4-FFF2-40B4-BE49-F238E27FC236}">
                <a16:creationId xmlns:a16="http://schemas.microsoft.com/office/drawing/2014/main" id="{4CA670A2-00C1-9E51-7733-9320A9B3EEA5}"/>
              </a:ext>
            </a:extLst>
          </p:cNvPr>
          <p:cNvSpPr>
            <a:spLocks noGrp="1"/>
          </p:cNvSpPr>
          <p:nvPr>
            <p:ph type="title"/>
          </p:nvPr>
        </p:nvSpPr>
        <p:spPr/>
        <p:txBody>
          <a:bodyPr/>
          <a:lstStyle/>
          <a:p>
            <a:endParaRPr lang="en-LK"/>
          </a:p>
        </p:txBody>
      </p:sp>
      <p:sp>
        <p:nvSpPr>
          <p:cNvPr id="10" name="TextBox 9">
            <a:extLst>
              <a:ext uri="{FF2B5EF4-FFF2-40B4-BE49-F238E27FC236}">
                <a16:creationId xmlns:a16="http://schemas.microsoft.com/office/drawing/2014/main" id="{2B811471-D0FD-F948-D453-C776A19C8F8A}"/>
              </a:ext>
            </a:extLst>
          </p:cNvPr>
          <p:cNvSpPr txBox="1"/>
          <p:nvPr/>
        </p:nvSpPr>
        <p:spPr>
          <a:xfrm>
            <a:off x="838200" y="1940011"/>
            <a:ext cx="9627973" cy="3231654"/>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Calibri" panose="020F0502020204030204" pitchFamily="34" charset="0"/>
                <a:ea typeface="Calibri" panose="020F0502020204030204" pitchFamily="34" charset="0"/>
                <a:cs typeface="Times New Roman" panose="02020603050405020304" pitchFamily="18" charset="0"/>
              </a:rPr>
              <a:t>Proceeding to second line </a:t>
            </a:r>
            <a:r>
              <a:rPr lang="en-US" sz="2800" dirty="0" err="1">
                <a:latin typeface="Calibri" panose="020F0502020204030204" pitchFamily="34" charset="0"/>
                <a:ea typeface="Calibri" panose="020F0502020204030204" pitchFamily="34" charset="0"/>
                <a:cs typeface="Times New Roman" panose="02020603050405020304" pitchFamily="18" charset="0"/>
              </a:rPr>
              <a:t>manoeuvres</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endParaRPr lang="en-US" sz="28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2800" dirty="0">
                <a:solidFill>
                  <a:srgbClr val="C00000"/>
                </a:solidFill>
                <a:latin typeface="Calibri" panose="020F0502020204030204" pitchFamily="34" charset="0"/>
                <a:ea typeface="Calibri" panose="020F0502020204030204" pitchFamily="34" charset="0"/>
                <a:cs typeface="Times New Roman" panose="02020603050405020304" pitchFamily="18" charset="0"/>
              </a:rPr>
              <a:t>All-fours position and internal </a:t>
            </a:r>
            <a:r>
              <a:rPr lang="en-US" sz="2800" dirty="0" err="1">
                <a:solidFill>
                  <a:srgbClr val="C00000"/>
                </a:solidFill>
                <a:latin typeface="Calibri" panose="020F0502020204030204" pitchFamily="34" charset="0"/>
                <a:ea typeface="Calibri" panose="020F0502020204030204" pitchFamily="34" charset="0"/>
                <a:cs typeface="Times New Roman" panose="02020603050405020304" pitchFamily="18" charset="0"/>
              </a:rPr>
              <a:t>manoeuvres</a:t>
            </a:r>
            <a:r>
              <a:rPr lang="en-US" sz="2800" dirty="0">
                <a:solidFill>
                  <a:srgbClr val="C00000"/>
                </a:solidFill>
                <a:latin typeface="Calibri" panose="020F0502020204030204" pitchFamily="34" charset="0"/>
                <a:ea typeface="Calibri" panose="020F0502020204030204" pitchFamily="34" charset="0"/>
                <a:cs typeface="Times New Roman" panose="02020603050405020304" pitchFamily="18" charset="0"/>
              </a:rPr>
              <a:t> are equal in the order as second line </a:t>
            </a:r>
            <a:r>
              <a:rPr lang="en-US" sz="2800" dirty="0" err="1">
                <a:solidFill>
                  <a:srgbClr val="C00000"/>
                </a:solidFill>
                <a:latin typeface="Calibri" panose="020F0502020204030204" pitchFamily="34" charset="0"/>
                <a:ea typeface="Calibri" panose="020F0502020204030204" pitchFamily="34" charset="0"/>
                <a:cs typeface="Times New Roman" panose="02020603050405020304" pitchFamily="18" charset="0"/>
              </a:rPr>
              <a:t>manoeuvres</a:t>
            </a:r>
            <a:endParaRPr lang="en-US" sz="28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2800" dirty="0">
                <a:latin typeface="Calibri" panose="020F0502020204030204" pitchFamily="34" charset="0"/>
                <a:ea typeface="Calibri" panose="020F0502020204030204" pitchFamily="34" charset="0"/>
                <a:cs typeface="Times New Roman" panose="02020603050405020304" pitchFamily="18" charset="0"/>
              </a:rPr>
              <a:t>It’s up to the discretion of clinicians’ experience to decide which one to be chosen.</a:t>
            </a:r>
            <a:br>
              <a:rPr lang="en-US" sz="1800" dirty="0">
                <a:latin typeface="Calibri" panose="020F0502020204030204" pitchFamily="34" charset="0"/>
                <a:ea typeface="Calibri" panose="020F0502020204030204" pitchFamily="34" charset="0"/>
                <a:cs typeface="Times New Roman" panose="02020603050405020304" pitchFamily="18" charset="0"/>
              </a:rPr>
            </a:br>
            <a:br>
              <a:rPr lang="en-US" sz="1800" b="1" dirty="0">
                <a:ln w="22225">
                  <a:solidFill>
                    <a:schemeClr val="accent2"/>
                  </a:solidFill>
                  <a:prstDash val="solid"/>
                </a:ln>
                <a:solidFill>
                  <a:srgbClr val="FF0000"/>
                </a:solidFill>
              </a:rPr>
            </a:br>
            <a:endParaRPr lang="en-LK" dirty="0"/>
          </a:p>
        </p:txBody>
      </p:sp>
    </p:spTree>
    <p:extLst>
      <p:ext uri="{BB962C8B-B14F-4D97-AF65-F5344CB8AC3E}">
        <p14:creationId xmlns:p14="http://schemas.microsoft.com/office/powerpoint/2010/main" val="34914608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7CBA91-663A-66EF-60B6-17072D1DB9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2F8CC3-E1BA-DC96-7144-417A6AC09E34}"/>
              </a:ext>
            </a:extLst>
          </p:cNvPr>
          <p:cNvSpPr>
            <a:spLocks noGrp="1"/>
          </p:cNvSpPr>
          <p:nvPr>
            <p:ph type="title"/>
          </p:nvPr>
        </p:nvSpPr>
        <p:spPr>
          <a:xfrm>
            <a:off x="838200" y="365125"/>
            <a:ext cx="10515600" cy="1001857"/>
          </a:xfrm>
        </p:spPr>
        <p:txBody>
          <a:bodyPr/>
          <a:lstStyle/>
          <a:p>
            <a:r>
              <a:rPr lang="en-US" b="1" dirty="0"/>
              <a:t>Internal maneuvers </a:t>
            </a:r>
          </a:p>
        </p:txBody>
      </p:sp>
      <p:sp>
        <p:nvSpPr>
          <p:cNvPr id="3" name="Content Placeholder 2">
            <a:extLst>
              <a:ext uri="{FF2B5EF4-FFF2-40B4-BE49-F238E27FC236}">
                <a16:creationId xmlns:a16="http://schemas.microsoft.com/office/drawing/2014/main" id="{E7805849-A353-4CC0-B0E3-34A4E302671B}"/>
              </a:ext>
            </a:extLst>
          </p:cNvPr>
          <p:cNvSpPr>
            <a:spLocks noGrp="1"/>
          </p:cNvSpPr>
          <p:nvPr>
            <p:ph idx="1"/>
          </p:nvPr>
        </p:nvSpPr>
        <p:spPr>
          <a:xfrm>
            <a:off x="477982" y="1366982"/>
            <a:ext cx="10515600" cy="4351338"/>
          </a:xfrm>
        </p:spPr>
        <p:txBody>
          <a:bodyPr/>
          <a:lstStyle/>
          <a:p>
            <a:r>
              <a:rPr lang="en-US" sz="3200" b="1" dirty="0">
                <a:solidFill>
                  <a:srgbClr val="FF0000"/>
                </a:solidFill>
              </a:rPr>
              <a:t>Internal rotational </a:t>
            </a:r>
            <a:r>
              <a:rPr lang="en-US" sz="3200" b="1" dirty="0" err="1">
                <a:solidFill>
                  <a:srgbClr val="FF0000"/>
                </a:solidFill>
              </a:rPr>
              <a:t>manoeuvres</a:t>
            </a:r>
            <a:endParaRPr lang="en-US" sz="3200" b="1" dirty="0">
              <a:solidFill>
                <a:srgbClr val="FF0000"/>
              </a:solidFill>
            </a:endParaRPr>
          </a:p>
          <a:p>
            <a:pPr marL="0" indent="0" algn="ctr">
              <a:buNone/>
            </a:pPr>
            <a:r>
              <a:rPr lang="en-US" sz="3200" b="1" dirty="0">
                <a:solidFill>
                  <a:srgbClr val="FF0000"/>
                </a:solidFill>
              </a:rPr>
              <a:t>or</a:t>
            </a:r>
          </a:p>
          <a:p>
            <a:r>
              <a:rPr lang="en-US" sz="3200" b="1" dirty="0">
                <a:solidFill>
                  <a:srgbClr val="FF0000"/>
                </a:solidFill>
              </a:rPr>
              <a:t>Delivery of the posterior arm</a:t>
            </a:r>
          </a:p>
          <a:p>
            <a:endParaRPr lang="en-US" sz="3200" b="1" dirty="0">
              <a:solidFill>
                <a:srgbClr val="FF0000"/>
              </a:solidFill>
            </a:endParaRPr>
          </a:p>
          <a:p>
            <a:r>
              <a:rPr lang="en-US" sz="3200" dirty="0"/>
              <a:t>Episiotomy – for access into vagina</a:t>
            </a:r>
          </a:p>
        </p:txBody>
      </p:sp>
      <p:sp>
        <p:nvSpPr>
          <p:cNvPr id="4" name="Wave 3">
            <a:extLst>
              <a:ext uri="{FF2B5EF4-FFF2-40B4-BE49-F238E27FC236}">
                <a16:creationId xmlns:a16="http://schemas.microsoft.com/office/drawing/2014/main" id="{CCDD2710-BA6F-0D25-66A9-C2E24FFED86B}"/>
              </a:ext>
            </a:extLst>
          </p:cNvPr>
          <p:cNvSpPr/>
          <p:nvPr/>
        </p:nvSpPr>
        <p:spPr>
          <a:xfrm>
            <a:off x="0" y="6251522"/>
            <a:ext cx="12192000" cy="1003664"/>
          </a:xfrm>
          <a:prstGeom prst="wave">
            <a:avLst>
              <a:gd name="adj1" fmla="val 20000"/>
              <a:gd name="adj2" fmla="val 0"/>
            </a:avLst>
          </a:prstGeom>
          <a:gradFill>
            <a:gsLst>
              <a:gs pos="27000">
                <a:srgbClr val="FF99CC"/>
              </a:gs>
              <a:gs pos="58000">
                <a:schemeClr val="accent1">
                  <a:lumMod val="45000"/>
                  <a:lumOff val="55000"/>
                </a:schemeClr>
              </a:gs>
              <a:gs pos="58000">
                <a:schemeClr val="accent1">
                  <a:lumMod val="45000"/>
                  <a:lumOff val="55000"/>
                </a:schemeClr>
              </a:gs>
              <a:gs pos="100000">
                <a:srgbClr val="003366"/>
              </a:gs>
            </a:gsLst>
            <a:lin ang="5400000" scaled="1"/>
          </a:gra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pic>
        <p:nvPicPr>
          <p:cNvPr id="5" name="Picture 4">
            <a:extLst>
              <a:ext uri="{FF2B5EF4-FFF2-40B4-BE49-F238E27FC236}">
                <a16:creationId xmlns:a16="http://schemas.microsoft.com/office/drawing/2014/main" id="{82AF240D-4F06-9143-2CBB-43DD555445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6838" y="199162"/>
            <a:ext cx="627805" cy="617267"/>
          </a:xfrm>
          <a:prstGeom prst="rect">
            <a:avLst/>
          </a:prstGeom>
        </p:spPr>
      </p:pic>
      <p:pic>
        <p:nvPicPr>
          <p:cNvPr id="6" name="Picture 5">
            <a:extLst>
              <a:ext uri="{FF2B5EF4-FFF2-40B4-BE49-F238E27FC236}">
                <a16:creationId xmlns:a16="http://schemas.microsoft.com/office/drawing/2014/main" id="{BB3B1B51-F169-88E7-39DF-BB1F06880D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825" y="6391183"/>
            <a:ext cx="2212857" cy="274969"/>
          </a:xfrm>
          <a:prstGeom prst="rect">
            <a:avLst/>
          </a:prstGeom>
        </p:spPr>
      </p:pic>
      <p:pic>
        <p:nvPicPr>
          <p:cNvPr id="7" name="Picture 6">
            <a:extLst>
              <a:ext uri="{FF2B5EF4-FFF2-40B4-BE49-F238E27FC236}">
                <a16:creationId xmlns:a16="http://schemas.microsoft.com/office/drawing/2014/main" id="{A35369E8-B8B5-9DC1-F4A5-917E5F9E00A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9456" y="5836893"/>
            <a:ext cx="740664" cy="829259"/>
          </a:xfrm>
          <a:prstGeom prst="rect">
            <a:avLst/>
          </a:prstGeom>
        </p:spPr>
      </p:pic>
      <p:sp>
        <p:nvSpPr>
          <p:cNvPr id="8" name="TextBox 7">
            <a:extLst>
              <a:ext uri="{FF2B5EF4-FFF2-40B4-BE49-F238E27FC236}">
                <a16:creationId xmlns:a16="http://schemas.microsoft.com/office/drawing/2014/main" id="{348F5F2E-4819-5497-CE3B-AA567CEE3C64}"/>
              </a:ext>
            </a:extLst>
          </p:cNvPr>
          <p:cNvSpPr txBox="1"/>
          <p:nvPr/>
        </p:nvSpPr>
        <p:spPr>
          <a:xfrm>
            <a:off x="8101825" y="276963"/>
            <a:ext cx="3252876"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rPr>
              <a:t>Sri Lanka College of Obstetricians &amp; </a:t>
            </a:r>
            <a:r>
              <a:rPr kumimoji="0" lang="en-US" sz="1200" b="0" i="0" u="none" strike="noStrike" cap="none" spc="0" normalizeH="0" baseline="0" dirty="0" err="1">
                <a:ln>
                  <a:noFill/>
                </a:ln>
                <a:solidFill>
                  <a:srgbClr val="000000"/>
                </a:solidFill>
                <a:effectLst/>
                <a:uFillTx/>
                <a:latin typeface="Arial Nova Cond" panose="020B0506020202020204" pitchFamily="34" charset="0"/>
                <a:sym typeface="Calibri"/>
              </a:rPr>
              <a:t>Gynaecologists</a:t>
            </a:r>
            <a:endPar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endParaRPr>
          </a:p>
          <a:p>
            <a:pPr marL="0" marR="0" indent="0" algn="r" defTabSz="914400" rtl="0" fontAlgn="auto" latinLnBrk="0" hangingPunct="0">
              <a:lnSpc>
                <a:spcPct val="100000"/>
              </a:lnSpc>
              <a:spcBef>
                <a:spcPts val="0"/>
              </a:spcBef>
              <a:spcAft>
                <a:spcPts val="0"/>
              </a:spcAft>
              <a:buClrTx/>
              <a:buSzTx/>
              <a:buFontTx/>
              <a:buNone/>
              <a:tabLst/>
            </a:pPr>
            <a:r>
              <a:rPr lang="en-US" sz="1200" dirty="0">
                <a:solidFill>
                  <a:srgbClr val="000000"/>
                </a:solidFill>
                <a:latin typeface="Arial Nova Cond" panose="020B0506020202020204" pitchFamily="34" charset="0"/>
                <a:sym typeface="Calibri"/>
              </a:rPr>
              <a:t>Scientific Activities &amp; Research Committee </a:t>
            </a:r>
            <a:endPar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endParaRPr>
          </a:p>
        </p:txBody>
      </p:sp>
    </p:spTree>
    <p:extLst>
      <p:ext uri="{BB962C8B-B14F-4D97-AF65-F5344CB8AC3E}">
        <p14:creationId xmlns:p14="http://schemas.microsoft.com/office/powerpoint/2010/main" val="19550415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E686F9-ABCC-8F0D-254B-1AABE14E19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91A7CD-5F49-0862-8B9B-C27FB345B29A}"/>
              </a:ext>
            </a:extLst>
          </p:cNvPr>
          <p:cNvSpPr>
            <a:spLocks noGrp="1"/>
          </p:cNvSpPr>
          <p:nvPr>
            <p:ph type="title"/>
          </p:nvPr>
        </p:nvSpPr>
        <p:spPr>
          <a:xfrm>
            <a:off x="838200" y="365125"/>
            <a:ext cx="10515600" cy="1001857"/>
          </a:xfrm>
        </p:spPr>
        <p:txBody>
          <a:bodyPr/>
          <a:lstStyle/>
          <a:p>
            <a:r>
              <a:rPr lang="en-US" b="1" dirty="0"/>
              <a:t>Episiotomy</a:t>
            </a:r>
          </a:p>
        </p:txBody>
      </p:sp>
      <p:sp>
        <p:nvSpPr>
          <p:cNvPr id="3" name="Content Placeholder 2">
            <a:extLst>
              <a:ext uri="{FF2B5EF4-FFF2-40B4-BE49-F238E27FC236}">
                <a16:creationId xmlns:a16="http://schemas.microsoft.com/office/drawing/2014/main" id="{60F33346-2E2A-B270-3DE1-797D31C1B8EC}"/>
              </a:ext>
            </a:extLst>
          </p:cNvPr>
          <p:cNvSpPr>
            <a:spLocks noGrp="1"/>
          </p:cNvSpPr>
          <p:nvPr>
            <p:ph idx="1"/>
          </p:nvPr>
        </p:nvSpPr>
        <p:spPr>
          <a:xfrm>
            <a:off x="477981" y="1366981"/>
            <a:ext cx="11396861" cy="5125893"/>
          </a:xfrm>
        </p:spPr>
        <p:txBody>
          <a:bodyPr>
            <a:normAutofit/>
          </a:bodyPr>
          <a:lstStyle/>
          <a:p>
            <a:r>
              <a:rPr lang="en-US" sz="3200" dirty="0"/>
              <a:t>Gaining access to the vagina for internal </a:t>
            </a:r>
            <a:r>
              <a:rPr lang="en-US" sz="3200" dirty="0" err="1"/>
              <a:t>manoeuvres</a:t>
            </a:r>
            <a:endParaRPr lang="en-US" sz="3200" dirty="0"/>
          </a:p>
          <a:p>
            <a:r>
              <a:rPr lang="en-US" sz="3200" dirty="0"/>
              <a:t> The most spacious part of the pelvis is in the sacral hollow; therefore vaginal access should be gained posteriorly, into the sacral hollow. The whole hand should be entered posteriorly to perform internal rotation or delivery of the posterior arm.</a:t>
            </a:r>
          </a:p>
          <a:p>
            <a:r>
              <a:rPr lang="en-US" sz="3200" dirty="0"/>
              <a:t>An </a:t>
            </a:r>
            <a:r>
              <a:rPr lang="en-US" sz="3200" dirty="0">
                <a:solidFill>
                  <a:schemeClr val="accent1"/>
                </a:solidFill>
              </a:rPr>
              <a:t>episiotomy will not relieve the bony obstruction of shoulder dystocia </a:t>
            </a:r>
            <a:r>
              <a:rPr lang="en-US" sz="3200" dirty="0"/>
              <a:t>but may be required to allow the healthcare professional more space to facilitate internal vaginal </a:t>
            </a:r>
            <a:r>
              <a:rPr lang="en-US" sz="3200" dirty="0" err="1"/>
              <a:t>manoeuvres</a:t>
            </a:r>
            <a:r>
              <a:rPr lang="en-US" sz="3200" dirty="0"/>
              <a:t>. </a:t>
            </a:r>
          </a:p>
          <a:p>
            <a:r>
              <a:rPr lang="en-US" sz="3200" dirty="0"/>
              <a:t>The use of an </a:t>
            </a:r>
            <a:r>
              <a:rPr lang="en-US" sz="3200" dirty="0">
                <a:solidFill>
                  <a:schemeClr val="accent1"/>
                </a:solidFill>
              </a:rPr>
              <a:t>episiotomy does not decrease the risk of BPI with shoulder dystocia.</a:t>
            </a:r>
          </a:p>
          <a:p>
            <a:endParaRPr lang="en-US" sz="3200" b="1" dirty="0">
              <a:solidFill>
                <a:srgbClr val="FF0000"/>
              </a:solidFill>
            </a:endParaRPr>
          </a:p>
        </p:txBody>
      </p:sp>
      <p:sp>
        <p:nvSpPr>
          <p:cNvPr id="4" name="Wave 3">
            <a:extLst>
              <a:ext uri="{FF2B5EF4-FFF2-40B4-BE49-F238E27FC236}">
                <a16:creationId xmlns:a16="http://schemas.microsoft.com/office/drawing/2014/main" id="{4CB8C2B6-F6B0-BC99-EF37-D9B07D33234D}"/>
              </a:ext>
            </a:extLst>
          </p:cNvPr>
          <p:cNvSpPr/>
          <p:nvPr/>
        </p:nvSpPr>
        <p:spPr>
          <a:xfrm>
            <a:off x="0" y="6251522"/>
            <a:ext cx="12192000" cy="1003664"/>
          </a:xfrm>
          <a:prstGeom prst="wave">
            <a:avLst>
              <a:gd name="adj1" fmla="val 20000"/>
              <a:gd name="adj2" fmla="val 0"/>
            </a:avLst>
          </a:prstGeom>
          <a:gradFill>
            <a:gsLst>
              <a:gs pos="27000">
                <a:srgbClr val="FF99CC"/>
              </a:gs>
              <a:gs pos="58000">
                <a:schemeClr val="accent1">
                  <a:lumMod val="45000"/>
                  <a:lumOff val="55000"/>
                </a:schemeClr>
              </a:gs>
              <a:gs pos="58000">
                <a:schemeClr val="accent1">
                  <a:lumMod val="45000"/>
                  <a:lumOff val="55000"/>
                </a:schemeClr>
              </a:gs>
              <a:gs pos="100000">
                <a:srgbClr val="003366"/>
              </a:gs>
            </a:gsLst>
            <a:lin ang="5400000" scaled="1"/>
          </a:gra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pic>
        <p:nvPicPr>
          <p:cNvPr id="5" name="Picture 4">
            <a:extLst>
              <a:ext uri="{FF2B5EF4-FFF2-40B4-BE49-F238E27FC236}">
                <a16:creationId xmlns:a16="http://schemas.microsoft.com/office/drawing/2014/main" id="{960A0D93-2070-91C9-74EA-1CB302AE08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6838" y="199162"/>
            <a:ext cx="627805" cy="617267"/>
          </a:xfrm>
          <a:prstGeom prst="rect">
            <a:avLst/>
          </a:prstGeom>
        </p:spPr>
      </p:pic>
      <p:pic>
        <p:nvPicPr>
          <p:cNvPr id="6" name="Picture 5">
            <a:extLst>
              <a:ext uri="{FF2B5EF4-FFF2-40B4-BE49-F238E27FC236}">
                <a16:creationId xmlns:a16="http://schemas.microsoft.com/office/drawing/2014/main" id="{814D5324-67C9-AA6B-0436-3FAA9DAC47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825" y="6391183"/>
            <a:ext cx="2212857" cy="274969"/>
          </a:xfrm>
          <a:prstGeom prst="rect">
            <a:avLst/>
          </a:prstGeom>
        </p:spPr>
      </p:pic>
      <p:pic>
        <p:nvPicPr>
          <p:cNvPr id="7" name="Picture 6">
            <a:extLst>
              <a:ext uri="{FF2B5EF4-FFF2-40B4-BE49-F238E27FC236}">
                <a16:creationId xmlns:a16="http://schemas.microsoft.com/office/drawing/2014/main" id="{A88CA6A6-A39E-4BEB-4C06-F8A1785D5C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9456" y="5836893"/>
            <a:ext cx="740664" cy="829259"/>
          </a:xfrm>
          <a:prstGeom prst="rect">
            <a:avLst/>
          </a:prstGeom>
        </p:spPr>
      </p:pic>
      <p:sp>
        <p:nvSpPr>
          <p:cNvPr id="8" name="TextBox 7">
            <a:extLst>
              <a:ext uri="{FF2B5EF4-FFF2-40B4-BE49-F238E27FC236}">
                <a16:creationId xmlns:a16="http://schemas.microsoft.com/office/drawing/2014/main" id="{91CAA341-7492-EAFF-0CE3-D729E4E45068}"/>
              </a:ext>
            </a:extLst>
          </p:cNvPr>
          <p:cNvSpPr txBox="1"/>
          <p:nvPr/>
        </p:nvSpPr>
        <p:spPr>
          <a:xfrm>
            <a:off x="8101825" y="276963"/>
            <a:ext cx="3252876"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rPr>
              <a:t>Sri Lanka College of Obstetricians &amp; </a:t>
            </a:r>
            <a:r>
              <a:rPr kumimoji="0" lang="en-US" sz="1200" b="0" i="0" u="none" strike="noStrike" cap="none" spc="0" normalizeH="0" baseline="0" dirty="0" err="1">
                <a:ln>
                  <a:noFill/>
                </a:ln>
                <a:solidFill>
                  <a:srgbClr val="000000"/>
                </a:solidFill>
                <a:effectLst/>
                <a:uFillTx/>
                <a:latin typeface="Arial Nova Cond" panose="020B0506020202020204" pitchFamily="34" charset="0"/>
                <a:sym typeface="Calibri"/>
              </a:rPr>
              <a:t>Gynaecologists</a:t>
            </a:r>
            <a:endPar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endParaRPr>
          </a:p>
          <a:p>
            <a:pPr marL="0" marR="0" indent="0" algn="r" defTabSz="914400" rtl="0" fontAlgn="auto" latinLnBrk="0" hangingPunct="0">
              <a:lnSpc>
                <a:spcPct val="100000"/>
              </a:lnSpc>
              <a:spcBef>
                <a:spcPts val="0"/>
              </a:spcBef>
              <a:spcAft>
                <a:spcPts val="0"/>
              </a:spcAft>
              <a:buClrTx/>
              <a:buSzTx/>
              <a:buFontTx/>
              <a:buNone/>
              <a:tabLst/>
            </a:pPr>
            <a:r>
              <a:rPr lang="en-US" sz="1200" dirty="0">
                <a:solidFill>
                  <a:srgbClr val="000000"/>
                </a:solidFill>
                <a:latin typeface="Arial Nova Cond" panose="020B0506020202020204" pitchFamily="34" charset="0"/>
                <a:sym typeface="Calibri"/>
              </a:rPr>
              <a:t>Scientific Activities &amp; Research Committee </a:t>
            </a:r>
            <a:endPar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endParaRPr>
          </a:p>
        </p:txBody>
      </p:sp>
    </p:spTree>
    <p:extLst>
      <p:ext uri="{BB962C8B-B14F-4D97-AF65-F5344CB8AC3E}">
        <p14:creationId xmlns:p14="http://schemas.microsoft.com/office/powerpoint/2010/main" val="6506892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982" y="356270"/>
            <a:ext cx="10515600" cy="1001857"/>
          </a:xfrm>
        </p:spPr>
        <p:txBody>
          <a:bodyPr/>
          <a:lstStyle/>
          <a:p>
            <a:r>
              <a:rPr lang="en-US" b="1" dirty="0"/>
              <a:t>Internal rotational maneuvers </a:t>
            </a:r>
          </a:p>
        </p:txBody>
      </p:sp>
      <p:sp>
        <p:nvSpPr>
          <p:cNvPr id="3" name="Content Placeholder 2"/>
          <p:cNvSpPr>
            <a:spLocks noGrp="1"/>
          </p:cNvSpPr>
          <p:nvPr>
            <p:ph idx="1"/>
          </p:nvPr>
        </p:nvSpPr>
        <p:spPr>
          <a:xfrm>
            <a:off x="477982" y="1366982"/>
            <a:ext cx="10515600" cy="4351338"/>
          </a:xfrm>
        </p:spPr>
        <p:txBody>
          <a:bodyPr/>
          <a:lstStyle/>
          <a:p>
            <a:r>
              <a:rPr lang="en-GB" sz="2000" dirty="0">
                <a:effectLst/>
                <a:latin typeface="Helvetica" pitchFamily="2" charset="0"/>
              </a:rPr>
              <a:t>Originall</a:t>
            </a:r>
            <a:r>
              <a:rPr lang="en-GB" sz="2000" dirty="0">
                <a:latin typeface="Helvetica" pitchFamily="2" charset="0"/>
              </a:rPr>
              <a:t>y </a:t>
            </a:r>
            <a:r>
              <a:rPr lang="en-GB" sz="2000" dirty="0">
                <a:effectLst/>
                <a:latin typeface="Helvetica" pitchFamily="2" charset="0"/>
              </a:rPr>
              <a:t>described by Woods and Rubin</a:t>
            </a:r>
          </a:p>
          <a:p>
            <a:r>
              <a:rPr lang="en-GB" sz="2000" dirty="0">
                <a:latin typeface="Helvetica" pitchFamily="2" charset="0"/>
              </a:rPr>
              <a:t>A</a:t>
            </a:r>
            <a:r>
              <a:rPr lang="en-GB" sz="2000" dirty="0">
                <a:effectLst/>
                <a:latin typeface="Helvetica" pitchFamily="2" charset="0"/>
              </a:rPr>
              <a:t>chieved by pressing on the anterior or posterior aspect of the posterior shoulder.</a:t>
            </a:r>
          </a:p>
          <a:p>
            <a:r>
              <a:rPr lang="en-GB" sz="2000" dirty="0">
                <a:effectLst/>
                <a:latin typeface="Helvetica" pitchFamily="2" charset="0"/>
              </a:rPr>
              <a:t>Pressure on the posterior aspect of the posterior shoulder has the additional benefit of </a:t>
            </a:r>
          </a:p>
          <a:p>
            <a:pPr lvl="1"/>
            <a:r>
              <a:rPr lang="en-GB" sz="1800" dirty="0">
                <a:effectLst/>
                <a:latin typeface="Helvetica" pitchFamily="2" charset="0"/>
              </a:rPr>
              <a:t>Reducing the shoulder diameter by adducting the shoulders</a:t>
            </a:r>
          </a:p>
          <a:p>
            <a:r>
              <a:rPr lang="en-GB" sz="2200" i="1" dirty="0">
                <a:solidFill>
                  <a:schemeClr val="accent2">
                    <a:lumMod val="75000"/>
                  </a:schemeClr>
                </a:solidFill>
                <a:effectLst/>
                <a:latin typeface="Helvetica" pitchFamily="2" charset="0"/>
              </a:rPr>
              <a:t>Aim - Shoulders rotated into the wider oblique diameter, resolving the shoulder dystocia. </a:t>
            </a:r>
          </a:p>
          <a:p>
            <a:r>
              <a:rPr lang="en-GB" sz="2000" dirty="0">
                <a:effectLst/>
                <a:latin typeface="Helvetica" pitchFamily="2" charset="0"/>
              </a:rPr>
              <a:t>If pressure on the posterior shoulder is unsuccessful, an attempt should be made to apply pressure on the posterior aspect of the anterior shoulder to adduct and rotate the shoulders into the oblique diameter.</a:t>
            </a:r>
          </a:p>
          <a:p>
            <a:pPr marL="0" indent="0">
              <a:buNone/>
            </a:pPr>
            <a:endParaRPr lang="en-US" sz="3200" b="1" dirty="0">
              <a:solidFill>
                <a:srgbClr val="FF0000"/>
              </a:solidFill>
            </a:endParaRPr>
          </a:p>
        </p:txBody>
      </p:sp>
      <p:sp>
        <p:nvSpPr>
          <p:cNvPr id="4" name="Wave 3">
            <a:extLst>
              <a:ext uri="{FF2B5EF4-FFF2-40B4-BE49-F238E27FC236}">
                <a16:creationId xmlns:a16="http://schemas.microsoft.com/office/drawing/2014/main" id="{DB566313-4C2E-FC48-15C2-31FB5B692320}"/>
              </a:ext>
            </a:extLst>
          </p:cNvPr>
          <p:cNvSpPr/>
          <p:nvPr/>
        </p:nvSpPr>
        <p:spPr>
          <a:xfrm>
            <a:off x="0" y="6251522"/>
            <a:ext cx="12192000" cy="1003664"/>
          </a:xfrm>
          <a:prstGeom prst="wave">
            <a:avLst>
              <a:gd name="adj1" fmla="val 20000"/>
              <a:gd name="adj2" fmla="val 0"/>
            </a:avLst>
          </a:prstGeom>
          <a:gradFill>
            <a:gsLst>
              <a:gs pos="27000">
                <a:srgbClr val="FF99CC"/>
              </a:gs>
              <a:gs pos="58000">
                <a:schemeClr val="accent1">
                  <a:lumMod val="45000"/>
                  <a:lumOff val="55000"/>
                </a:schemeClr>
              </a:gs>
              <a:gs pos="58000">
                <a:schemeClr val="accent1">
                  <a:lumMod val="45000"/>
                  <a:lumOff val="55000"/>
                </a:schemeClr>
              </a:gs>
              <a:gs pos="100000">
                <a:srgbClr val="003366"/>
              </a:gs>
            </a:gsLst>
            <a:lin ang="5400000" scaled="1"/>
          </a:gra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pic>
        <p:nvPicPr>
          <p:cNvPr id="5" name="Picture 4">
            <a:extLst>
              <a:ext uri="{FF2B5EF4-FFF2-40B4-BE49-F238E27FC236}">
                <a16:creationId xmlns:a16="http://schemas.microsoft.com/office/drawing/2014/main" id="{1209E170-34C8-2B68-F0D0-8F070B5907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6838" y="199162"/>
            <a:ext cx="627805" cy="617267"/>
          </a:xfrm>
          <a:prstGeom prst="rect">
            <a:avLst/>
          </a:prstGeom>
        </p:spPr>
      </p:pic>
      <p:pic>
        <p:nvPicPr>
          <p:cNvPr id="6" name="Picture 5">
            <a:extLst>
              <a:ext uri="{FF2B5EF4-FFF2-40B4-BE49-F238E27FC236}">
                <a16:creationId xmlns:a16="http://schemas.microsoft.com/office/drawing/2014/main" id="{A0A75D36-7C99-CB0E-4B64-D6C0608C69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825" y="6391183"/>
            <a:ext cx="2212857" cy="274969"/>
          </a:xfrm>
          <a:prstGeom prst="rect">
            <a:avLst/>
          </a:prstGeom>
        </p:spPr>
      </p:pic>
      <p:pic>
        <p:nvPicPr>
          <p:cNvPr id="7" name="Picture 6">
            <a:extLst>
              <a:ext uri="{FF2B5EF4-FFF2-40B4-BE49-F238E27FC236}">
                <a16:creationId xmlns:a16="http://schemas.microsoft.com/office/drawing/2014/main" id="{BC0EC12F-FD4B-CBA2-5345-C72297A4FF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9456" y="5836893"/>
            <a:ext cx="740664" cy="829259"/>
          </a:xfrm>
          <a:prstGeom prst="rect">
            <a:avLst/>
          </a:prstGeom>
        </p:spPr>
      </p:pic>
      <p:sp>
        <p:nvSpPr>
          <p:cNvPr id="8" name="TextBox 7">
            <a:extLst>
              <a:ext uri="{FF2B5EF4-FFF2-40B4-BE49-F238E27FC236}">
                <a16:creationId xmlns:a16="http://schemas.microsoft.com/office/drawing/2014/main" id="{D0146A63-CF8B-E85B-8CEB-A3E8FC49A00B}"/>
              </a:ext>
            </a:extLst>
          </p:cNvPr>
          <p:cNvSpPr txBox="1"/>
          <p:nvPr/>
        </p:nvSpPr>
        <p:spPr>
          <a:xfrm>
            <a:off x="8101825" y="276963"/>
            <a:ext cx="3252876"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rPr>
              <a:t>Sri Lanka College of Obstetricians &amp; </a:t>
            </a:r>
            <a:r>
              <a:rPr kumimoji="0" lang="en-US" sz="1200" b="0" i="0" u="none" strike="noStrike" cap="none" spc="0" normalizeH="0" baseline="0" dirty="0" err="1">
                <a:ln>
                  <a:noFill/>
                </a:ln>
                <a:solidFill>
                  <a:srgbClr val="000000"/>
                </a:solidFill>
                <a:effectLst/>
                <a:uFillTx/>
                <a:latin typeface="Arial Nova Cond" panose="020B0506020202020204" pitchFamily="34" charset="0"/>
                <a:sym typeface="Calibri"/>
              </a:rPr>
              <a:t>Gynaecologists</a:t>
            </a:r>
            <a:endPar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endParaRPr>
          </a:p>
          <a:p>
            <a:pPr marL="0" marR="0" indent="0" algn="r" defTabSz="914400" rtl="0" fontAlgn="auto" latinLnBrk="0" hangingPunct="0">
              <a:lnSpc>
                <a:spcPct val="100000"/>
              </a:lnSpc>
              <a:spcBef>
                <a:spcPts val="0"/>
              </a:spcBef>
              <a:spcAft>
                <a:spcPts val="0"/>
              </a:spcAft>
              <a:buClrTx/>
              <a:buSzTx/>
              <a:buFontTx/>
              <a:buNone/>
              <a:tabLst/>
            </a:pPr>
            <a:r>
              <a:rPr lang="en-US" sz="1200" dirty="0">
                <a:solidFill>
                  <a:srgbClr val="000000"/>
                </a:solidFill>
                <a:latin typeface="Arial Nova Cond" panose="020B0506020202020204" pitchFamily="34" charset="0"/>
                <a:sym typeface="Calibri"/>
              </a:rPr>
              <a:t>Scientific Activities &amp; Research Committee </a:t>
            </a:r>
            <a:endPar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endParaRPr>
          </a:p>
        </p:txBody>
      </p:sp>
    </p:spTree>
    <p:extLst>
      <p:ext uri="{BB962C8B-B14F-4D97-AF65-F5344CB8AC3E}">
        <p14:creationId xmlns:p14="http://schemas.microsoft.com/office/powerpoint/2010/main" val="13335369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5070" y="934036"/>
            <a:ext cx="11741289" cy="4810982"/>
          </a:xfrm>
        </p:spPr>
      </p:pic>
      <p:sp>
        <p:nvSpPr>
          <p:cNvPr id="2" name="Wave 1">
            <a:extLst>
              <a:ext uri="{FF2B5EF4-FFF2-40B4-BE49-F238E27FC236}">
                <a16:creationId xmlns:a16="http://schemas.microsoft.com/office/drawing/2014/main" id="{E602DBF3-BDBB-4DDC-6203-795A600BE4E4}"/>
              </a:ext>
            </a:extLst>
          </p:cNvPr>
          <p:cNvSpPr/>
          <p:nvPr/>
        </p:nvSpPr>
        <p:spPr>
          <a:xfrm>
            <a:off x="0" y="6251522"/>
            <a:ext cx="12192000" cy="1003664"/>
          </a:xfrm>
          <a:prstGeom prst="wave">
            <a:avLst>
              <a:gd name="adj1" fmla="val 20000"/>
              <a:gd name="adj2" fmla="val 0"/>
            </a:avLst>
          </a:prstGeom>
          <a:gradFill>
            <a:gsLst>
              <a:gs pos="27000">
                <a:srgbClr val="FF99CC"/>
              </a:gs>
              <a:gs pos="58000">
                <a:schemeClr val="accent1">
                  <a:lumMod val="45000"/>
                  <a:lumOff val="55000"/>
                </a:schemeClr>
              </a:gs>
              <a:gs pos="58000">
                <a:schemeClr val="accent1">
                  <a:lumMod val="45000"/>
                  <a:lumOff val="55000"/>
                </a:schemeClr>
              </a:gs>
              <a:gs pos="100000">
                <a:srgbClr val="003366"/>
              </a:gs>
            </a:gsLst>
            <a:lin ang="5400000" scaled="1"/>
          </a:gra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pic>
        <p:nvPicPr>
          <p:cNvPr id="3" name="Picture 2">
            <a:extLst>
              <a:ext uri="{FF2B5EF4-FFF2-40B4-BE49-F238E27FC236}">
                <a16:creationId xmlns:a16="http://schemas.microsoft.com/office/drawing/2014/main" id="{F3833A31-318D-0964-B284-3EFAB3B3BA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6838" y="199162"/>
            <a:ext cx="627805" cy="617267"/>
          </a:xfrm>
          <a:prstGeom prst="rect">
            <a:avLst/>
          </a:prstGeom>
        </p:spPr>
      </p:pic>
      <p:pic>
        <p:nvPicPr>
          <p:cNvPr id="5" name="Picture 4">
            <a:extLst>
              <a:ext uri="{FF2B5EF4-FFF2-40B4-BE49-F238E27FC236}">
                <a16:creationId xmlns:a16="http://schemas.microsoft.com/office/drawing/2014/main" id="{F3299BE8-C0A5-B714-39A7-BD5446BE9B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825" y="6391183"/>
            <a:ext cx="2212857" cy="274969"/>
          </a:xfrm>
          <a:prstGeom prst="rect">
            <a:avLst/>
          </a:prstGeom>
        </p:spPr>
      </p:pic>
      <p:pic>
        <p:nvPicPr>
          <p:cNvPr id="6" name="Picture 5">
            <a:extLst>
              <a:ext uri="{FF2B5EF4-FFF2-40B4-BE49-F238E27FC236}">
                <a16:creationId xmlns:a16="http://schemas.microsoft.com/office/drawing/2014/main" id="{83A9DD11-42AC-565A-1A09-C407BEE944C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9456" y="5836893"/>
            <a:ext cx="740664" cy="829259"/>
          </a:xfrm>
          <a:prstGeom prst="rect">
            <a:avLst/>
          </a:prstGeom>
        </p:spPr>
      </p:pic>
      <p:sp>
        <p:nvSpPr>
          <p:cNvPr id="7" name="TextBox 6">
            <a:extLst>
              <a:ext uri="{FF2B5EF4-FFF2-40B4-BE49-F238E27FC236}">
                <a16:creationId xmlns:a16="http://schemas.microsoft.com/office/drawing/2014/main" id="{82A85892-167B-94E3-133F-481B6BE03791}"/>
              </a:ext>
            </a:extLst>
          </p:cNvPr>
          <p:cNvSpPr txBox="1"/>
          <p:nvPr/>
        </p:nvSpPr>
        <p:spPr>
          <a:xfrm>
            <a:off x="8101825" y="276963"/>
            <a:ext cx="3252876"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rPr>
              <a:t>Sri Lanka College of Obstetricians &amp; </a:t>
            </a:r>
            <a:r>
              <a:rPr kumimoji="0" lang="en-US" sz="1200" b="0" i="0" u="none" strike="noStrike" cap="none" spc="0" normalizeH="0" baseline="0" dirty="0" err="1">
                <a:ln>
                  <a:noFill/>
                </a:ln>
                <a:solidFill>
                  <a:srgbClr val="000000"/>
                </a:solidFill>
                <a:effectLst/>
                <a:uFillTx/>
                <a:latin typeface="Arial Nova Cond" panose="020B0506020202020204" pitchFamily="34" charset="0"/>
                <a:sym typeface="Calibri"/>
              </a:rPr>
              <a:t>Gynaecologists</a:t>
            </a:r>
            <a:endPar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endParaRPr>
          </a:p>
          <a:p>
            <a:pPr marL="0" marR="0" indent="0" algn="r" defTabSz="914400" rtl="0" fontAlgn="auto" latinLnBrk="0" hangingPunct="0">
              <a:lnSpc>
                <a:spcPct val="100000"/>
              </a:lnSpc>
              <a:spcBef>
                <a:spcPts val="0"/>
              </a:spcBef>
              <a:spcAft>
                <a:spcPts val="0"/>
              </a:spcAft>
              <a:buClrTx/>
              <a:buSzTx/>
              <a:buFontTx/>
              <a:buNone/>
              <a:tabLst/>
            </a:pPr>
            <a:r>
              <a:rPr lang="en-US" sz="1200" dirty="0">
                <a:solidFill>
                  <a:srgbClr val="000000"/>
                </a:solidFill>
                <a:latin typeface="Arial Nova Cond" panose="020B0506020202020204" pitchFamily="34" charset="0"/>
                <a:sym typeface="Calibri"/>
              </a:rPr>
              <a:t>Scientific Activities &amp; Research Committee </a:t>
            </a:r>
            <a:endPar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endParaRPr>
          </a:p>
        </p:txBody>
      </p:sp>
    </p:spTree>
    <p:extLst>
      <p:ext uri="{BB962C8B-B14F-4D97-AF65-F5344CB8AC3E}">
        <p14:creationId xmlns:p14="http://schemas.microsoft.com/office/powerpoint/2010/main" val="2054902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9A1FD3-322C-93AE-C4BA-5F63987F62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5B6BAF-9118-DF6E-65C6-76F095A4DC17}"/>
              </a:ext>
            </a:extLst>
          </p:cNvPr>
          <p:cNvSpPr>
            <a:spLocks noGrp="1"/>
          </p:cNvSpPr>
          <p:nvPr>
            <p:ph type="title"/>
          </p:nvPr>
        </p:nvSpPr>
        <p:spPr>
          <a:xfrm>
            <a:off x="477982" y="356270"/>
            <a:ext cx="10515600" cy="1001857"/>
          </a:xfrm>
        </p:spPr>
        <p:txBody>
          <a:bodyPr/>
          <a:lstStyle/>
          <a:p>
            <a:r>
              <a:rPr lang="en-US" b="1" dirty="0"/>
              <a:t>Delivery of the posterior arm</a:t>
            </a:r>
          </a:p>
        </p:txBody>
      </p:sp>
      <p:sp>
        <p:nvSpPr>
          <p:cNvPr id="3" name="Content Placeholder 2">
            <a:extLst>
              <a:ext uri="{FF2B5EF4-FFF2-40B4-BE49-F238E27FC236}">
                <a16:creationId xmlns:a16="http://schemas.microsoft.com/office/drawing/2014/main" id="{DCA44760-9D7D-09E6-1F02-F91D78A468F0}"/>
              </a:ext>
            </a:extLst>
          </p:cNvPr>
          <p:cNvSpPr>
            <a:spLocks noGrp="1"/>
          </p:cNvSpPr>
          <p:nvPr>
            <p:ph idx="1"/>
          </p:nvPr>
        </p:nvSpPr>
        <p:spPr>
          <a:xfrm>
            <a:off x="477982" y="1366981"/>
            <a:ext cx="10958856" cy="4806737"/>
          </a:xfrm>
        </p:spPr>
        <p:txBody>
          <a:bodyPr>
            <a:normAutofit fontScale="85000" lnSpcReduction="20000"/>
          </a:bodyPr>
          <a:lstStyle/>
          <a:p>
            <a:pPr marL="0" marR="0">
              <a:spcBef>
                <a:spcPts val="0"/>
              </a:spcBef>
              <a:spcAft>
                <a:spcPts val="0"/>
              </a:spcAft>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en-US" sz="3200" dirty="0">
                <a:latin typeface="Calibri" panose="020F0502020204030204" pitchFamily="34" charset="0"/>
                <a:ea typeface="Calibri" panose="020F0502020204030204" pitchFamily="34" charset="0"/>
                <a:cs typeface="Times New Roman" panose="02020603050405020304" pitchFamily="18" charset="0"/>
              </a:rPr>
              <a:t>Insert the whole hand in to the sacral hollow.</a:t>
            </a:r>
          </a:p>
          <a:p>
            <a:pPr>
              <a:spcBef>
                <a:spcPts val="0"/>
              </a:spcBef>
            </a:pPr>
            <a:r>
              <a:rPr lang="en-US" sz="3200" dirty="0">
                <a:latin typeface="Calibri" panose="020F0502020204030204" pitchFamily="34" charset="0"/>
                <a:ea typeface="Calibri" panose="020F0502020204030204" pitchFamily="34" charset="0"/>
                <a:cs typeface="Times New Roman" panose="02020603050405020304" pitchFamily="18" charset="0"/>
              </a:rPr>
              <a:t>The wrist of the posterior arm is grasped by fingers and thumbs of the operator </a:t>
            </a:r>
          </a:p>
          <a:p>
            <a:pPr>
              <a:spcBef>
                <a:spcPts val="0"/>
              </a:spcBef>
            </a:pPr>
            <a:r>
              <a:rPr lang="en-US" sz="3200" dirty="0">
                <a:latin typeface="Calibri" panose="020F0502020204030204" pitchFamily="34" charset="0"/>
                <a:ea typeface="Calibri" panose="020F0502020204030204" pitchFamily="34" charset="0"/>
                <a:cs typeface="Times New Roman" panose="02020603050405020304" pitchFamily="18" charset="0"/>
              </a:rPr>
              <a:t>Removal of the posterior arm gently by sweeping across the fetal chest.</a:t>
            </a:r>
          </a:p>
          <a:p>
            <a:r>
              <a:rPr lang="en-US" sz="3200" dirty="0"/>
              <a:t>Delivering the posterior arm reduces the diameter of the fetal shoulders by the width of the arm. </a:t>
            </a:r>
          </a:p>
          <a:p>
            <a:endParaRPr lang="en-US" sz="3200" dirty="0"/>
          </a:p>
          <a:p>
            <a:r>
              <a:rPr lang="en-US" i="1" dirty="0"/>
              <a:t>The fetal wrist should be grasped and the posterior arm should be gently withdrawn from the vagina in a straight line.</a:t>
            </a:r>
          </a:p>
          <a:p>
            <a:r>
              <a:rPr lang="en-US" i="1" dirty="0"/>
              <a:t>Delivery of the posterior arm is associated with humeral fractures with a reported incidence between 2% and 12%.</a:t>
            </a:r>
          </a:p>
          <a:p>
            <a:r>
              <a:rPr lang="en-US" i="1" dirty="0"/>
              <a:t>Once you deliver the posterior arm, deliver the baby with gentle traction or </a:t>
            </a:r>
            <a:r>
              <a:rPr lang="en-US" i="1" dirty="0">
                <a:latin typeface="Calibri" panose="020F0502020204030204" pitchFamily="34" charset="0"/>
                <a:cs typeface="Times New Roman" panose="02020603050405020304" pitchFamily="18" charset="0"/>
              </a:rPr>
              <a:t>r</a:t>
            </a:r>
            <a:r>
              <a:rPr lang="en-US" i="1" dirty="0">
                <a:latin typeface="Calibri" panose="020F0502020204030204" pitchFamily="34" charset="0"/>
                <a:ea typeface="Calibri" panose="020F0502020204030204" pitchFamily="34" charset="0"/>
                <a:cs typeface="Times New Roman" panose="02020603050405020304" pitchFamily="18" charset="0"/>
              </a:rPr>
              <a:t>otate the fetus 180</a:t>
            </a:r>
            <a:r>
              <a:rPr lang="en-US" i="1" baseline="30000" dirty="0">
                <a:latin typeface="Calibri" panose="020F0502020204030204" pitchFamily="34" charset="0"/>
                <a:ea typeface="Calibri" panose="020F0502020204030204" pitchFamily="34" charset="0"/>
                <a:cs typeface="Times New Roman" panose="02020603050405020304" pitchFamily="18" charset="0"/>
              </a:rPr>
              <a:t>0 </a:t>
            </a:r>
            <a:r>
              <a:rPr lang="en-US" i="1" dirty="0">
                <a:latin typeface="Calibri" panose="020F0502020204030204" pitchFamily="34" charset="0"/>
                <a:ea typeface="Calibri" panose="020F0502020204030204" pitchFamily="34" charset="0"/>
                <a:cs typeface="Times New Roman" panose="02020603050405020304" pitchFamily="18" charset="0"/>
              </a:rPr>
              <a:t>traction across the fetal chest.</a:t>
            </a:r>
            <a:endParaRPr lang="en-US" i="1" dirty="0"/>
          </a:p>
          <a:p>
            <a:pPr>
              <a:spcBef>
                <a:spcPts val="0"/>
              </a:spcBef>
            </a:pPr>
            <a:endParaRPr lang="en-US" i="1"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3200" b="1" dirty="0">
              <a:solidFill>
                <a:srgbClr val="FF0000"/>
              </a:solidFill>
            </a:endParaRPr>
          </a:p>
        </p:txBody>
      </p:sp>
      <p:sp>
        <p:nvSpPr>
          <p:cNvPr id="4" name="Wave 3">
            <a:extLst>
              <a:ext uri="{FF2B5EF4-FFF2-40B4-BE49-F238E27FC236}">
                <a16:creationId xmlns:a16="http://schemas.microsoft.com/office/drawing/2014/main" id="{A636877D-30A0-4DBD-A2DE-1706AE4D2B3A}"/>
              </a:ext>
            </a:extLst>
          </p:cNvPr>
          <p:cNvSpPr/>
          <p:nvPr/>
        </p:nvSpPr>
        <p:spPr>
          <a:xfrm>
            <a:off x="0" y="6251522"/>
            <a:ext cx="12192000" cy="1003664"/>
          </a:xfrm>
          <a:prstGeom prst="wave">
            <a:avLst>
              <a:gd name="adj1" fmla="val 20000"/>
              <a:gd name="adj2" fmla="val 0"/>
            </a:avLst>
          </a:prstGeom>
          <a:gradFill>
            <a:gsLst>
              <a:gs pos="27000">
                <a:srgbClr val="FF99CC"/>
              </a:gs>
              <a:gs pos="58000">
                <a:schemeClr val="accent1">
                  <a:lumMod val="45000"/>
                  <a:lumOff val="55000"/>
                </a:schemeClr>
              </a:gs>
              <a:gs pos="58000">
                <a:schemeClr val="accent1">
                  <a:lumMod val="45000"/>
                  <a:lumOff val="55000"/>
                </a:schemeClr>
              </a:gs>
              <a:gs pos="100000">
                <a:srgbClr val="003366"/>
              </a:gs>
            </a:gsLst>
            <a:lin ang="5400000" scaled="1"/>
          </a:gra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pic>
        <p:nvPicPr>
          <p:cNvPr id="5" name="Picture 4">
            <a:extLst>
              <a:ext uri="{FF2B5EF4-FFF2-40B4-BE49-F238E27FC236}">
                <a16:creationId xmlns:a16="http://schemas.microsoft.com/office/drawing/2014/main" id="{98CE5389-C636-3A12-B85B-59B2AA4D06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6838" y="199162"/>
            <a:ext cx="627805" cy="617267"/>
          </a:xfrm>
          <a:prstGeom prst="rect">
            <a:avLst/>
          </a:prstGeom>
        </p:spPr>
      </p:pic>
      <p:pic>
        <p:nvPicPr>
          <p:cNvPr id="6" name="Picture 5">
            <a:extLst>
              <a:ext uri="{FF2B5EF4-FFF2-40B4-BE49-F238E27FC236}">
                <a16:creationId xmlns:a16="http://schemas.microsoft.com/office/drawing/2014/main" id="{A7AA520D-C3E0-5F26-BF46-1F127B3EE7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825" y="6391183"/>
            <a:ext cx="2212857" cy="274969"/>
          </a:xfrm>
          <a:prstGeom prst="rect">
            <a:avLst/>
          </a:prstGeom>
        </p:spPr>
      </p:pic>
      <p:pic>
        <p:nvPicPr>
          <p:cNvPr id="7" name="Picture 6">
            <a:extLst>
              <a:ext uri="{FF2B5EF4-FFF2-40B4-BE49-F238E27FC236}">
                <a16:creationId xmlns:a16="http://schemas.microsoft.com/office/drawing/2014/main" id="{FBAA14D3-2075-91B9-1DE8-EBD62F51F8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9456" y="5836893"/>
            <a:ext cx="740664" cy="829259"/>
          </a:xfrm>
          <a:prstGeom prst="rect">
            <a:avLst/>
          </a:prstGeom>
        </p:spPr>
      </p:pic>
      <p:sp>
        <p:nvSpPr>
          <p:cNvPr id="8" name="TextBox 7">
            <a:extLst>
              <a:ext uri="{FF2B5EF4-FFF2-40B4-BE49-F238E27FC236}">
                <a16:creationId xmlns:a16="http://schemas.microsoft.com/office/drawing/2014/main" id="{2756754E-2FF4-FA83-A7F2-77F7DA872E3F}"/>
              </a:ext>
            </a:extLst>
          </p:cNvPr>
          <p:cNvSpPr txBox="1"/>
          <p:nvPr/>
        </p:nvSpPr>
        <p:spPr>
          <a:xfrm>
            <a:off x="8101825" y="276963"/>
            <a:ext cx="3252876"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rPr>
              <a:t>Sri Lanka College of Obstetricians &amp; </a:t>
            </a:r>
            <a:r>
              <a:rPr kumimoji="0" lang="en-US" sz="1200" b="0" i="0" u="none" strike="noStrike" cap="none" spc="0" normalizeH="0" baseline="0" dirty="0" err="1">
                <a:ln>
                  <a:noFill/>
                </a:ln>
                <a:solidFill>
                  <a:srgbClr val="000000"/>
                </a:solidFill>
                <a:effectLst/>
                <a:uFillTx/>
                <a:latin typeface="Arial Nova Cond" panose="020B0506020202020204" pitchFamily="34" charset="0"/>
                <a:sym typeface="Calibri"/>
              </a:rPr>
              <a:t>Gynaecologists</a:t>
            </a:r>
            <a:endPar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endParaRPr>
          </a:p>
          <a:p>
            <a:pPr marL="0" marR="0" indent="0" algn="r" defTabSz="914400" rtl="0" fontAlgn="auto" latinLnBrk="0" hangingPunct="0">
              <a:lnSpc>
                <a:spcPct val="100000"/>
              </a:lnSpc>
              <a:spcBef>
                <a:spcPts val="0"/>
              </a:spcBef>
              <a:spcAft>
                <a:spcPts val="0"/>
              </a:spcAft>
              <a:buClrTx/>
              <a:buSzTx/>
              <a:buFontTx/>
              <a:buNone/>
              <a:tabLst/>
            </a:pPr>
            <a:r>
              <a:rPr lang="en-US" sz="1200" dirty="0">
                <a:solidFill>
                  <a:srgbClr val="000000"/>
                </a:solidFill>
                <a:latin typeface="Arial Nova Cond" panose="020B0506020202020204" pitchFamily="34" charset="0"/>
                <a:sym typeface="Calibri"/>
              </a:rPr>
              <a:t>Scientific Activities &amp; Research Committee </a:t>
            </a:r>
            <a:endPar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endParaRPr>
          </a:p>
        </p:txBody>
      </p:sp>
    </p:spTree>
    <p:extLst>
      <p:ext uri="{BB962C8B-B14F-4D97-AF65-F5344CB8AC3E}">
        <p14:creationId xmlns:p14="http://schemas.microsoft.com/office/powerpoint/2010/main" val="18682676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6216" y="382024"/>
            <a:ext cx="7255191" cy="6018776"/>
          </a:xfrm>
        </p:spPr>
      </p:pic>
      <p:sp>
        <p:nvSpPr>
          <p:cNvPr id="2" name="Wave 1">
            <a:extLst>
              <a:ext uri="{FF2B5EF4-FFF2-40B4-BE49-F238E27FC236}">
                <a16:creationId xmlns:a16="http://schemas.microsoft.com/office/drawing/2014/main" id="{77A3FBCE-0414-A38D-B891-163E8E8A6762}"/>
              </a:ext>
            </a:extLst>
          </p:cNvPr>
          <p:cNvSpPr/>
          <p:nvPr/>
        </p:nvSpPr>
        <p:spPr>
          <a:xfrm>
            <a:off x="0" y="6251522"/>
            <a:ext cx="12192000" cy="1003664"/>
          </a:xfrm>
          <a:prstGeom prst="wave">
            <a:avLst>
              <a:gd name="adj1" fmla="val 20000"/>
              <a:gd name="adj2" fmla="val 0"/>
            </a:avLst>
          </a:prstGeom>
          <a:gradFill>
            <a:gsLst>
              <a:gs pos="27000">
                <a:srgbClr val="FF99CC"/>
              </a:gs>
              <a:gs pos="58000">
                <a:schemeClr val="accent1">
                  <a:lumMod val="45000"/>
                  <a:lumOff val="55000"/>
                </a:schemeClr>
              </a:gs>
              <a:gs pos="58000">
                <a:schemeClr val="accent1">
                  <a:lumMod val="45000"/>
                  <a:lumOff val="55000"/>
                </a:schemeClr>
              </a:gs>
              <a:gs pos="100000">
                <a:srgbClr val="003366"/>
              </a:gs>
            </a:gsLst>
            <a:lin ang="5400000" scaled="1"/>
          </a:gra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pic>
        <p:nvPicPr>
          <p:cNvPr id="3" name="Picture 2">
            <a:extLst>
              <a:ext uri="{FF2B5EF4-FFF2-40B4-BE49-F238E27FC236}">
                <a16:creationId xmlns:a16="http://schemas.microsoft.com/office/drawing/2014/main" id="{C2404018-2B87-5E40-A4FF-F3B1F29B5C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6838" y="199162"/>
            <a:ext cx="627805" cy="617267"/>
          </a:xfrm>
          <a:prstGeom prst="rect">
            <a:avLst/>
          </a:prstGeom>
        </p:spPr>
      </p:pic>
      <p:pic>
        <p:nvPicPr>
          <p:cNvPr id="5" name="Picture 4">
            <a:extLst>
              <a:ext uri="{FF2B5EF4-FFF2-40B4-BE49-F238E27FC236}">
                <a16:creationId xmlns:a16="http://schemas.microsoft.com/office/drawing/2014/main" id="{3337184E-3A67-1897-B105-E068E67E1F8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825" y="6391183"/>
            <a:ext cx="2212857" cy="274969"/>
          </a:xfrm>
          <a:prstGeom prst="rect">
            <a:avLst/>
          </a:prstGeom>
        </p:spPr>
      </p:pic>
      <p:pic>
        <p:nvPicPr>
          <p:cNvPr id="6" name="Picture 5">
            <a:extLst>
              <a:ext uri="{FF2B5EF4-FFF2-40B4-BE49-F238E27FC236}">
                <a16:creationId xmlns:a16="http://schemas.microsoft.com/office/drawing/2014/main" id="{1304B9C3-E9EA-BF8A-BDDB-8A4109E5FF3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9456" y="5836893"/>
            <a:ext cx="740664" cy="829259"/>
          </a:xfrm>
          <a:prstGeom prst="rect">
            <a:avLst/>
          </a:prstGeom>
        </p:spPr>
      </p:pic>
      <p:sp>
        <p:nvSpPr>
          <p:cNvPr id="7" name="TextBox 6">
            <a:extLst>
              <a:ext uri="{FF2B5EF4-FFF2-40B4-BE49-F238E27FC236}">
                <a16:creationId xmlns:a16="http://schemas.microsoft.com/office/drawing/2014/main" id="{3F7C515B-65E1-EA59-7A0E-EF931A0D888F}"/>
              </a:ext>
            </a:extLst>
          </p:cNvPr>
          <p:cNvSpPr txBox="1"/>
          <p:nvPr/>
        </p:nvSpPr>
        <p:spPr>
          <a:xfrm>
            <a:off x="8101825" y="276963"/>
            <a:ext cx="3252876"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rPr>
              <a:t>Sri Lanka College of Obstetricians &amp; </a:t>
            </a:r>
            <a:r>
              <a:rPr kumimoji="0" lang="en-US" sz="1200" b="0" i="0" u="none" strike="noStrike" cap="none" spc="0" normalizeH="0" baseline="0" dirty="0" err="1">
                <a:ln>
                  <a:noFill/>
                </a:ln>
                <a:solidFill>
                  <a:srgbClr val="000000"/>
                </a:solidFill>
                <a:effectLst/>
                <a:uFillTx/>
                <a:latin typeface="Arial Nova Cond" panose="020B0506020202020204" pitchFamily="34" charset="0"/>
                <a:sym typeface="Calibri"/>
              </a:rPr>
              <a:t>Gynaecologists</a:t>
            </a:r>
            <a:endPar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endParaRPr>
          </a:p>
          <a:p>
            <a:pPr marL="0" marR="0" indent="0" algn="r" defTabSz="914400" rtl="0" fontAlgn="auto" latinLnBrk="0" hangingPunct="0">
              <a:lnSpc>
                <a:spcPct val="100000"/>
              </a:lnSpc>
              <a:spcBef>
                <a:spcPts val="0"/>
              </a:spcBef>
              <a:spcAft>
                <a:spcPts val="0"/>
              </a:spcAft>
              <a:buClrTx/>
              <a:buSzTx/>
              <a:buFontTx/>
              <a:buNone/>
              <a:tabLst/>
            </a:pPr>
            <a:r>
              <a:rPr lang="en-US" sz="1200" dirty="0">
                <a:solidFill>
                  <a:srgbClr val="000000"/>
                </a:solidFill>
                <a:latin typeface="Arial Nova Cond" panose="020B0506020202020204" pitchFamily="34" charset="0"/>
                <a:sym typeface="Calibri"/>
              </a:rPr>
              <a:t>Scientific Activities &amp; Research Committee </a:t>
            </a:r>
            <a:endPar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endParaRPr>
          </a:p>
        </p:txBody>
      </p:sp>
    </p:spTree>
    <p:extLst>
      <p:ext uri="{BB962C8B-B14F-4D97-AF65-F5344CB8AC3E}">
        <p14:creationId xmlns:p14="http://schemas.microsoft.com/office/powerpoint/2010/main" val="21876907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77413" y="618796"/>
            <a:ext cx="7229650" cy="6049859"/>
          </a:xfrm>
        </p:spPr>
      </p:pic>
      <p:sp>
        <p:nvSpPr>
          <p:cNvPr id="2" name="Wave 1">
            <a:extLst>
              <a:ext uri="{FF2B5EF4-FFF2-40B4-BE49-F238E27FC236}">
                <a16:creationId xmlns:a16="http://schemas.microsoft.com/office/drawing/2014/main" id="{34954EB4-8B0C-4602-0B34-118FF205E60A}"/>
              </a:ext>
            </a:extLst>
          </p:cNvPr>
          <p:cNvSpPr/>
          <p:nvPr/>
        </p:nvSpPr>
        <p:spPr>
          <a:xfrm>
            <a:off x="0" y="6251522"/>
            <a:ext cx="12192000" cy="1003664"/>
          </a:xfrm>
          <a:prstGeom prst="wave">
            <a:avLst>
              <a:gd name="adj1" fmla="val 20000"/>
              <a:gd name="adj2" fmla="val 0"/>
            </a:avLst>
          </a:prstGeom>
          <a:gradFill>
            <a:gsLst>
              <a:gs pos="27000">
                <a:srgbClr val="FF99CC"/>
              </a:gs>
              <a:gs pos="58000">
                <a:schemeClr val="accent1">
                  <a:lumMod val="45000"/>
                  <a:lumOff val="55000"/>
                </a:schemeClr>
              </a:gs>
              <a:gs pos="58000">
                <a:schemeClr val="accent1">
                  <a:lumMod val="45000"/>
                  <a:lumOff val="55000"/>
                </a:schemeClr>
              </a:gs>
              <a:gs pos="100000">
                <a:srgbClr val="003366"/>
              </a:gs>
            </a:gsLst>
            <a:lin ang="5400000" scaled="1"/>
          </a:gra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pic>
        <p:nvPicPr>
          <p:cNvPr id="3" name="Picture 2">
            <a:extLst>
              <a:ext uri="{FF2B5EF4-FFF2-40B4-BE49-F238E27FC236}">
                <a16:creationId xmlns:a16="http://schemas.microsoft.com/office/drawing/2014/main" id="{9115E7B9-4595-790F-4ADB-BE00EB643F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6838" y="199162"/>
            <a:ext cx="627805" cy="617267"/>
          </a:xfrm>
          <a:prstGeom prst="rect">
            <a:avLst/>
          </a:prstGeom>
        </p:spPr>
      </p:pic>
      <p:pic>
        <p:nvPicPr>
          <p:cNvPr id="5" name="Picture 4">
            <a:extLst>
              <a:ext uri="{FF2B5EF4-FFF2-40B4-BE49-F238E27FC236}">
                <a16:creationId xmlns:a16="http://schemas.microsoft.com/office/drawing/2014/main" id="{FFDE22DC-7671-D672-1060-672929BB8E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825" y="6391183"/>
            <a:ext cx="2212857" cy="274969"/>
          </a:xfrm>
          <a:prstGeom prst="rect">
            <a:avLst/>
          </a:prstGeom>
        </p:spPr>
      </p:pic>
      <p:pic>
        <p:nvPicPr>
          <p:cNvPr id="6" name="Picture 5">
            <a:extLst>
              <a:ext uri="{FF2B5EF4-FFF2-40B4-BE49-F238E27FC236}">
                <a16:creationId xmlns:a16="http://schemas.microsoft.com/office/drawing/2014/main" id="{4B693C91-B9B0-AB4D-8ADD-71C2FBB2343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9456" y="5836893"/>
            <a:ext cx="740664" cy="829259"/>
          </a:xfrm>
          <a:prstGeom prst="rect">
            <a:avLst/>
          </a:prstGeom>
        </p:spPr>
      </p:pic>
      <p:sp>
        <p:nvSpPr>
          <p:cNvPr id="7" name="TextBox 6">
            <a:extLst>
              <a:ext uri="{FF2B5EF4-FFF2-40B4-BE49-F238E27FC236}">
                <a16:creationId xmlns:a16="http://schemas.microsoft.com/office/drawing/2014/main" id="{0F2AB288-444B-9DF6-80AF-0A92A1E6CE10}"/>
              </a:ext>
            </a:extLst>
          </p:cNvPr>
          <p:cNvSpPr txBox="1"/>
          <p:nvPr/>
        </p:nvSpPr>
        <p:spPr>
          <a:xfrm>
            <a:off x="8024648" y="276963"/>
            <a:ext cx="3330053"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rPr>
              <a:t>Sri Lanka College of Obstetricians &amp; </a:t>
            </a:r>
            <a:r>
              <a:rPr kumimoji="0" lang="en-US" sz="1200" b="0" i="0" u="none" strike="noStrike" cap="none" spc="0" normalizeH="0" baseline="0" dirty="0" err="1">
                <a:ln>
                  <a:noFill/>
                </a:ln>
                <a:solidFill>
                  <a:srgbClr val="000000"/>
                </a:solidFill>
                <a:effectLst/>
                <a:uFillTx/>
                <a:latin typeface="Arial Nova Cond" panose="020B0506020202020204" pitchFamily="34" charset="0"/>
                <a:sym typeface="Calibri"/>
              </a:rPr>
              <a:t>Gynaecologists</a:t>
            </a:r>
            <a:endPar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endParaRPr>
          </a:p>
          <a:p>
            <a:pPr marL="0" marR="0" indent="0" algn="r" defTabSz="914400" rtl="0" fontAlgn="auto" latinLnBrk="0" hangingPunct="0">
              <a:lnSpc>
                <a:spcPct val="100000"/>
              </a:lnSpc>
              <a:spcBef>
                <a:spcPts val="0"/>
              </a:spcBef>
              <a:spcAft>
                <a:spcPts val="0"/>
              </a:spcAft>
              <a:buClrTx/>
              <a:buSzTx/>
              <a:buFontTx/>
              <a:buNone/>
              <a:tabLst/>
            </a:pPr>
            <a:r>
              <a:rPr lang="en-US" sz="1200" dirty="0">
                <a:solidFill>
                  <a:srgbClr val="000000"/>
                </a:solidFill>
                <a:latin typeface="Arial Nova Cond" panose="020B0506020202020204" pitchFamily="34" charset="0"/>
                <a:sym typeface="Calibri"/>
              </a:rPr>
              <a:t>Scientific Activities &amp; Research Committee </a:t>
            </a:r>
            <a:endPar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endParaRPr>
          </a:p>
        </p:txBody>
      </p:sp>
    </p:spTree>
    <p:extLst>
      <p:ext uri="{BB962C8B-B14F-4D97-AF65-F5344CB8AC3E}">
        <p14:creationId xmlns:p14="http://schemas.microsoft.com/office/powerpoint/2010/main" val="3740568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Shoulder dystocia - Definition</a:t>
            </a:r>
          </a:p>
        </p:txBody>
      </p:sp>
      <p:sp>
        <p:nvSpPr>
          <p:cNvPr id="3" name="Content Placeholder 2"/>
          <p:cNvSpPr>
            <a:spLocks noGrp="1"/>
          </p:cNvSpPr>
          <p:nvPr>
            <p:ph idx="1"/>
          </p:nvPr>
        </p:nvSpPr>
        <p:spPr>
          <a:xfrm>
            <a:off x="548409" y="1830354"/>
            <a:ext cx="11095182" cy="4351338"/>
          </a:xfrm>
        </p:spPr>
        <p:txBody>
          <a:bodyPr/>
          <a:lstStyle/>
          <a:p>
            <a:r>
              <a:rPr lang="en-US" dirty="0"/>
              <a:t>A vaginal cephalic delivery that requires additional obstetric </a:t>
            </a:r>
            <a:r>
              <a:rPr lang="en-US" dirty="0" err="1"/>
              <a:t>manoeuvres</a:t>
            </a:r>
            <a:r>
              <a:rPr lang="en-US" dirty="0"/>
              <a:t> to deliver the fetus after the head has delivered and gentle traction has failed.</a:t>
            </a:r>
          </a:p>
          <a:p>
            <a:r>
              <a:rPr lang="en-US" dirty="0"/>
              <a:t>An objective diagnosis of a prolongation of head-to-body delivery time of more than 60 seconds has also been proposed</a:t>
            </a:r>
          </a:p>
          <a:p>
            <a:r>
              <a:rPr lang="en-US" dirty="0"/>
              <a:t>Incidence 0.58% - 0.70%.</a:t>
            </a:r>
          </a:p>
        </p:txBody>
      </p:sp>
      <p:sp>
        <p:nvSpPr>
          <p:cNvPr id="4" name="Wave 3">
            <a:extLst>
              <a:ext uri="{FF2B5EF4-FFF2-40B4-BE49-F238E27FC236}">
                <a16:creationId xmlns:a16="http://schemas.microsoft.com/office/drawing/2014/main" id="{6A0FA1A9-FB0F-DD0E-BD5E-5E716E1E1BC6}"/>
              </a:ext>
            </a:extLst>
          </p:cNvPr>
          <p:cNvSpPr/>
          <p:nvPr/>
        </p:nvSpPr>
        <p:spPr>
          <a:xfrm>
            <a:off x="0" y="6251522"/>
            <a:ext cx="12192000" cy="1003664"/>
          </a:xfrm>
          <a:prstGeom prst="wave">
            <a:avLst>
              <a:gd name="adj1" fmla="val 20000"/>
              <a:gd name="adj2" fmla="val 0"/>
            </a:avLst>
          </a:prstGeom>
          <a:gradFill>
            <a:gsLst>
              <a:gs pos="27000">
                <a:srgbClr val="FF99CC"/>
              </a:gs>
              <a:gs pos="58000">
                <a:schemeClr val="accent1">
                  <a:lumMod val="45000"/>
                  <a:lumOff val="55000"/>
                </a:schemeClr>
              </a:gs>
              <a:gs pos="58000">
                <a:schemeClr val="accent1">
                  <a:lumMod val="45000"/>
                  <a:lumOff val="55000"/>
                </a:schemeClr>
              </a:gs>
              <a:gs pos="100000">
                <a:srgbClr val="003366"/>
              </a:gs>
            </a:gsLst>
            <a:lin ang="5400000" scaled="1"/>
          </a:gra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pic>
        <p:nvPicPr>
          <p:cNvPr id="5" name="Picture 4">
            <a:extLst>
              <a:ext uri="{FF2B5EF4-FFF2-40B4-BE49-F238E27FC236}">
                <a16:creationId xmlns:a16="http://schemas.microsoft.com/office/drawing/2014/main" id="{DC68045F-F1D4-B5F7-0144-330248AFF9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6838" y="199162"/>
            <a:ext cx="627805" cy="617267"/>
          </a:xfrm>
          <a:prstGeom prst="rect">
            <a:avLst/>
          </a:prstGeom>
        </p:spPr>
      </p:pic>
      <p:pic>
        <p:nvPicPr>
          <p:cNvPr id="6" name="Picture 5">
            <a:extLst>
              <a:ext uri="{FF2B5EF4-FFF2-40B4-BE49-F238E27FC236}">
                <a16:creationId xmlns:a16="http://schemas.microsoft.com/office/drawing/2014/main" id="{23EF5A2B-F8F1-F0F2-6443-23C71FE1EC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825" y="6391183"/>
            <a:ext cx="2212857" cy="274969"/>
          </a:xfrm>
          <a:prstGeom prst="rect">
            <a:avLst/>
          </a:prstGeom>
        </p:spPr>
      </p:pic>
      <p:pic>
        <p:nvPicPr>
          <p:cNvPr id="7" name="Picture 6">
            <a:extLst>
              <a:ext uri="{FF2B5EF4-FFF2-40B4-BE49-F238E27FC236}">
                <a16:creationId xmlns:a16="http://schemas.microsoft.com/office/drawing/2014/main" id="{C041B393-D690-9811-C4FD-74EFD9D9A7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9456" y="5836893"/>
            <a:ext cx="740664" cy="829259"/>
          </a:xfrm>
          <a:prstGeom prst="rect">
            <a:avLst/>
          </a:prstGeom>
        </p:spPr>
      </p:pic>
      <p:sp>
        <p:nvSpPr>
          <p:cNvPr id="8" name="TextBox 7">
            <a:extLst>
              <a:ext uri="{FF2B5EF4-FFF2-40B4-BE49-F238E27FC236}">
                <a16:creationId xmlns:a16="http://schemas.microsoft.com/office/drawing/2014/main" id="{18372C68-FB72-1941-7CDA-CD5F935BABD8}"/>
              </a:ext>
            </a:extLst>
          </p:cNvPr>
          <p:cNvSpPr txBox="1"/>
          <p:nvPr/>
        </p:nvSpPr>
        <p:spPr>
          <a:xfrm>
            <a:off x="8101825" y="276963"/>
            <a:ext cx="3252876"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rPr>
              <a:t>Sri Lanka College of Obstetricians &amp; </a:t>
            </a:r>
            <a:r>
              <a:rPr kumimoji="0" lang="en-US" sz="1200" b="0" i="0" u="none" strike="noStrike" cap="none" spc="0" normalizeH="0" baseline="0" dirty="0" err="1">
                <a:ln>
                  <a:noFill/>
                </a:ln>
                <a:solidFill>
                  <a:srgbClr val="000000"/>
                </a:solidFill>
                <a:effectLst/>
                <a:uFillTx/>
                <a:latin typeface="Arial Nova Cond" panose="020B0506020202020204" pitchFamily="34" charset="0"/>
                <a:sym typeface="Calibri"/>
              </a:rPr>
              <a:t>Gynaecologists</a:t>
            </a:r>
            <a:endPar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endParaRPr>
          </a:p>
          <a:p>
            <a:pPr marL="0" marR="0" indent="0" algn="r" defTabSz="914400" rtl="0" fontAlgn="auto" latinLnBrk="0" hangingPunct="0">
              <a:lnSpc>
                <a:spcPct val="100000"/>
              </a:lnSpc>
              <a:spcBef>
                <a:spcPts val="0"/>
              </a:spcBef>
              <a:spcAft>
                <a:spcPts val="0"/>
              </a:spcAft>
              <a:buClrTx/>
              <a:buSzTx/>
              <a:buFontTx/>
              <a:buNone/>
              <a:tabLst/>
            </a:pPr>
            <a:r>
              <a:rPr lang="en-US" sz="1200" dirty="0">
                <a:solidFill>
                  <a:srgbClr val="000000"/>
                </a:solidFill>
                <a:latin typeface="Arial Nova Cond" panose="020B0506020202020204" pitchFamily="34" charset="0"/>
                <a:sym typeface="Calibri"/>
              </a:rPr>
              <a:t>Scientific Activities &amp; Research Committee </a:t>
            </a:r>
            <a:endPar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endParaRPr>
          </a:p>
        </p:txBody>
      </p:sp>
    </p:spTree>
    <p:extLst>
      <p:ext uri="{BB962C8B-B14F-4D97-AF65-F5344CB8AC3E}">
        <p14:creationId xmlns:p14="http://schemas.microsoft.com/office/powerpoint/2010/main" val="2586584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745" y="738626"/>
            <a:ext cx="11252200" cy="676632"/>
          </a:xfrm>
        </p:spPr>
        <p:txBody>
          <a:bodyPr>
            <a:normAutofit/>
          </a:bodyPr>
          <a:lstStyle/>
          <a:p>
            <a:pPr marL="0" indent="0">
              <a:buNone/>
            </a:pPr>
            <a:r>
              <a:rPr lang="en-US" sz="3600" b="1" dirty="0">
                <a:ln w="22225">
                  <a:solidFill>
                    <a:schemeClr val="accent2"/>
                  </a:solidFill>
                  <a:prstDash val="solid"/>
                </a:ln>
                <a:solidFill>
                  <a:srgbClr val="FF0000"/>
                </a:solidFill>
                <a:latin typeface="Calibri" panose="020F0502020204030204" pitchFamily="34" charset="0"/>
                <a:ea typeface="Calibri" panose="020F0502020204030204" pitchFamily="34" charset="0"/>
                <a:cs typeface="Times New Roman" panose="02020603050405020304" pitchFamily="18" charset="0"/>
              </a:rPr>
              <a:t>Delivery by all-fours position</a:t>
            </a:r>
            <a:endParaRPr lang="en-US" sz="3600" b="1" dirty="0">
              <a:ln w="22225">
                <a:solidFill>
                  <a:schemeClr val="accent2"/>
                </a:solidFill>
                <a:prstDash val="solid"/>
              </a:ln>
              <a:solidFill>
                <a:srgbClr val="FF00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745" y="1803039"/>
            <a:ext cx="6700607" cy="3964023"/>
          </a:xfrm>
          <a:prstGeom prst="rect">
            <a:avLst/>
          </a:prstGeom>
        </p:spPr>
      </p:pic>
      <p:sp>
        <p:nvSpPr>
          <p:cNvPr id="2" name="Wave 1">
            <a:extLst>
              <a:ext uri="{FF2B5EF4-FFF2-40B4-BE49-F238E27FC236}">
                <a16:creationId xmlns:a16="http://schemas.microsoft.com/office/drawing/2014/main" id="{5935E6BA-0A12-843F-F90E-AEF0B044A51A}"/>
              </a:ext>
            </a:extLst>
          </p:cNvPr>
          <p:cNvSpPr/>
          <p:nvPr/>
        </p:nvSpPr>
        <p:spPr>
          <a:xfrm>
            <a:off x="0" y="6251522"/>
            <a:ext cx="12192000" cy="1003664"/>
          </a:xfrm>
          <a:prstGeom prst="wave">
            <a:avLst>
              <a:gd name="adj1" fmla="val 20000"/>
              <a:gd name="adj2" fmla="val 0"/>
            </a:avLst>
          </a:prstGeom>
          <a:gradFill>
            <a:gsLst>
              <a:gs pos="27000">
                <a:srgbClr val="FF99CC"/>
              </a:gs>
              <a:gs pos="58000">
                <a:schemeClr val="accent1">
                  <a:lumMod val="45000"/>
                  <a:lumOff val="55000"/>
                </a:schemeClr>
              </a:gs>
              <a:gs pos="58000">
                <a:schemeClr val="accent1">
                  <a:lumMod val="45000"/>
                  <a:lumOff val="55000"/>
                </a:schemeClr>
              </a:gs>
              <a:gs pos="100000">
                <a:srgbClr val="003366"/>
              </a:gs>
            </a:gsLst>
            <a:lin ang="5400000" scaled="1"/>
          </a:gra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pic>
        <p:nvPicPr>
          <p:cNvPr id="4" name="Picture 3">
            <a:extLst>
              <a:ext uri="{FF2B5EF4-FFF2-40B4-BE49-F238E27FC236}">
                <a16:creationId xmlns:a16="http://schemas.microsoft.com/office/drawing/2014/main" id="{CB2CFCE4-D9C9-5B5A-A21B-267B081134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6838" y="199162"/>
            <a:ext cx="627805" cy="617267"/>
          </a:xfrm>
          <a:prstGeom prst="rect">
            <a:avLst/>
          </a:prstGeom>
        </p:spPr>
      </p:pic>
      <p:pic>
        <p:nvPicPr>
          <p:cNvPr id="6" name="Picture 5">
            <a:extLst>
              <a:ext uri="{FF2B5EF4-FFF2-40B4-BE49-F238E27FC236}">
                <a16:creationId xmlns:a16="http://schemas.microsoft.com/office/drawing/2014/main" id="{C47313CE-394D-67AA-A1BD-C98104F644D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825" y="6391183"/>
            <a:ext cx="2212857" cy="274969"/>
          </a:xfrm>
          <a:prstGeom prst="rect">
            <a:avLst/>
          </a:prstGeom>
        </p:spPr>
      </p:pic>
      <p:pic>
        <p:nvPicPr>
          <p:cNvPr id="7" name="Picture 6">
            <a:extLst>
              <a:ext uri="{FF2B5EF4-FFF2-40B4-BE49-F238E27FC236}">
                <a16:creationId xmlns:a16="http://schemas.microsoft.com/office/drawing/2014/main" id="{CFE6464A-C629-E4C5-8645-93CA38CBDC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9456" y="5836893"/>
            <a:ext cx="740664" cy="829259"/>
          </a:xfrm>
          <a:prstGeom prst="rect">
            <a:avLst/>
          </a:prstGeom>
        </p:spPr>
      </p:pic>
      <p:sp>
        <p:nvSpPr>
          <p:cNvPr id="8" name="TextBox 7">
            <a:extLst>
              <a:ext uri="{FF2B5EF4-FFF2-40B4-BE49-F238E27FC236}">
                <a16:creationId xmlns:a16="http://schemas.microsoft.com/office/drawing/2014/main" id="{719255D3-5E33-9D58-8D52-95868614C695}"/>
              </a:ext>
            </a:extLst>
          </p:cNvPr>
          <p:cNvSpPr txBox="1"/>
          <p:nvPr/>
        </p:nvSpPr>
        <p:spPr>
          <a:xfrm>
            <a:off x="8101825" y="276963"/>
            <a:ext cx="3252876"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rPr>
              <a:t>Sri Lanka College of Obstetricians &amp; </a:t>
            </a:r>
            <a:r>
              <a:rPr kumimoji="0" lang="en-US" sz="1200" b="0" i="0" u="none" strike="noStrike" cap="none" spc="0" normalizeH="0" baseline="0" dirty="0" err="1">
                <a:ln>
                  <a:noFill/>
                </a:ln>
                <a:solidFill>
                  <a:srgbClr val="000000"/>
                </a:solidFill>
                <a:effectLst/>
                <a:uFillTx/>
                <a:latin typeface="Arial Nova Cond" panose="020B0506020202020204" pitchFamily="34" charset="0"/>
                <a:sym typeface="Calibri"/>
              </a:rPr>
              <a:t>Gynaecologists</a:t>
            </a:r>
            <a:endPar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endParaRPr>
          </a:p>
          <a:p>
            <a:pPr marL="0" marR="0" indent="0" algn="r" defTabSz="914400" rtl="0" fontAlgn="auto" latinLnBrk="0" hangingPunct="0">
              <a:lnSpc>
                <a:spcPct val="100000"/>
              </a:lnSpc>
              <a:spcBef>
                <a:spcPts val="0"/>
              </a:spcBef>
              <a:spcAft>
                <a:spcPts val="0"/>
              </a:spcAft>
              <a:buClrTx/>
              <a:buSzTx/>
              <a:buFontTx/>
              <a:buNone/>
              <a:tabLst/>
            </a:pPr>
            <a:r>
              <a:rPr lang="en-US" sz="1200" dirty="0">
                <a:solidFill>
                  <a:srgbClr val="000000"/>
                </a:solidFill>
                <a:latin typeface="Arial Nova Cond" panose="020B0506020202020204" pitchFamily="34" charset="0"/>
                <a:sym typeface="Calibri"/>
              </a:rPr>
              <a:t>Scientific Activities &amp; Research Committee </a:t>
            </a:r>
            <a:endPar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endParaRPr>
          </a:p>
        </p:txBody>
      </p:sp>
      <p:sp>
        <p:nvSpPr>
          <p:cNvPr id="9" name="TextBox 8">
            <a:extLst>
              <a:ext uri="{FF2B5EF4-FFF2-40B4-BE49-F238E27FC236}">
                <a16:creationId xmlns:a16="http://schemas.microsoft.com/office/drawing/2014/main" id="{3EE63FC7-093B-892B-6226-545F11AD1FB5}"/>
              </a:ext>
            </a:extLst>
          </p:cNvPr>
          <p:cNvSpPr txBox="1"/>
          <p:nvPr/>
        </p:nvSpPr>
        <p:spPr>
          <a:xfrm>
            <a:off x="7549978" y="2063577"/>
            <a:ext cx="3804723" cy="3046988"/>
          </a:xfrm>
          <a:prstGeom prst="rect">
            <a:avLst/>
          </a:prstGeom>
          <a:noFill/>
        </p:spPr>
        <p:txBody>
          <a:bodyPr wrap="square" rtlCol="0">
            <a:spAutoFit/>
          </a:bodyPr>
          <a:lstStyle/>
          <a:p>
            <a:pPr marL="285750" indent="-285750">
              <a:buFont typeface="Arial" panose="020B0604020202020204" pitchFamily="34" charset="0"/>
              <a:buChar char="•"/>
            </a:pPr>
            <a:r>
              <a:rPr lang="en-LK" sz="2400" dirty="0"/>
              <a:t>Mother is asked to transfer onto her hands and knees</a:t>
            </a:r>
          </a:p>
          <a:p>
            <a:pPr marL="285750" indent="-285750">
              <a:buFont typeface="Arial" panose="020B0604020202020204" pitchFamily="34" charset="0"/>
              <a:buChar char="•"/>
            </a:pPr>
            <a:r>
              <a:rPr lang="en-LK" sz="2400" dirty="0"/>
              <a:t>Gentle traction is applied to the fetal head to determine if the fetal shoulders have been released</a:t>
            </a:r>
          </a:p>
        </p:txBody>
      </p:sp>
    </p:spTree>
    <p:extLst>
      <p:ext uri="{BB962C8B-B14F-4D97-AF65-F5344CB8AC3E}">
        <p14:creationId xmlns:p14="http://schemas.microsoft.com/office/powerpoint/2010/main" val="9203779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451873-B67A-67D2-D505-3D33CFDF94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56A5B9-2D0E-63EC-303B-C7E25580FDBC}"/>
              </a:ext>
            </a:extLst>
          </p:cNvPr>
          <p:cNvSpPr>
            <a:spLocks noGrp="1"/>
          </p:cNvSpPr>
          <p:nvPr>
            <p:ph type="title"/>
          </p:nvPr>
        </p:nvSpPr>
        <p:spPr>
          <a:xfrm>
            <a:off x="477982" y="356270"/>
            <a:ext cx="10515600" cy="1001857"/>
          </a:xfrm>
        </p:spPr>
        <p:txBody>
          <a:bodyPr>
            <a:normAutofit fontScale="90000"/>
          </a:bodyPr>
          <a:lstStyle/>
          <a:p>
            <a:r>
              <a:rPr lang="en-US" sz="4400" b="1" dirty="0">
                <a:ln w="22225">
                  <a:solidFill>
                    <a:schemeClr val="accent2"/>
                  </a:solidFill>
                  <a:prstDash val="solid"/>
                </a:ln>
                <a:latin typeface="Calibri" panose="020F0502020204030204" pitchFamily="34" charset="0"/>
                <a:ea typeface="Calibri" panose="020F0502020204030204" pitchFamily="34" charset="0"/>
                <a:cs typeface="Times New Roman" panose="02020603050405020304" pitchFamily="18" charset="0"/>
              </a:rPr>
              <a:t>When would you prefer delivery by all-fours position</a:t>
            </a:r>
            <a:endParaRPr lang="en-US" sz="4400" b="1" dirty="0">
              <a:ln w="22225">
                <a:solidFill>
                  <a:schemeClr val="accent2"/>
                </a:solidFill>
                <a:prstDash val="solid"/>
              </a:ln>
            </a:endParaRPr>
          </a:p>
        </p:txBody>
      </p:sp>
      <p:sp>
        <p:nvSpPr>
          <p:cNvPr id="3" name="Content Placeholder 2">
            <a:extLst>
              <a:ext uri="{FF2B5EF4-FFF2-40B4-BE49-F238E27FC236}">
                <a16:creationId xmlns:a16="http://schemas.microsoft.com/office/drawing/2014/main" id="{DB902098-C70F-D58E-43D3-3918939856A8}"/>
              </a:ext>
            </a:extLst>
          </p:cNvPr>
          <p:cNvSpPr>
            <a:spLocks noGrp="1"/>
          </p:cNvSpPr>
          <p:nvPr>
            <p:ph idx="1"/>
          </p:nvPr>
        </p:nvSpPr>
        <p:spPr>
          <a:xfrm>
            <a:off x="477982" y="1366981"/>
            <a:ext cx="10958856" cy="4806737"/>
          </a:xfrm>
        </p:spPr>
        <p:txBody>
          <a:bodyPr>
            <a:normAutofit/>
          </a:bodyPr>
          <a:lstStyle/>
          <a:p>
            <a:pPr marL="0" marR="0">
              <a:spcBef>
                <a:spcPts val="0"/>
              </a:spcBef>
              <a:spcAft>
                <a:spcPts val="0"/>
              </a:spcAft>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endParaRPr lang="en-US" i="1"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en-US" sz="3200" dirty="0">
                <a:latin typeface="Calibri" panose="020F0502020204030204" pitchFamily="34" charset="0"/>
                <a:ea typeface="Calibri" panose="020F0502020204030204" pitchFamily="34" charset="0"/>
                <a:cs typeface="Times New Roman" panose="02020603050405020304" pitchFamily="18" charset="0"/>
              </a:rPr>
              <a:t>With enough experience, it can be chosen over internal </a:t>
            </a:r>
            <a:r>
              <a:rPr lang="en-US" sz="3200" dirty="0" err="1">
                <a:latin typeface="Calibri" panose="020F0502020204030204" pitchFamily="34" charset="0"/>
                <a:ea typeface="Calibri" panose="020F0502020204030204" pitchFamily="34" charset="0"/>
                <a:cs typeface="Times New Roman" panose="02020603050405020304" pitchFamily="18" charset="0"/>
              </a:rPr>
              <a:t>manoeuvres</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en-US" sz="3200" dirty="0">
                <a:latin typeface="Calibri" panose="020F0502020204030204" pitchFamily="34" charset="0"/>
                <a:ea typeface="Calibri" panose="020F0502020204030204" pitchFamily="34" charset="0"/>
                <a:cs typeface="Times New Roman" panose="02020603050405020304" pitchFamily="18" charset="0"/>
              </a:rPr>
              <a:t>Failing internal </a:t>
            </a:r>
            <a:r>
              <a:rPr lang="en-US" sz="3200" dirty="0" err="1">
                <a:latin typeface="Calibri" panose="020F0502020204030204" pitchFamily="34" charset="0"/>
                <a:ea typeface="Calibri" panose="020F0502020204030204" pitchFamily="34" charset="0"/>
                <a:cs typeface="Times New Roman" panose="02020603050405020304" pitchFamily="18" charset="0"/>
              </a:rPr>
              <a:t>manoeuvres</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en-US" sz="3200" dirty="0">
                <a:latin typeface="Calibri" panose="020F0502020204030204" pitchFamily="34" charset="0"/>
                <a:ea typeface="Calibri" panose="020F0502020204030204" pitchFamily="34" charset="0"/>
                <a:cs typeface="Times New Roman" panose="02020603050405020304" pitchFamily="18" charset="0"/>
              </a:rPr>
              <a:t>When the mother is slim and mobile</a:t>
            </a:r>
          </a:p>
          <a:p>
            <a:pPr marL="0" indent="0">
              <a:spcBef>
                <a:spcPts val="0"/>
              </a:spcBef>
              <a:buNone/>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r>
              <a:rPr lang="en-US" sz="3200" dirty="0">
                <a:latin typeface="Calibri" panose="020F0502020204030204" pitchFamily="34" charset="0"/>
                <a:ea typeface="Calibri" panose="020F0502020204030204" pitchFamily="34" charset="0"/>
                <a:cs typeface="Times New Roman" panose="02020603050405020304" pitchFamily="18" charset="0"/>
              </a:rPr>
              <a:t>When the mother is not on epidural </a:t>
            </a:r>
            <a:r>
              <a:rPr lang="en-US" sz="3200" dirty="0" err="1">
                <a:latin typeface="Calibri" panose="020F0502020204030204" pitchFamily="34" charset="0"/>
                <a:ea typeface="Calibri" panose="020F0502020204030204" pitchFamily="34" charset="0"/>
                <a:cs typeface="Times New Roman" panose="02020603050405020304" pitchFamily="18" charset="0"/>
              </a:rPr>
              <a:t>anaesthesia</a:t>
            </a:r>
            <a:r>
              <a:rPr lang="en-US" sz="3200" dirty="0">
                <a:latin typeface="Calibri" panose="020F0502020204030204" pitchFamily="34" charset="0"/>
                <a:ea typeface="Calibri" panose="020F0502020204030204" pitchFamily="34" charset="0"/>
                <a:cs typeface="Times New Roman" panose="02020603050405020304" pitchFamily="18" charset="0"/>
              </a:rPr>
              <a:t>.</a:t>
            </a:r>
            <a:endParaRPr lang="en-US" sz="3200" dirty="0"/>
          </a:p>
          <a:p>
            <a:pPr marL="0" indent="0">
              <a:buNone/>
            </a:pPr>
            <a:endParaRPr lang="en-US" sz="3200" b="1" dirty="0">
              <a:solidFill>
                <a:srgbClr val="FF0000"/>
              </a:solidFill>
            </a:endParaRPr>
          </a:p>
        </p:txBody>
      </p:sp>
      <p:sp>
        <p:nvSpPr>
          <p:cNvPr id="4" name="Wave 3">
            <a:extLst>
              <a:ext uri="{FF2B5EF4-FFF2-40B4-BE49-F238E27FC236}">
                <a16:creationId xmlns:a16="http://schemas.microsoft.com/office/drawing/2014/main" id="{87D94432-BC7D-50B6-4055-8FA82E5C52EE}"/>
              </a:ext>
            </a:extLst>
          </p:cNvPr>
          <p:cNvSpPr/>
          <p:nvPr/>
        </p:nvSpPr>
        <p:spPr>
          <a:xfrm>
            <a:off x="0" y="6251522"/>
            <a:ext cx="12192000" cy="1003664"/>
          </a:xfrm>
          <a:prstGeom prst="wave">
            <a:avLst>
              <a:gd name="adj1" fmla="val 20000"/>
              <a:gd name="adj2" fmla="val 0"/>
            </a:avLst>
          </a:prstGeom>
          <a:gradFill>
            <a:gsLst>
              <a:gs pos="27000">
                <a:srgbClr val="FF99CC"/>
              </a:gs>
              <a:gs pos="58000">
                <a:schemeClr val="accent1">
                  <a:lumMod val="45000"/>
                  <a:lumOff val="55000"/>
                </a:schemeClr>
              </a:gs>
              <a:gs pos="58000">
                <a:schemeClr val="accent1">
                  <a:lumMod val="45000"/>
                  <a:lumOff val="55000"/>
                </a:schemeClr>
              </a:gs>
              <a:gs pos="100000">
                <a:srgbClr val="003366"/>
              </a:gs>
            </a:gsLst>
            <a:lin ang="5400000" scaled="1"/>
          </a:gra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pic>
        <p:nvPicPr>
          <p:cNvPr id="5" name="Picture 4">
            <a:extLst>
              <a:ext uri="{FF2B5EF4-FFF2-40B4-BE49-F238E27FC236}">
                <a16:creationId xmlns:a16="http://schemas.microsoft.com/office/drawing/2014/main" id="{C1BF5C7B-1773-84C8-4A29-73A07F45E1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6838" y="199162"/>
            <a:ext cx="627805" cy="617267"/>
          </a:xfrm>
          <a:prstGeom prst="rect">
            <a:avLst/>
          </a:prstGeom>
        </p:spPr>
      </p:pic>
      <p:pic>
        <p:nvPicPr>
          <p:cNvPr id="6" name="Picture 5">
            <a:extLst>
              <a:ext uri="{FF2B5EF4-FFF2-40B4-BE49-F238E27FC236}">
                <a16:creationId xmlns:a16="http://schemas.microsoft.com/office/drawing/2014/main" id="{31F97B4D-A494-8D6B-A8AD-7EAC9BA5FD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825" y="6391183"/>
            <a:ext cx="2212857" cy="274969"/>
          </a:xfrm>
          <a:prstGeom prst="rect">
            <a:avLst/>
          </a:prstGeom>
        </p:spPr>
      </p:pic>
      <p:pic>
        <p:nvPicPr>
          <p:cNvPr id="7" name="Picture 6">
            <a:extLst>
              <a:ext uri="{FF2B5EF4-FFF2-40B4-BE49-F238E27FC236}">
                <a16:creationId xmlns:a16="http://schemas.microsoft.com/office/drawing/2014/main" id="{7D249380-59BD-E685-A79D-CF79B4E28B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9456" y="5836893"/>
            <a:ext cx="740664" cy="829259"/>
          </a:xfrm>
          <a:prstGeom prst="rect">
            <a:avLst/>
          </a:prstGeom>
        </p:spPr>
      </p:pic>
      <p:sp>
        <p:nvSpPr>
          <p:cNvPr id="8" name="TextBox 7">
            <a:extLst>
              <a:ext uri="{FF2B5EF4-FFF2-40B4-BE49-F238E27FC236}">
                <a16:creationId xmlns:a16="http://schemas.microsoft.com/office/drawing/2014/main" id="{96308EFC-3D8E-E694-C2E1-416200FAC3D1}"/>
              </a:ext>
            </a:extLst>
          </p:cNvPr>
          <p:cNvSpPr txBox="1"/>
          <p:nvPr/>
        </p:nvSpPr>
        <p:spPr>
          <a:xfrm>
            <a:off x="8101825" y="276963"/>
            <a:ext cx="3252876"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rPr>
              <a:t>Sri Lanka College of Obstetricians &amp; </a:t>
            </a:r>
            <a:r>
              <a:rPr kumimoji="0" lang="en-US" sz="1200" b="0" i="0" u="none" strike="noStrike" cap="none" spc="0" normalizeH="0" baseline="0" dirty="0" err="1">
                <a:ln>
                  <a:noFill/>
                </a:ln>
                <a:solidFill>
                  <a:srgbClr val="000000"/>
                </a:solidFill>
                <a:effectLst/>
                <a:uFillTx/>
                <a:latin typeface="Arial Nova Cond" panose="020B0506020202020204" pitchFamily="34" charset="0"/>
                <a:sym typeface="Calibri"/>
              </a:rPr>
              <a:t>Gynaecologists</a:t>
            </a:r>
            <a:endPar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endParaRPr>
          </a:p>
          <a:p>
            <a:pPr marL="0" marR="0" indent="0" algn="r" defTabSz="914400" rtl="0" fontAlgn="auto" latinLnBrk="0" hangingPunct="0">
              <a:lnSpc>
                <a:spcPct val="100000"/>
              </a:lnSpc>
              <a:spcBef>
                <a:spcPts val="0"/>
              </a:spcBef>
              <a:spcAft>
                <a:spcPts val="0"/>
              </a:spcAft>
              <a:buClrTx/>
              <a:buSzTx/>
              <a:buFontTx/>
              <a:buNone/>
              <a:tabLst/>
            </a:pPr>
            <a:r>
              <a:rPr lang="en-US" sz="1200" dirty="0">
                <a:solidFill>
                  <a:srgbClr val="000000"/>
                </a:solidFill>
                <a:latin typeface="Arial Nova Cond" panose="020B0506020202020204" pitchFamily="34" charset="0"/>
                <a:sym typeface="Calibri"/>
              </a:rPr>
              <a:t>Scientific Activities &amp; Research Committee </a:t>
            </a:r>
            <a:endPar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endParaRPr>
          </a:p>
        </p:txBody>
      </p:sp>
    </p:spTree>
    <p:extLst>
      <p:ext uri="{BB962C8B-B14F-4D97-AF65-F5344CB8AC3E}">
        <p14:creationId xmlns:p14="http://schemas.microsoft.com/office/powerpoint/2010/main" val="7094218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9510" y="683491"/>
            <a:ext cx="11215254" cy="5384800"/>
          </a:xfrm>
        </p:spPr>
        <p:txBody>
          <a:bodyPr>
            <a:normAutofit/>
          </a:bodyPr>
          <a:lstStyle/>
          <a:p>
            <a:r>
              <a:rPr lang="en-US" b="1" dirty="0"/>
              <a:t>Third-line </a:t>
            </a:r>
            <a:r>
              <a:rPr lang="en-US" b="1" dirty="0" err="1"/>
              <a:t>manoeuvres</a:t>
            </a:r>
            <a:r>
              <a:rPr lang="en-US" b="1" dirty="0"/>
              <a:t> should be considered very carefully to avoid unnecessary maternal morbidity and mortality.</a:t>
            </a:r>
          </a:p>
          <a:p>
            <a:endParaRPr lang="en-US" b="1" dirty="0"/>
          </a:p>
          <a:p>
            <a:r>
              <a:rPr lang="en-US" dirty="0"/>
              <a:t>It is difficult to recommend an absolute time limit for the management of shoulder dystocia as there are no conclusive data available, </a:t>
            </a:r>
          </a:p>
          <a:p>
            <a:r>
              <a:rPr lang="en-US" dirty="0"/>
              <a:t>Very low rate of hypoxic </a:t>
            </a:r>
            <a:r>
              <a:rPr lang="en-US" dirty="0" err="1"/>
              <a:t>ischaemic</a:t>
            </a:r>
            <a:r>
              <a:rPr lang="en-US" dirty="0"/>
              <a:t> injury is up to </a:t>
            </a:r>
            <a:r>
              <a:rPr lang="en-US" b="1" dirty="0">
                <a:solidFill>
                  <a:srgbClr val="FF0000"/>
                </a:solidFill>
              </a:rPr>
              <a:t>five minutes</a:t>
            </a:r>
          </a:p>
          <a:p>
            <a:endParaRPr lang="en-US" dirty="0"/>
          </a:p>
          <a:p>
            <a:endParaRPr lang="en-US" dirty="0"/>
          </a:p>
          <a:p>
            <a:r>
              <a:rPr lang="en-US" dirty="0" err="1"/>
              <a:t>Cleidotomy</a:t>
            </a:r>
            <a:r>
              <a:rPr lang="en-US" dirty="0"/>
              <a:t> - surgical division of the clavicle or bending with a finger</a:t>
            </a:r>
          </a:p>
          <a:p>
            <a:r>
              <a:rPr lang="en-US" dirty="0" err="1"/>
              <a:t>Symphysiotomy</a:t>
            </a:r>
            <a:r>
              <a:rPr lang="en-US" dirty="0"/>
              <a:t> - dividing the anterior </a:t>
            </a:r>
            <a:r>
              <a:rPr lang="en-US" dirty="0" err="1"/>
              <a:t>fibres</a:t>
            </a:r>
            <a:r>
              <a:rPr lang="en-US" dirty="0"/>
              <a:t> of </a:t>
            </a:r>
            <a:r>
              <a:rPr lang="en-US" dirty="0" err="1"/>
              <a:t>symphyseal</a:t>
            </a:r>
            <a:r>
              <a:rPr lang="en-US" dirty="0"/>
              <a:t> ligament</a:t>
            </a:r>
          </a:p>
          <a:p>
            <a:r>
              <a:rPr lang="en-US" dirty="0"/>
              <a:t>The </a:t>
            </a:r>
            <a:r>
              <a:rPr lang="en-US" dirty="0" err="1"/>
              <a:t>Zavanelli</a:t>
            </a:r>
            <a:r>
              <a:rPr lang="en-US" dirty="0"/>
              <a:t> maneuver. - cephalic replacement</a:t>
            </a:r>
          </a:p>
        </p:txBody>
      </p:sp>
      <p:sp>
        <p:nvSpPr>
          <p:cNvPr id="2" name="Wave 1">
            <a:extLst>
              <a:ext uri="{FF2B5EF4-FFF2-40B4-BE49-F238E27FC236}">
                <a16:creationId xmlns:a16="http://schemas.microsoft.com/office/drawing/2014/main" id="{5DAD52E2-4DDD-4EB1-AC9C-FC4364736574}"/>
              </a:ext>
            </a:extLst>
          </p:cNvPr>
          <p:cNvSpPr/>
          <p:nvPr/>
        </p:nvSpPr>
        <p:spPr>
          <a:xfrm>
            <a:off x="0" y="6251522"/>
            <a:ext cx="12192000" cy="1003664"/>
          </a:xfrm>
          <a:prstGeom prst="wave">
            <a:avLst>
              <a:gd name="adj1" fmla="val 20000"/>
              <a:gd name="adj2" fmla="val 0"/>
            </a:avLst>
          </a:prstGeom>
          <a:gradFill>
            <a:gsLst>
              <a:gs pos="27000">
                <a:srgbClr val="FF99CC"/>
              </a:gs>
              <a:gs pos="58000">
                <a:schemeClr val="accent1">
                  <a:lumMod val="45000"/>
                  <a:lumOff val="55000"/>
                </a:schemeClr>
              </a:gs>
              <a:gs pos="58000">
                <a:schemeClr val="accent1">
                  <a:lumMod val="45000"/>
                  <a:lumOff val="55000"/>
                </a:schemeClr>
              </a:gs>
              <a:gs pos="100000">
                <a:srgbClr val="003366"/>
              </a:gs>
            </a:gsLst>
            <a:lin ang="5400000" scaled="1"/>
          </a:gra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pic>
        <p:nvPicPr>
          <p:cNvPr id="4" name="Picture 3">
            <a:extLst>
              <a:ext uri="{FF2B5EF4-FFF2-40B4-BE49-F238E27FC236}">
                <a16:creationId xmlns:a16="http://schemas.microsoft.com/office/drawing/2014/main" id="{8BFA45A3-E497-5DF6-8ABB-5F9A3955ED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6838" y="199162"/>
            <a:ext cx="627805" cy="617267"/>
          </a:xfrm>
          <a:prstGeom prst="rect">
            <a:avLst/>
          </a:prstGeom>
        </p:spPr>
      </p:pic>
      <p:pic>
        <p:nvPicPr>
          <p:cNvPr id="5" name="Picture 4">
            <a:extLst>
              <a:ext uri="{FF2B5EF4-FFF2-40B4-BE49-F238E27FC236}">
                <a16:creationId xmlns:a16="http://schemas.microsoft.com/office/drawing/2014/main" id="{BBAFDE79-4E9D-FD26-993E-B7B74F22D6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825" y="6391183"/>
            <a:ext cx="2212857" cy="274969"/>
          </a:xfrm>
          <a:prstGeom prst="rect">
            <a:avLst/>
          </a:prstGeom>
        </p:spPr>
      </p:pic>
      <p:pic>
        <p:nvPicPr>
          <p:cNvPr id="6" name="Picture 5">
            <a:extLst>
              <a:ext uri="{FF2B5EF4-FFF2-40B4-BE49-F238E27FC236}">
                <a16:creationId xmlns:a16="http://schemas.microsoft.com/office/drawing/2014/main" id="{045B2530-6362-2E4C-A364-8E9C3AC7DC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9456" y="5836893"/>
            <a:ext cx="740664" cy="829259"/>
          </a:xfrm>
          <a:prstGeom prst="rect">
            <a:avLst/>
          </a:prstGeom>
        </p:spPr>
      </p:pic>
      <p:sp>
        <p:nvSpPr>
          <p:cNvPr id="7" name="TextBox 6">
            <a:extLst>
              <a:ext uri="{FF2B5EF4-FFF2-40B4-BE49-F238E27FC236}">
                <a16:creationId xmlns:a16="http://schemas.microsoft.com/office/drawing/2014/main" id="{67B4C6B0-5343-EA18-E97D-7C26EA66D921}"/>
              </a:ext>
            </a:extLst>
          </p:cNvPr>
          <p:cNvSpPr txBox="1"/>
          <p:nvPr/>
        </p:nvSpPr>
        <p:spPr>
          <a:xfrm>
            <a:off x="8101825" y="276963"/>
            <a:ext cx="3252876"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rPr>
              <a:t>Sri Lanka College of Obstetricians &amp; </a:t>
            </a:r>
            <a:r>
              <a:rPr kumimoji="0" lang="en-US" sz="1200" b="0" i="0" u="none" strike="noStrike" cap="none" spc="0" normalizeH="0" baseline="0" dirty="0" err="1">
                <a:ln>
                  <a:noFill/>
                </a:ln>
                <a:solidFill>
                  <a:srgbClr val="000000"/>
                </a:solidFill>
                <a:effectLst/>
                <a:uFillTx/>
                <a:latin typeface="Arial Nova Cond" panose="020B0506020202020204" pitchFamily="34" charset="0"/>
                <a:sym typeface="Calibri"/>
              </a:rPr>
              <a:t>Gynaecologists</a:t>
            </a:r>
            <a:endPar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endParaRPr>
          </a:p>
          <a:p>
            <a:pPr marL="0" marR="0" indent="0" algn="r" defTabSz="914400" rtl="0" fontAlgn="auto" latinLnBrk="0" hangingPunct="0">
              <a:lnSpc>
                <a:spcPct val="100000"/>
              </a:lnSpc>
              <a:spcBef>
                <a:spcPts val="0"/>
              </a:spcBef>
              <a:spcAft>
                <a:spcPts val="0"/>
              </a:spcAft>
              <a:buClrTx/>
              <a:buSzTx/>
              <a:buFontTx/>
              <a:buNone/>
              <a:tabLst/>
            </a:pPr>
            <a:r>
              <a:rPr lang="en-US" sz="1200" dirty="0">
                <a:solidFill>
                  <a:srgbClr val="000000"/>
                </a:solidFill>
                <a:latin typeface="Arial Nova Cond" panose="020B0506020202020204" pitchFamily="34" charset="0"/>
                <a:sym typeface="Calibri"/>
              </a:rPr>
              <a:t>Scientific Activities &amp; Research Committee </a:t>
            </a:r>
            <a:endPar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endParaRPr>
          </a:p>
        </p:txBody>
      </p:sp>
    </p:spTree>
    <p:extLst>
      <p:ext uri="{BB962C8B-B14F-4D97-AF65-F5344CB8AC3E}">
        <p14:creationId xmlns:p14="http://schemas.microsoft.com/office/powerpoint/2010/main" val="23846287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EF34A0-3E89-2483-3012-640EBFAED8B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7897C1-0673-1E3C-C109-041D72C18004}"/>
              </a:ext>
            </a:extLst>
          </p:cNvPr>
          <p:cNvSpPr>
            <a:spLocks noGrp="1"/>
          </p:cNvSpPr>
          <p:nvPr>
            <p:ph idx="1"/>
          </p:nvPr>
        </p:nvSpPr>
        <p:spPr>
          <a:xfrm>
            <a:off x="385370" y="1647318"/>
            <a:ext cx="11215254" cy="5384800"/>
          </a:xfrm>
        </p:spPr>
        <p:txBody>
          <a:bodyPr>
            <a:normAutofit/>
          </a:bodyPr>
          <a:lstStyle/>
          <a:p>
            <a:r>
              <a:rPr lang="en-GB" dirty="0">
                <a:latin typeface="Helvetica" pitchFamily="2" charset="0"/>
              </a:rPr>
              <a:t>S</a:t>
            </a:r>
            <a:r>
              <a:rPr lang="en-GB" dirty="0">
                <a:effectLst/>
                <a:latin typeface="Helvetica" pitchFamily="2" charset="0"/>
              </a:rPr>
              <a:t>urgical division or fracturing of one or both clavicles, </a:t>
            </a:r>
          </a:p>
          <a:p>
            <a:r>
              <a:rPr lang="en-GB" dirty="0">
                <a:effectLst/>
                <a:latin typeface="Helvetica" pitchFamily="2" charset="0"/>
              </a:rPr>
              <a:t>Reduces the shoulder girth </a:t>
            </a:r>
          </a:p>
          <a:p>
            <a:r>
              <a:rPr lang="en-GB" dirty="0">
                <a:latin typeface="Helvetica" pitchFamily="2" charset="0"/>
              </a:rPr>
              <a:t>Not </a:t>
            </a:r>
            <a:r>
              <a:rPr lang="en-GB" dirty="0">
                <a:effectLst/>
                <a:latin typeface="Helvetica" pitchFamily="2" charset="0"/>
              </a:rPr>
              <a:t>easy in a term </a:t>
            </a:r>
            <a:r>
              <a:rPr lang="en-GB" dirty="0" err="1">
                <a:effectLst/>
                <a:latin typeface="Helvetica" pitchFamily="2" charset="0"/>
              </a:rPr>
              <a:t>fetus</a:t>
            </a:r>
            <a:r>
              <a:rPr lang="en-GB" dirty="0">
                <a:latin typeface="Helvetica" pitchFamily="2" charset="0"/>
              </a:rPr>
              <a:t> &amp; </a:t>
            </a:r>
            <a:r>
              <a:rPr lang="en-GB" dirty="0">
                <a:effectLst/>
                <a:latin typeface="Helvetica" pitchFamily="2" charset="0"/>
              </a:rPr>
              <a:t> could damage the subclavian vessels and the brachial plexus. </a:t>
            </a:r>
          </a:p>
          <a:p>
            <a:r>
              <a:rPr lang="en-GB" dirty="0">
                <a:effectLst/>
                <a:latin typeface="Helvetica" pitchFamily="2" charset="0"/>
              </a:rPr>
              <a:t>Applicable in the case of a dead </a:t>
            </a:r>
            <a:r>
              <a:rPr lang="en-GB" dirty="0" err="1">
                <a:effectLst/>
                <a:latin typeface="Helvetica" pitchFamily="2" charset="0"/>
              </a:rPr>
              <a:t>fetus</a:t>
            </a:r>
            <a:r>
              <a:rPr lang="en-GB" dirty="0">
                <a:effectLst/>
                <a:latin typeface="Helvetica" pitchFamily="2" charset="0"/>
              </a:rPr>
              <a:t> or one with a lethal anomaly.</a:t>
            </a:r>
          </a:p>
          <a:p>
            <a:r>
              <a:rPr lang="en-GB" dirty="0">
                <a:effectLst/>
                <a:latin typeface="Helvetica" pitchFamily="2" charset="0"/>
              </a:rPr>
              <a:t>Specially designed ‘</a:t>
            </a:r>
            <a:r>
              <a:rPr lang="en-GB" dirty="0" err="1">
                <a:effectLst/>
                <a:latin typeface="Helvetica" pitchFamily="2" charset="0"/>
              </a:rPr>
              <a:t>cleidotomy</a:t>
            </a:r>
            <a:r>
              <a:rPr lang="en-GB" dirty="0">
                <a:effectLst/>
                <a:latin typeface="Helvetica" pitchFamily="2" charset="0"/>
              </a:rPr>
              <a:t> scissors’ have been developed</a:t>
            </a:r>
          </a:p>
          <a:p>
            <a:endParaRPr lang="en-US" dirty="0"/>
          </a:p>
        </p:txBody>
      </p:sp>
      <p:sp>
        <p:nvSpPr>
          <p:cNvPr id="2" name="Wave 1">
            <a:extLst>
              <a:ext uri="{FF2B5EF4-FFF2-40B4-BE49-F238E27FC236}">
                <a16:creationId xmlns:a16="http://schemas.microsoft.com/office/drawing/2014/main" id="{C108B638-ACB9-0EBE-3EDF-F8993B49C995}"/>
              </a:ext>
            </a:extLst>
          </p:cNvPr>
          <p:cNvSpPr/>
          <p:nvPr/>
        </p:nvSpPr>
        <p:spPr>
          <a:xfrm>
            <a:off x="0" y="6251522"/>
            <a:ext cx="12192000" cy="1003664"/>
          </a:xfrm>
          <a:prstGeom prst="wave">
            <a:avLst>
              <a:gd name="adj1" fmla="val 20000"/>
              <a:gd name="adj2" fmla="val 0"/>
            </a:avLst>
          </a:prstGeom>
          <a:gradFill>
            <a:gsLst>
              <a:gs pos="27000">
                <a:srgbClr val="FF99CC"/>
              </a:gs>
              <a:gs pos="58000">
                <a:schemeClr val="accent1">
                  <a:lumMod val="45000"/>
                  <a:lumOff val="55000"/>
                </a:schemeClr>
              </a:gs>
              <a:gs pos="58000">
                <a:schemeClr val="accent1">
                  <a:lumMod val="45000"/>
                  <a:lumOff val="55000"/>
                </a:schemeClr>
              </a:gs>
              <a:gs pos="100000">
                <a:srgbClr val="003366"/>
              </a:gs>
            </a:gsLst>
            <a:lin ang="5400000" scaled="1"/>
          </a:gra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pic>
        <p:nvPicPr>
          <p:cNvPr id="4" name="Picture 3">
            <a:extLst>
              <a:ext uri="{FF2B5EF4-FFF2-40B4-BE49-F238E27FC236}">
                <a16:creationId xmlns:a16="http://schemas.microsoft.com/office/drawing/2014/main" id="{CCD4F41F-E1A5-7BF6-C4AA-E8A123F116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6838" y="199162"/>
            <a:ext cx="627805" cy="617267"/>
          </a:xfrm>
          <a:prstGeom prst="rect">
            <a:avLst/>
          </a:prstGeom>
        </p:spPr>
      </p:pic>
      <p:pic>
        <p:nvPicPr>
          <p:cNvPr id="5" name="Picture 4">
            <a:extLst>
              <a:ext uri="{FF2B5EF4-FFF2-40B4-BE49-F238E27FC236}">
                <a16:creationId xmlns:a16="http://schemas.microsoft.com/office/drawing/2014/main" id="{367040DD-9AFA-7EC3-3E02-0801FF5C43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825" y="6391183"/>
            <a:ext cx="2212857" cy="274969"/>
          </a:xfrm>
          <a:prstGeom prst="rect">
            <a:avLst/>
          </a:prstGeom>
        </p:spPr>
      </p:pic>
      <p:pic>
        <p:nvPicPr>
          <p:cNvPr id="6" name="Picture 5">
            <a:extLst>
              <a:ext uri="{FF2B5EF4-FFF2-40B4-BE49-F238E27FC236}">
                <a16:creationId xmlns:a16="http://schemas.microsoft.com/office/drawing/2014/main" id="{3967E618-08F7-061D-844E-F492FA06CE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9456" y="5836893"/>
            <a:ext cx="740664" cy="829259"/>
          </a:xfrm>
          <a:prstGeom prst="rect">
            <a:avLst/>
          </a:prstGeom>
        </p:spPr>
      </p:pic>
      <p:sp>
        <p:nvSpPr>
          <p:cNvPr id="7" name="TextBox 6">
            <a:extLst>
              <a:ext uri="{FF2B5EF4-FFF2-40B4-BE49-F238E27FC236}">
                <a16:creationId xmlns:a16="http://schemas.microsoft.com/office/drawing/2014/main" id="{B4566950-F9DF-E403-4175-C778318FA8C0}"/>
              </a:ext>
            </a:extLst>
          </p:cNvPr>
          <p:cNvSpPr txBox="1"/>
          <p:nvPr/>
        </p:nvSpPr>
        <p:spPr>
          <a:xfrm>
            <a:off x="8101825" y="276963"/>
            <a:ext cx="3252876"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rPr>
              <a:t>Sri Lanka College of Obstetricians &amp; </a:t>
            </a:r>
            <a:r>
              <a:rPr kumimoji="0" lang="en-US" sz="1200" b="0" i="0" u="none" strike="noStrike" cap="none" spc="0" normalizeH="0" baseline="0" dirty="0" err="1">
                <a:ln>
                  <a:noFill/>
                </a:ln>
                <a:solidFill>
                  <a:srgbClr val="000000"/>
                </a:solidFill>
                <a:effectLst/>
                <a:uFillTx/>
                <a:latin typeface="Arial Nova Cond" panose="020B0506020202020204" pitchFamily="34" charset="0"/>
                <a:sym typeface="Calibri"/>
              </a:rPr>
              <a:t>Gynaecologists</a:t>
            </a:r>
            <a:endPar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endParaRPr>
          </a:p>
          <a:p>
            <a:pPr marL="0" marR="0" indent="0" algn="r" defTabSz="914400" rtl="0" fontAlgn="auto" latinLnBrk="0" hangingPunct="0">
              <a:lnSpc>
                <a:spcPct val="100000"/>
              </a:lnSpc>
              <a:spcBef>
                <a:spcPts val="0"/>
              </a:spcBef>
              <a:spcAft>
                <a:spcPts val="0"/>
              </a:spcAft>
              <a:buClrTx/>
              <a:buSzTx/>
              <a:buFontTx/>
              <a:buNone/>
              <a:tabLst/>
            </a:pPr>
            <a:r>
              <a:rPr lang="en-US" sz="1200" dirty="0">
                <a:solidFill>
                  <a:srgbClr val="000000"/>
                </a:solidFill>
                <a:latin typeface="Arial Nova Cond" panose="020B0506020202020204" pitchFamily="34" charset="0"/>
                <a:sym typeface="Calibri"/>
              </a:rPr>
              <a:t>Scientific Activities &amp; Research Committee </a:t>
            </a:r>
            <a:endPar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endParaRPr>
          </a:p>
        </p:txBody>
      </p:sp>
      <p:sp>
        <p:nvSpPr>
          <p:cNvPr id="8" name="Title 1">
            <a:extLst>
              <a:ext uri="{FF2B5EF4-FFF2-40B4-BE49-F238E27FC236}">
                <a16:creationId xmlns:a16="http://schemas.microsoft.com/office/drawing/2014/main" id="{F5E3ED75-CB01-E331-585A-F180A53CD231}"/>
              </a:ext>
            </a:extLst>
          </p:cNvPr>
          <p:cNvSpPr>
            <a:spLocks noGrp="1"/>
          </p:cNvSpPr>
          <p:nvPr>
            <p:ph type="title"/>
          </p:nvPr>
        </p:nvSpPr>
        <p:spPr>
          <a:xfrm>
            <a:off x="477982" y="356270"/>
            <a:ext cx="10515600" cy="1001857"/>
          </a:xfrm>
        </p:spPr>
        <p:txBody>
          <a:bodyPr>
            <a:normAutofit/>
          </a:bodyPr>
          <a:lstStyle/>
          <a:p>
            <a:r>
              <a:rPr lang="en-US" sz="4400" b="1" dirty="0" err="1">
                <a:ln w="22225">
                  <a:solidFill>
                    <a:schemeClr val="accent2"/>
                  </a:solidFill>
                  <a:prstDash val="solid"/>
                </a:ln>
              </a:rPr>
              <a:t>Cleidotomy</a:t>
            </a:r>
            <a:endParaRPr lang="en-US" sz="4400" b="1" dirty="0">
              <a:ln w="22225">
                <a:solidFill>
                  <a:schemeClr val="accent2"/>
                </a:solidFill>
                <a:prstDash val="solid"/>
              </a:ln>
            </a:endParaRPr>
          </a:p>
        </p:txBody>
      </p:sp>
    </p:spTree>
    <p:extLst>
      <p:ext uri="{BB962C8B-B14F-4D97-AF65-F5344CB8AC3E}">
        <p14:creationId xmlns:p14="http://schemas.microsoft.com/office/powerpoint/2010/main" val="42629921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8966" y="514061"/>
            <a:ext cx="10325058" cy="5757430"/>
          </a:xfrm>
        </p:spPr>
      </p:pic>
      <p:sp>
        <p:nvSpPr>
          <p:cNvPr id="2" name="Wave 1">
            <a:extLst>
              <a:ext uri="{FF2B5EF4-FFF2-40B4-BE49-F238E27FC236}">
                <a16:creationId xmlns:a16="http://schemas.microsoft.com/office/drawing/2014/main" id="{A60B0C74-FACE-DDE6-4E91-25B7A3525BE9}"/>
              </a:ext>
            </a:extLst>
          </p:cNvPr>
          <p:cNvSpPr/>
          <p:nvPr/>
        </p:nvSpPr>
        <p:spPr>
          <a:xfrm>
            <a:off x="0" y="6251522"/>
            <a:ext cx="12192000" cy="1003664"/>
          </a:xfrm>
          <a:prstGeom prst="wave">
            <a:avLst>
              <a:gd name="adj1" fmla="val 20000"/>
              <a:gd name="adj2" fmla="val 0"/>
            </a:avLst>
          </a:prstGeom>
          <a:gradFill>
            <a:gsLst>
              <a:gs pos="27000">
                <a:srgbClr val="FF99CC"/>
              </a:gs>
              <a:gs pos="58000">
                <a:schemeClr val="accent1">
                  <a:lumMod val="45000"/>
                  <a:lumOff val="55000"/>
                </a:schemeClr>
              </a:gs>
              <a:gs pos="58000">
                <a:schemeClr val="accent1">
                  <a:lumMod val="45000"/>
                  <a:lumOff val="55000"/>
                </a:schemeClr>
              </a:gs>
              <a:gs pos="100000">
                <a:srgbClr val="003366"/>
              </a:gs>
            </a:gsLst>
            <a:lin ang="5400000" scaled="1"/>
          </a:gra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pic>
        <p:nvPicPr>
          <p:cNvPr id="3" name="Picture 2">
            <a:extLst>
              <a:ext uri="{FF2B5EF4-FFF2-40B4-BE49-F238E27FC236}">
                <a16:creationId xmlns:a16="http://schemas.microsoft.com/office/drawing/2014/main" id="{C70EE1CC-4F81-182F-376A-5999541EE5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6838" y="199162"/>
            <a:ext cx="627805" cy="617267"/>
          </a:xfrm>
          <a:prstGeom prst="rect">
            <a:avLst/>
          </a:prstGeom>
        </p:spPr>
      </p:pic>
      <p:pic>
        <p:nvPicPr>
          <p:cNvPr id="5" name="Picture 4">
            <a:extLst>
              <a:ext uri="{FF2B5EF4-FFF2-40B4-BE49-F238E27FC236}">
                <a16:creationId xmlns:a16="http://schemas.microsoft.com/office/drawing/2014/main" id="{36571D58-5424-26EF-7EF0-4DED531030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825" y="6391183"/>
            <a:ext cx="2212857" cy="274969"/>
          </a:xfrm>
          <a:prstGeom prst="rect">
            <a:avLst/>
          </a:prstGeom>
        </p:spPr>
      </p:pic>
      <p:pic>
        <p:nvPicPr>
          <p:cNvPr id="6" name="Picture 5">
            <a:extLst>
              <a:ext uri="{FF2B5EF4-FFF2-40B4-BE49-F238E27FC236}">
                <a16:creationId xmlns:a16="http://schemas.microsoft.com/office/drawing/2014/main" id="{B002B76E-3CC1-4746-B533-399220E0515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9456" y="5836893"/>
            <a:ext cx="740664" cy="829259"/>
          </a:xfrm>
          <a:prstGeom prst="rect">
            <a:avLst/>
          </a:prstGeom>
        </p:spPr>
      </p:pic>
      <p:sp>
        <p:nvSpPr>
          <p:cNvPr id="7" name="TextBox 6">
            <a:extLst>
              <a:ext uri="{FF2B5EF4-FFF2-40B4-BE49-F238E27FC236}">
                <a16:creationId xmlns:a16="http://schemas.microsoft.com/office/drawing/2014/main" id="{916F831E-3A9E-DEDA-2503-FE40F870CB33}"/>
              </a:ext>
            </a:extLst>
          </p:cNvPr>
          <p:cNvSpPr txBox="1"/>
          <p:nvPr/>
        </p:nvSpPr>
        <p:spPr>
          <a:xfrm>
            <a:off x="8101825" y="276963"/>
            <a:ext cx="3252876"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rPr>
              <a:t>Sri Lanka College of Obstetricians &amp; </a:t>
            </a:r>
            <a:r>
              <a:rPr kumimoji="0" lang="en-US" sz="1200" b="0" i="0" u="none" strike="noStrike" cap="none" spc="0" normalizeH="0" baseline="0" dirty="0" err="1">
                <a:ln>
                  <a:noFill/>
                </a:ln>
                <a:solidFill>
                  <a:srgbClr val="000000"/>
                </a:solidFill>
                <a:effectLst/>
                <a:uFillTx/>
                <a:latin typeface="Arial Nova Cond" panose="020B0506020202020204" pitchFamily="34" charset="0"/>
                <a:sym typeface="Calibri"/>
              </a:rPr>
              <a:t>Gynaecologists</a:t>
            </a:r>
            <a:endPar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endParaRPr>
          </a:p>
          <a:p>
            <a:pPr marL="0" marR="0" indent="0" algn="r" defTabSz="914400" rtl="0" fontAlgn="auto" latinLnBrk="0" hangingPunct="0">
              <a:lnSpc>
                <a:spcPct val="100000"/>
              </a:lnSpc>
              <a:spcBef>
                <a:spcPts val="0"/>
              </a:spcBef>
              <a:spcAft>
                <a:spcPts val="0"/>
              </a:spcAft>
              <a:buClrTx/>
              <a:buSzTx/>
              <a:buFontTx/>
              <a:buNone/>
              <a:tabLst/>
            </a:pPr>
            <a:r>
              <a:rPr lang="en-US" sz="1200" dirty="0">
                <a:solidFill>
                  <a:srgbClr val="000000"/>
                </a:solidFill>
                <a:latin typeface="Arial Nova Cond" panose="020B0506020202020204" pitchFamily="34" charset="0"/>
                <a:sym typeface="Calibri"/>
              </a:rPr>
              <a:t>Scientific Activities &amp; Research Committee </a:t>
            </a:r>
            <a:endPar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endParaRPr>
          </a:p>
        </p:txBody>
      </p:sp>
    </p:spTree>
    <p:extLst>
      <p:ext uri="{BB962C8B-B14F-4D97-AF65-F5344CB8AC3E}">
        <p14:creationId xmlns:p14="http://schemas.microsoft.com/office/powerpoint/2010/main" val="16877912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895537-1644-C4F4-70C6-A2002FF1F83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4E22DD-C326-8F04-2E69-8CCCB48C332A}"/>
              </a:ext>
            </a:extLst>
          </p:cNvPr>
          <p:cNvSpPr>
            <a:spLocks noGrp="1"/>
          </p:cNvSpPr>
          <p:nvPr>
            <p:ph idx="1"/>
          </p:nvPr>
        </p:nvSpPr>
        <p:spPr>
          <a:xfrm>
            <a:off x="385370" y="1647318"/>
            <a:ext cx="11215254" cy="5384800"/>
          </a:xfrm>
        </p:spPr>
        <p:txBody>
          <a:bodyPr>
            <a:normAutofit/>
          </a:bodyPr>
          <a:lstStyle/>
          <a:p>
            <a:r>
              <a:rPr lang="en-US" dirty="0"/>
              <a:t>Surgical division of the anterior symphyseal ligament to increase the pelvic dimensions</a:t>
            </a:r>
          </a:p>
          <a:p>
            <a:r>
              <a:rPr lang="en-US" dirty="0"/>
              <a:t>Ass with high incidence of maternal morbidity</a:t>
            </a:r>
          </a:p>
          <a:p>
            <a:pPr lvl="1"/>
            <a:r>
              <a:rPr lang="en-US" dirty="0"/>
              <a:t>Urethral/ bladder injury</a:t>
            </a:r>
          </a:p>
          <a:p>
            <a:pPr lvl="1"/>
            <a:r>
              <a:rPr lang="en-US" dirty="0"/>
              <a:t>Infection</a:t>
            </a:r>
          </a:p>
          <a:p>
            <a:pPr lvl="1"/>
            <a:r>
              <a:rPr lang="en-US" dirty="0"/>
              <a:t>Pain</a:t>
            </a:r>
          </a:p>
          <a:p>
            <a:pPr lvl="1"/>
            <a:r>
              <a:rPr lang="en-US" dirty="0"/>
              <a:t>Long term walking difficulty</a:t>
            </a:r>
          </a:p>
          <a:p>
            <a:pPr lvl="1"/>
            <a:endParaRPr lang="en-US" dirty="0"/>
          </a:p>
        </p:txBody>
      </p:sp>
      <p:sp>
        <p:nvSpPr>
          <p:cNvPr id="2" name="Wave 1">
            <a:extLst>
              <a:ext uri="{FF2B5EF4-FFF2-40B4-BE49-F238E27FC236}">
                <a16:creationId xmlns:a16="http://schemas.microsoft.com/office/drawing/2014/main" id="{ACC8BA53-DF8D-22E5-8BEA-269C547FAD5D}"/>
              </a:ext>
            </a:extLst>
          </p:cNvPr>
          <p:cNvSpPr/>
          <p:nvPr/>
        </p:nvSpPr>
        <p:spPr>
          <a:xfrm>
            <a:off x="0" y="6251522"/>
            <a:ext cx="12192000" cy="1003664"/>
          </a:xfrm>
          <a:prstGeom prst="wave">
            <a:avLst>
              <a:gd name="adj1" fmla="val 20000"/>
              <a:gd name="adj2" fmla="val 0"/>
            </a:avLst>
          </a:prstGeom>
          <a:gradFill>
            <a:gsLst>
              <a:gs pos="27000">
                <a:srgbClr val="FF99CC"/>
              </a:gs>
              <a:gs pos="58000">
                <a:schemeClr val="accent1">
                  <a:lumMod val="45000"/>
                  <a:lumOff val="55000"/>
                </a:schemeClr>
              </a:gs>
              <a:gs pos="58000">
                <a:schemeClr val="accent1">
                  <a:lumMod val="45000"/>
                  <a:lumOff val="55000"/>
                </a:schemeClr>
              </a:gs>
              <a:gs pos="100000">
                <a:srgbClr val="003366"/>
              </a:gs>
            </a:gsLst>
            <a:lin ang="5400000" scaled="1"/>
          </a:gra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pic>
        <p:nvPicPr>
          <p:cNvPr id="4" name="Picture 3">
            <a:extLst>
              <a:ext uri="{FF2B5EF4-FFF2-40B4-BE49-F238E27FC236}">
                <a16:creationId xmlns:a16="http://schemas.microsoft.com/office/drawing/2014/main" id="{C0AF4C6D-0BAD-E7C3-028D-5C92F131D2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6838" y="199162"/>
            <a:ext cx="627805" cy="617267"/>
          </a:xfrm>
          <a:prstGeom prst="rect">
            <a:avLst/>
          </a:prstGeom>
        </p:spPr>
      </p:pic>
      <p:pic>
        <p:nvPicPr>
          <p:cNvPr id="5" name="Picture 4">
            <a:extLst>
              <a:ext uri="{FF2B5EF4-FFF2-40B4-BE49-F238E27FC236}">
                <a16:creationId xmlns:a16="http://schemas.microsoft.com/office/drawing/2014/main" id="{531D60C9-87E1-A10B-355C-768316D79A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825" y="6391183"/>
            <a:ext cx="2212857" cy="274969"/>
          </a:xfrm>
          <a:prstGeom prst="rect">
            <a:avLst/>
          </a:prstGeom>
        </p:spPr>
      </p:pic>
      <p:pic>
        <p:nvPicPr>
          <p:cNvPr id="6" name="Picture 5">
            <a:extLst>
              <a:ext uri="{FF2B5EF4-FFF2-40B4-BE49-F238E27FC236}">
                <a16:creationId xmlns:a16="http://schemas.microsoft.com/office/drawing/2014/main" id="{CCAC8654-43D6-6411-CC4E-D1AD6A3738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9456" y="5836893"/>
            <a:ext cx="740664" cy="829259"/>
          </a:xfrm>
          <a:prstGeom prst="rect">
            <a:avLst/>
          </a:prstGeom>
        </p:spPr>
      </p:pic>
      <p:sp>
        <p:nvSpPr>
          <p:cNvPr id="7" name="TextBox 6">
            <a:extLst>
              <a:ext uri="{FF2B5EF4-FFF2-40B4-BE49-F238E27FC236}">
                <a16:creationId xmlns:a16="http://schemas.microsoft.com/office/drawing/2014/main" id="{FA5E2D3D-D797-E1F8-931A-82E6ED51044A}"/>
              </a:ext>
            </a:extLst>
          </p:cNvPr>
          <p:cNvSpPr txBox="1"/>
          <p:nvPr/>
        </p:nvSpPr>
        <p:spPr>
          <a:xfrm>
            <a:off x="8101825" y="276963"/>
            <a:ext cx="3252876"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rPr>
              <a:t>Sri Lanka College of Obstetricians &amp; </a:t>
            </a:r>
            <a:r>
              <a:rPr kumimoji="0" lang="en-US" sz="1200" b="0" i="0" u="none" strike="noStrike" cap="none" spc="0" normalizeH="0" baseline="0" dirty="0" err="1">
                <a:ln>
                  <a:noFill/>
                </a:ln>
                <a:solidFill>
                  <a:srgbClr val="000000"/>
                </a:solidFill>
                <a:effectLst/>
                <a:uFillTx/>
                <a:latin typeface="Arial Nova Cond" panose="020B0506020202020204" pitchFamily="34" charset="0"/>
                <a:sym typeface="Calibri"/>
              </a:rPr>
              <a:t>Gynaecologists</a:t>
            </a:r>
            <a:endPar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endParaRPr>
          </a:p>
          <a:p>
            <a:pPr marL="0" marR="0" indent="0" algn="r" defTabSz="914400" rtl="0" fontAlgn="auto" latinLnBrk="0" hangingPunct="0">
              <a:lnSpc>
                <a:spcPct val="100000"/>
              </a:lnSpc>
              <a:spcBef>
                <a:spcPts val="0"/>
              </a:spcBef>
              <a:spcAft>
                <a:spcPts val="0"/>
              </a:spcAft>
              <a:buClrTx/>
              <a:buSzTx/>
              <a:buFontTx/>
              <a:buNone/>
              <a:tabLst/>
            </a:pPr>
            <a:r>
              <a:rPr lang="en-US" sz="1200" dirty="0">
                <a:solidFill>
                  <a:srgbClr val="000000"/>
                </a:solidFill>
                <a:latin typeface="Arial Nova Cond" panose="020B0506020202020204" pitchFamily="34" charset="0"/>
                <a:sym typeface="Calibri"/>
              </a:rPr>
              <a:t>Scientific Activities &amp; Research Committee </a:t>
            </a:r>
            <a:endPar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endParaRPr>
          </a:p>
        </p:txBody>
      </p:sp>
      <p:sp>
        <p:nvSpPr>
          <p:cNvPr id="8" name="Title 1">
            <a:extLst>
              <a:ext uri="{FF2B5EF4-FFF2-40B4-BE49-F238E27FC236}">
                <a16:creationId xmlns:a16="http://schemas.microsoft.com/office/drawing/2014/main" id="{AD55537D-835E-B11F-ACD9-E55A905906D4}"/>
              </a:ext>
            </a:extLst>
          </p:cNvPr>
          <p:cNvSpPr>
            <a:spLocks noGrp="1"/>
          </p:cNvSpPr>
          <p:nvPr>
            <p:ph type="title"/>
          </p:nvPr>
        </p:nvSpPr>
        <p:spPr>
          <a:xfrm>
            <a:off x="477982" y="356270"/>
            <a:ext cx="10515600" cy="1001857"/>
          </a:xfrm>
        </p:spPr>
        <p:txBody>
          <a:bodyPr>
            <a:normAutofit/>
          </a:bodyPr>
          <a:lstStyle/>
          <a:p>
            <a:r>
              <a:rPr lang="en-US" sz="4400" b="1" dirty="0">
                <a:ln w="22225">
                  <a:solidFill>
                    <a:schemeClr val="accent2"/>
                  </a:solidFill>
                  <a:prstDash val="solid"/>
                </a:ln>
              </a:rPr>
              <a:t>Symphysiotomy</a:t>
            </a:r>
          </a:p>
        </p:txBody>
      </p:sp>
    </p:spTree>
    <p:extLst>
      <p:ext uri="{BB962C8B-B14F-4D97-AF65-F5344CB8AC3E}">
        <p14:creationId xmlns:p14="http://schemas.microsoft.com/office/powerpoint/2010/main" val="10806117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69939" y="1014484"/>
            <a:ext cx="4817085" cy="459198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3191" y="1717427"/>
            <a:ext cx="4751282" cy="3889045"/>
          </a:xfrm>
          <a:prstGeom prst="rect">
            <a:avLst/>
          </a:prstGeom>
        </p:spPr>
      </p:pic>
      <p:sp>
        <p:nvSpPr>
          <p:cNvPr id="2" name="Wave 1">
            <a:extLst>
              <a:ext uri="{FF2B5EF4-FFF2-40B4-BE49-F238E27FC236}">
                <a16:creationId xmlns:a16="http://schemas.microsoft.com/office/drawing/2014/main" id="{1E7D429F-DC50-9CB6-6D87-8F9B297ED682}"/>
              </a:ext>
            </a:extLst>
          </p:cNvPr>
          <p:cNvSpPr/>
          <p:nvPr/>
        </p:nvSpPr>
        <p:spPr>
          <a:xfrm>
            <a:off x="0" y="6251522"/>
            <a:ext cx="12192000" cy="1003664"/>
          </a:xfrm>
          <a:prstGeom prst="wave">
            <a:avLst>
              <a:gd name="adj1" fmla="val 20000"/>
              <a:gd name="adj2" fmla="val 0"/>
            </a:avLst>
          </a:prstGeom>
          <a:gradFill>
            <a:gsLst>
              <a:gs pos="27000">
                <a:srgbClr val="FF99CC"/>
              </a:gs>
              <a:gs pos="58000">
                <a:schemeClr val="accent1">
                  <a:lumMod val="45000"/>
                  <a:lumOff val="55000"/>
                </a:schemeClr>
              </a:gs>
              <a:gs pos="58000">
                <a:schemeClr val="accent1">
                  <a:lumMod val="45000"/>
                  <a:lumOff val="55000"/>
                </a:schemeClr>
              </a:gs>
              <a:gs pos="100000">
                <a:srgbClr val="003366"/>
              </a:gs>
            </a:gsLst>
            <a:lin ang="5400000" scaled="1"/>
          </a:gra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pic>
        <p:nvPicPr>
          <p:cNvPr id="3" name="Picture 2">
            <a:extLst>
              <a:ext uri="{FF2B5EF4-FFF2-40B4-BE49-F238E27FC236}">
                <a16:creationId xmlns:a16="http://schemas.microsoft.com/office/drawing/2014/main" id="{89B61CC8-1A5C-BA15-3BDC-1F29EA2E00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36838" y="199162"/>
            <a:ext cx="627805" cy="617267"/>
          </a:xfrm>
          <a:prstGeom prst="rect">
            <a:avLst/>
          </a:prstGeom>
        </p:spPr>
      </p:pic>
      <p:pic>
        <p:nvPicPr>
          <p:cNvPr id="6" name="Picture 5">
            <a:extLst>
              <a:ext uri="{FF2B5EF4-FFF2-40B4-BE49-F238E27FC236}">
                <a16:creationId xmlns:a16="http://schemas.microsoft.com/office/drawing/2014/main" id="{9D2D8940-835D-BB15-B3BA-291814C3B8A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3825" y="6391183"/>
            <a:ext cx="2212857" cy="274969"/>
          </a:xfrm>
          <a:prstGeom prst="rect">
            <a:avLst/>
          </a:prstGeom>
        </p:spPr>
      </p:pic>
      <p:pic>
        <p:nvPicPr>
          <p:cNvPr id="7" name="Picture 6">
            <a:extLst>
              <a:ext uri="{FF2B5EF4-FFF2-40B4-BE49-F238E27FC236}">
                <a16:creationId xmlns:a16="http://schemas.microsoft.com/office/drawing/2014/main" id="{D618FFC0-3076-06AD-B2BF-DBE1E62734D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9456" y="5836893"/>
            <a:ext cx="740664" cy="829259"/>
          </a:xfrm>
          <a:prstGeom prst="rect">
            <a:avLst/>
          </a:prstGeom>
        </p:spPr>
      </p:pic>
      <p:sp>
        <p:nvSpPr>
          <p:cNvPr id="8" name="TextBox 7">
            <a:extLst>
              <a:ext uri="{FF2B5EF4-FFF2-40B4-BE49-F238E27FC236}">
                <a16:creationId xmlns:a16="http://schemas.microsoft.com/office/drawing/2014/main" id="{C60C088E-E4AB-0F9C-C783-086466E06D22}"/>
              </a:ext>
            </a:extLst>
          </p:cNvPr>
          <p:cNvSpPr txBox="1"/>
          <p:nvPr/>
        </p:nvSpPr>
        <p:spPr>
          <a:xfrm>
            <a:off x="8101825" y="276963"/>
            <a:ext cx="3252876"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rPr>
              <a:t>Sri Lanka College of Obstetricians &amp; </a:t>
            </a:r>
            <a:r>
              <a:rPr kumimoji="0" lang="en-US" sz="1200" b="0" i="0" u="none" strike="noStrike" cap="none" spc="0" normalizeH="0" baseline="0" dirty="0" err="1">
                <a:ln>
                  <a:noFill/>
                </a:ln>
                <a:solidFill>
                  <a:srgbClr val="000000"/>
                </a:solidFill>
                <a:effectLst/>
                <a:uFillTx/>
                <a:latin typeface="Arial Nova Cond" panose="020B0506020202020204" pitchFamily="34" charset="0"/>
                <a:sym typeface="Calibri"/>
              </a:rPr>
              <a:t>Gynaecologists</a:t>
            </a:r>
            <a:endPar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endParaRPr>
          </a:p>
          <a:p>
            <a:pPr marL="0" marR="0" indent="0" algn="r" defTabSz="914400" rtl="0" fontAlgn="auto" latinLnBrk="0" hangingPunct="0">
              <a:lnSpc>
                <a:spcPct val="100000"/>
              </a:lnSpc>
              <a:spcBef>
                <a:spcPts val="0"/>
              </a:spcBef>
              <a:spcAft>
                <a:spcPts val="0"/>
              </a:spcAft>
              <a:buClrTx/>
              <a:buSzTx/>
              <a:buFontTx/>
              <a:buNone/>
              <a:tabLst/>
            </a:pPr>
            <a:r>
              <a:rPr lang="en-US" sz="1200" dirty="0">
                <a:solidFill>
                  <a:srgbClr val="000000"/>
                </a:solidFill>
                <a:latin typeface="Arial Nova Cond" panose="020B0506020202020204" pitchFamily="34" charset="0"/>
                <a:sym typeface="Calibri"/>
              </a:rPr>
              <a:t>Scientific Activities &amp; Research Committee </a:t>
            </a:r>
            <a:endPar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endParaRPr>
          </a:p>
        </p:txBody>
      </p:sp>
    </p:spTree>
    <p:extLst>
      <p:ext uri="{BB962C8B-B14F-4D97-AF65-F5344CB8AC3E}">
        <p14:creationId xmlns:p14="http://schemas.microsoft.com/office/powerpoint/2010/main" val="21585150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B9C214-74E2-83A8-AD38-49DE9D3F0AB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07DF42-0217-A0DC-B329-8D5D1A082104}"/>
              </a:ext>
            </a:extLst>
          </p:cNvPr>
          <p:cNvSpPr>
            <a:spLocks noGrp="1"/>
          </p:cNvSpPr>
          <p:nvPr>
            <p:ph idx="1"/>
          </p:nvPr>
        </p:nvSpPr>
        <p:spPr>
          <a:xfrm>
            <a:off x="385370" y="1281352"/>
            <a:ext cx="11215254" cy="5384800"/>
          </a:xfrm>
        </p:spPr>
        <p:txBody>
          <a:bodyPr>
            <a:normAutofit lnSpcReduction="10000"/>
          </a:bodyPr>
          <a:lstStyle/>
          <a:p>
            <a:r>
              <a:rPr lang="en-GB" dirty="0">
                <a:latin typeface="Helvetica" pitchFamily="2" charset="0"/>
              </a:rPr>
              <a:t>R</a:t>
            </a:r>
            <a:r>
              <a:rPr lang="en-GB" dirty="0">
                <a:effectLst/>
                <a:latin typeface="Helvetica" pitchFamily="2" charset="0"/>
              </a:rPr>
              <a:t>eplacement of the </a:t>
            </a:r>
            <a:r>
              <a:rPr lang="en-GB" dirty="0" err="1">
                <a:effectLst/>
                <a:latin typeface="Helvetica" pitchFamily="2" charset="0"/>
              </a:rPr>
              <a:t>fetal</a:t>
            </a:r>
            <a:r>
              <a:rPr lang="en-GB" dirty="0">
                <a:effectLst/>
                <a:latin typeface="Helvetica" pitchFamily="2" charset="0"/>
              </a:rPr>
              <a:t> head in the vagina followed by caesarean delivery.</a:t>
            </a:r>
          </a:p>
          <a:p>
            <a:r>
              <a:rPr lang="en-GB" dirty="0">
                <a:latin typeface="Helvetica" pitchFamily="2" charset="0"/>
              </a:rPr>
              <a:t>P</a:t>
            </a:r>
            <a:r>
              <a:rPr lang="en-GB" dirty="0">
                <a:effectLst/>
                <a:latin typeface="Helvetica" pitchFamily="2" charset="0"/>
              </a:rPr>
              <a:t>rocesses of the delivery of the head has to be reversed.</a:t>
            </a:r>
          </a:p>
          <a:p>
            <a:r>
              <a:rPr lang="en-GB" dirty="0">
                <a:latin typeface="Helvetica" pitchFamily="2" charset="0"/>
              </a:rPr>
              <a:t>Done u</a:t>
            </a:r>
            <a:r>
              <a:rPr lang="en-GB" dirty="0">
                <a:effectLst/>
                <a:latin typeface="Helvetica" pitchFamily="2" charset="0"/>
              </a:rPr>
              <a:t>nder regional or general anaesthesia</a:t>
            </a:r>
          </a:p>
          <a:p>
            <a:r>
              <a:rPr lang="en-GB" dirty="0">
                <a:latin typeface="Helvetica" pitchFamily="2" charset="0"/>
              </a:rPr>
              <a:t>Uterine r</a:t>
            </a:r>
            <a:r>
              <a:rPr lang="en-GB" dirty="0">
                <a:effectLst/>
                <a:latin typeface="Helvetica" pitchFamily="2" charset="0"/>
              </a:rPr>
              <a:t>elaxation achieved by Tocolytics. </a:t>
            </a:r>
          </a:p>
          <a:p>
            <a:r>
              <a:rPr lang="en-GB" dirty="0">
                <a:effectLst/>
                <a:latin typeface="Helvetica" pitchFamily="2" charset="0"/>
              </a:rPr>
              <a:t>This is followed by </a:t>
            </a:r>
          </a:p>
          <a:p>
            <a:pPr lvl="1"/>
            <a:r>
              <a:rPr lang="en-GB" dirty="0">
                <a:latin typeface="Helvetica" pitchFamily="2" charset="0"/>
              </a:rPr>
              <a:t>R</a:t>
            </a:r>
            <a:r>
              <a:rPr lang="en-GB" dirty="0">
                <a:effectLst/>
                <a:latin typeface="Helvetica" pitchFamily="2" charset="0"/>
              </a:rPr>
              <a:t>otation of the </a:t>
            </a:r>
            <a:r>
              <a:rPr lang="en-GB" dirty="0" err="1">
                <a:effectLst/>
                <a:latin typeface="Helvetica" pitchFamily="2" charset="0"/>
              </a:rPr>
              <a:t>fetal</a:t>
            </a:r>
            <a:r>
              <a:rPr lang="en-GB" dirty="0">
                <a:effectLst/>
                <a:latin typeface="Helvetica" pitchFamily="2" charset="0"/>
              </a:rPr>
              <a:t> head back to </a:t>
            </a:r>
            <a:r>
              <a:rPr lang="en-GB" dirty="0" err="1">
                <a:effectLst/>
                <a:latin typeface="Helvetica" pitchFamily="2" charset="0"/>
              </a:rPr>
              <a:t>occipitoanterior</a:t>
            </a:r>
            <a:r>
              <a:rPr lang="en-GB" dirty="0">
                <a:effectLst/>
                <a:latin typeface="Helvetica" pitchFamily="2" charset="0"/>
              </a:rPr>
              <a:t> position (reverse restitution) if restitution has occurred</a:t>
            </a:r>
          </a:p>
          <a:p>
            <a:pPr lvl="1"/>
            <a:r>
              <a:rPr lang="en-GB" dirty="0">
                <a:effectLst/>
                <a:latin typeface="Helvetica" pitchFamily="2" charset="0"/>
              </a:rPr>
              <a:t>and flexion of the </a:t>
            </a:r>
            <a:r>
              <a:rPr lang="en-GB" dirty="0" err="1">
                <a:effectLst/>
                <a:latin typeface="Helvetica" pitchFamily="2" charset="0"/>
              </a:rPr>
              <a:t>fetal</a:t>
            </a:r>
            <a:r>
              <a:rPr lang="en-GB" dirty="0">
                <a:effectLst/>
                <a:latin typeface="Helvetica" pitchFamily="2" charset="0"/>
              </a:rPr>
              <a:t> neck</a:t>
            </a:r>
          </a:p>
          <a:p>
            <a:r>
              <a:rPr lang="en-GB" dirty="0">
                <a:effectLst/>
                <a:latin typeface="Helvetica" pitchFamily="2" charset="0"/>
              </a:rPr>
              <a:t>Next, by applying upward, constant, firm pressure on the </a:t>
            </a:r>
            <a:r>
              <a:rPr lang="en-GB" dirty="0" err="1">
                <a:effectLst/>
                <a:latin typeface="Helvetica" pitchFamily="2" charset="0"/>
              </a:rPr>
              <a:t>fetal</a:t>
            </a:r>
            <a:r>
              <a:rPr lang="en-GB" dirty="0">
                <a:effectLst/>
                <a:latin typeface="Helvetica" pitchFamily="2" charset="0"/>
              </a:rPr>
              <a:t> head, it should be replaced in the vagina </a:t>
            </a:r>
          </a:p>
          <a:p>
            <a:r>
              <a:rPr lang="en-GB" dirty="0">
                <a:effectLst/>
                <a:latin typeface="Helvetica" pitchFamily="2" charset="0"/>
              </a:rPr>
              <a:t>Finally, a caesarean delivery is carried out. </a:t>
            </a:r>
          </a:p>
          <a:p>
            <a:pPr lvl="1"/>
            <a:endParaRPr lang="en-US" dirty="0"/>
          </a:p>
        </p:txBody>
      </p:sp>
      <p:sp>
        <p:nvSpPr>
          <p:cNvPr id="2" name="Wave 1">
            <a:extLst>
              <a:ext uri="{FF2B5EF4-FFF2-40B4-BE49-F238E27FC236}">
                <a16:creationId xmlns:a16="http://schemas.microsoft.com/office/drawing/2014/main" id="{C78739AF-F8D1-10A8-A01E-8B34FB829592}"/>
              </a:ext>
            </a:extLst>
          </p:cNvPr>
          <p:cNvSpPr/>
          <p:nvPr/>
        </p:nvSpPr>
        <p:spPr>
          <a:xfrm>
            <a:off x="0" y="6251522"/>
            <a:ext cx="12192000" cy="1003664"/>
          </a:xfrm>
          <a:prstGeom prst="wave">
            <a:avLst>
              <a:gd name="adj1" fmla="val 20000"/>
              <a:gd name="adj2" fmla="val 0"/>
            </a:avLst>
          </a:prstGeom>
          <a:gradFill>
            <a:gsLst>
              <a:gs pos="27000">
                <a:srgbClr val="FF99CC"/>
              </a:gs>
              <a:gs pos="58000">
                <a:schemeClr val="accent1">
                  <a:lumMod val="45000"/>
                  <a:lumOff val="55000"/>
                </a:schemeClr>
              </a:gs>
              <a:gs pos="58000">
                <a:schemeClr val="accent1">
                  <a:lumMod val="45000"/>
                  <a:lumOff val="55000"/>
                </a:schemeClr>
              </a:gs>
              <a:gs pos="100000">
                <a:srgbClr val="003366"/>
              </a:gs>
            </a:gsLst>
            <a:lin ang="5400000" scaled="1"/>
          </a:gra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pic>
        <p:nvPicPr>
          <p:cNvPr id="4" name="Picture 3">
            <a:extLst>
              <a:ext uri="{FF2B5EF4-FFF2-40B4-BE49-F238E27FC236}">
                <a16:creationId xmlns:a16="http://schemas.microsoft.com/office/drawing/2014/main" id="{7DA57460-15BA-F5C8-70D4-F00EF1E68F6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6838" y="199162"/>
            <a:ext cx="627805" cy="617267"/>
          </a:xfrm>
          <a:prstGeom prst="rect">
            <a:avLst/>
          </a:prstGeom>
        </p:spPr>
      </p:pic>
      <p:pic>
        <p:nvPicPr>
          <p:cNvPr id="5" name="Picture 4">
            <a:extLst>
              <a:ext uri="{FF2B5EF4-FFF2-40B4-BE49-F238E27FC236}">
                <a16:creationId xmlns:a16="http://schemas.microsoft.com/office/drawing/2014/main" id="{1CADB2D6-DA22-170C-8ADC-E776D3FD52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825" y="6391183"/>
            <a:ext cx="2212857" cy="274969"/>
          </a:xfrm>
          <a:prstGeom prst="rect">
            <a:avLst/>
          </a:prstGeom>
        </p:spPr>
      </p:pic>
      <p:pic>
        <p:nvPicPr>
          <p:cNvPr id="6" name="Picture 5">
            <a:extLst>
              <a:ext uri="{FF2B5EF4-FFF2-40B4-BE49-F238E27FC236}">
                <a16:creationId xmlns:a16="http://schemas.microsoft.com/office/drawing/2014/main" id="{1816B1D3-A370-1AFA-45F7-2626391C24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9456" y="5836893"/>
            <a:ext cx="740664" cy="829259"/>
          </a:xfrm>
          <a:prstGeom prst="rect">
            <a:avLst/>
          </a:prstGeom>
        </p:spPr>
      </p:pic>
      <p:sp>
        <p:nvSpPr>
          <p:cNvPr id="7" name="TextBox 6">
            <a:extLst>
              <a:ext uri="{FF2B5EF4-FFF2-40B4-BE49-F238E27FC236}">
                <a16:creationId xmlns:a16="http://schemas.microsoft.com/office/drawing/2014/main" id="{855E581C-B2A5-8F94-15BC-88D1FFE1BCCC}"/>
              </a:ext>
            </a:extLst>
          </p:cNvPr>
          <p:cNvSpPr txBox="1"/>
          <p:nvPr/>
        </p:nvSpPr>
        <p:spPr>
          <a:xfrm>
            <a:off x="8101825" y="276963"/>
            <a:ext cx="3252876"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rPr>
              <a:t>Sri Lanka College of Obstetricians &amp; </a:t>
            </a:r>
            <a:r>
              <a:rPr kumimoji="0" lang="en-US" sz="1200" b="0" i="0" u="none" strike="noStrike" cap="none" spc="0" normalizeH="0" baseline="0" dirty="0" err="1">
                <a:ln>
                  <a:noFill/>
                </a:ln>
                <a:solidFill>
                  <a:srgbClr val="000000"/>
                </a:solidFill>
                <a:effectLst/>
                <a:uFillTx/>
                <a:latin typeface="Arial Nova Cond" panose="020B0506020202020204" pitchFamily="34" charset="0"/>
                <a:sym typeface="Calibri"/>
              </a:rPr>
              <a:t>Gynaecologists</a:t>
            </a:r>
            <a:endPar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endParaRPr>
          </a:p>
          <a:p>
            <a:pPr marL="0" marR="0" indent="0" algn="r" defTabSz="914400" rtl="0" fontAlgn="auto" latinLnBrk="0" hangingPunct="0">
              <a:lnSpc>
                <a:spcPct val="100000"/>
              </a:lnSpc>
              <a:spcBef>
                <a:spcPts val="0"/>
              </a:spcBef>
              <a:spcAft>
                <a:spcPts val="0"/>
              </a:spcAft>
              <a:buClrTx/>
              <a:buSzTx/>
              <a:buFontTx/>
              <a:buNone/>
              <a:tabLst/>
            </a:pPr>
            <a:r>
              <a:rPr lang="en-US" sz="1200" dirty="0">
                <a:solidFill>
                  <a:srgbClr val="000000"/>
                </a:solidFill>
                <a:latin typeface="Arial Nova Cond" panose="020B0506020202020204" pitchFamily="34" charset="0"/>
                <a:sym typeface="Calibri"/>
              </a:rPr>
              <a:t>Scientific Activities &amp; Research Committee </a:t>
            </a:r>
            <a:endPar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endParaRPr>
          </a:p>
        </p:txBody>
      </p:sp>
      <p:sp>
        <p:nvSpPr>
          <p:cNvPr id="8" name="Title 1">
            <a:extLst>
              <a:ext uri="{FF2B5EF4-FFF2-40B4-BE49-F238E27FC236}">
                <a16:creationId xmlns:a16="http://schemas.microsoft.com/office/drawing/2014/main" id="{18489BB1-C9AB-8C6D-E3C6-DE5120185A28}"/>
              </a:ext>
            </a:extLst>
          </p:cNvPr>
          <p:cNvSpPr>
            <a:spLocks noGrp="1"/>
          </p:cNvSpPr>
          <p:nvPr>
            <p:ph type="title"/>
          </p:nvPr>
        </p:nvSpPr>
        <p:spPr>
          <a:xfrm>
            <a:off x="477982" y="356270"/>
            <a:ext cx="10515600" cy="1001857"/>
          </a:xfrm>
        </p:spPr>
        <p:txBody>
          <a:bodyPr>
            <a:normAutofit/>
          </a:bodyPr>
          <a:lstStyle/>
          <a:p>
            <a:r>
              <a:rPr lang="en-US" sz="4400" b="1" dirty="0" err="1">
                <a:ln w="22225">
                  <a:solidFill>
                    <a:schemeClr val="accent2"/>
                  </a:solidFill>
                  <a:prstDash val="solid"/>
                </a:ln>
              </a:rPr>
              <a:t>Zavanelli</a:t>
            </a:r>
            <a:r>
              <a:rPr lang="en-US" sz="4400" b="1" dirty="0">
                <a:ln w="22225">
                  <a:solidFill>
                    <a:schemeClr val="accent2"/>
                  </a:solidFill>
                  <a:prstDash val="solid"/>
                </a:ln>
              </a:rPr>
              <a:t> </a:t>
            </a:r>
            <a:r>
              <a:rPr lang="en-US" sz="4400" b="1" dirty="0" err="1">
                <a:ln w="22225">
                  <a:solidFill>
                    <a:schemeClr val="accent2"/>
                  </a:solidFill>
                  <a:prstDash val="solid"/>
                </a:ln>
              </a:rPr>
              <a:t>maneuvre</a:t>
            </a:r>
            <a:endParaRPr lang="en-US" sz="4400" b="1" dirty="0">
              <a:ln w="22225">
                <a:solidFill>
                  <a:schemeClr val="accent2"/>
                </a:solidFill>
                <a:prstDash val="solid"/>
              </a:ln>
            </a:endParaRPr>
          </a:p>
        </p:txBody>
      </p:sp>
    </p:spTree>
    <p:extLst>
      <p:ext uri="{BB962C8B-B14F-4D97-AF65-F5344CB8AC3E}">
        <p14:creationId xmlns:p14="http://schemas.microsoft.com/office/powerpoint/2010/main" val="21344876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2937" y="1197941"/>
            <a:ext cx="11625286" cy="4427003"/>
          </a:xfrm>
        </p:spPr>
      </p:pic>
      <p:sp>
        <p:nvSpPr>
          <p:cNvPr id="2" name="Wave 1">
            <a:extLst>
              <a:ext uri="{FF2B5EF4-FFF2-40B4-BE49-F238E27FC236}">
                <a16:creationId xmlns:a16="http://schemas.microsoft.com/office/drawing/2014/main" id="{8FC4EB1A-CB9E-DF23-2438-AB2FED8D9619}"/>
              </a:ext>
            </a:extLst>
          </p:cNvPr>
          <p:cNvSpPr/>
          <p:nvPr/>
        </p:nvSpPr>
        <p:spPr>
          <a:xfrm>
            <a:off x="0" y="6251522"/>
            <a:ext cx="12192000" cy="1003664"/>
          </a:xfrm>
          <a:prstGeom prst="wave">
            <a:avLst>
              <a:gd name="adj1" fmla="val 20000"/>
              <a:gd name="adj2" fmla="val 0"/>
            </a:avLst>
          </a:prstGeom>
          <a:gradFill>
            <a:gsLst>
              <a:gs pos="27000">
                <a:srgbClr val="FF99CC"/>
              </a:gs>
              <a:gs pos="58000">
                <a:schemeClr val="accent1">
                  <a:lumMod val="45000"/>
                  <a:lumOff val="55000"/>
                </a:schemeClr>
              </a:gs>
              <a:gs pos="58000">
                <a:schemeClr val="accent1">
                  <a:lumMod val="45000"/>
                  <a:lumOff val="55000"/>
                </a:schemeClr>
              </a:gs>
              <a:gs pos="100000">
                <a:srgbClr val="003366"/>
              </a:gs>
            </a:gsLst>
            <a:lin ang="5400000" scaled="1"/>
          </a:gra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pic>
        <p:nvPicPr>
          <p:cNvPr id="3" name="Picture 2">
            <a:extLst>
              <a:ext uri="{FF2B5EF4-FFF2-40B4-BE49-F238E27FC236}">
                <a16:creationId xmlns:a16="http://schemas.microsoft.com/office/drawing/2014/main" id="{471E13B6-4131-C473-2CAA-34903D6DE8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6838" y="199162"/>
            <a:ext cx="627805" cy="617267"/>
          </a:xfrm>
          <a:prstGeom prst="rect">
            <a:avLst/>
          </a:prstGeom>
        </p:spPr>
      </p:pic>
      <p:pic>
        <p:nvPicPr>
          <p:cNvPr id="4" name="Picture 3">
            <a:extLst>
              <a:ext uri="{FF2B5EF4-FFF2-40B4-BE49-F238E27FC236}">
                <a16:creationId xmlns:a16="http://schemas.microsoft.com/office/drawing/2014/main" id="{7056FCBE-C460-35D0-EB5C-332C3ADA75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825" y="6391183"/>
            <a:ext cx="2212857" cy="274969"/>
          </a:xfrm>
          <a:prstGeom prst="rect">
            <a:avLst/>
          </a:prstGeom>
        </p:spPr>
      </p:pic>
      <p:pic>
        <p:nvPicPr>
          <p:cNvPr id="5" name="Picture 4">
            <a:extLst>
              <a:ext uri="{FF2B5EF4-FFF2-40B4-BE49-F238E27FC236}">
                <a16:creationId xmlns:a16="http://schemas.microsoft.com/office/drawing/2014/main" id="{50A99943-21BB-0B84-1B44-801CD7660B3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9456" y="5836893"/>
            <a:ext cx="740664" cy="829259"/>
          </a:xfrm>
          <a:prstGeom prst="rect">
            <a:avLst/>
          </a:prstGeom>
        </p:spPr>
      </p:pic>
      <p:sp>
        <p:nvSpPr>
          <p:cNvPr id="7" name="TextBox 6">
            <a:extLst>
              <a:ext uri="{FF2B5EF4-FFF2-40B4-BE49-F238E27FC236}">
                <a16:creationId xmlns:a16="http://schemas.microsoft.com/office/drawing/2014/main" id="{C060F36B-7030-D0C9-3354-1F3A899737D4}"/>
              </a:ext>
            </a:extLst>
          </p:cNvPr>
          <p:cNvSpPr txBox="1"/>
          <p:nvPr/>
        </p:nvSpPr>
        <p:spPr>
          <a:xfrm>
            <a:off x="8101825" y="276963"/>
            <a:ext cx="3252876"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rPr>
              <a:t>Sri Lanka College of Obstetricians &amp; </a:t>
            </a:r>
            <a:r>
              <a:rPr kumimoji="0" lang="en-US" sz="1200" b="0" i="0" u="none" strike="noStrike" cap="none" spc="0" normalizeH="0" baseline="0" dirty="0" err="1">
                <a:ln>
                  <a:noFill/>
                </a:ln>
                <a:solidFill>
                  <a:srgbClr val="000000"/>
                </a:solidFill>
                <a:effectLst/>
                <a:uFillTx/>
                <a:latin typeface="Arial Nova Cond" panose="020B0506020202020204" pitchFamily="34" charset="0"/>
                <a:sym typeface="Calibri"/>
              </a:rPr>
              <a:t>Gynaecologists</a:t>
            </a:r>
            <a:endPar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endParaRPr>
          </a:p>
          <a:p>
            <a:pPr marL="0" marR="0" indent="0" algn="r" defTabSz="914400" rtl="0" fontAlgn="auto" latinLnBrk="0" hangingPunct="0">
              <a:lnSpc>
                <a:spcPct val="100000"/>
              </a:lnSpc>
              <a:spcBef>
                <a:spcPts val="0"/>
              </a:spcBef>
              <a:spcAft>
                <a:spcPts val="0"/>
              </a:spcAft>
              <a:buClrTx/>
              <a:buSzTx/>
              <a:buFontTx/>
              <a:buNone/>
              <a:tabLst/>
            </a:pPr>
            <a:r>
              <a:rPr lang="en-US" sz="1200" dirty="0">
                <a:solidFill>
                  <a:srgbClr val="000000"/>
                </a:solidFill>
                <a:latin typeface="Arial Nova Cond" panose="020B0506020202020204" pitchFamily="34" charset="0"/>
                <a:sym typeface="Calibri"/>
              </a:rPr>
              <a:t>Scientific Activities &amp; Research Committee </a:t>
            </a:r>
            <a:endPar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endParaRPr>
          </a:p>
        </p:txBody>
      </p:sp>
    </p:spTree>
    <p:extLst>
      <p:ext uri="{BB962C8B-B14F-4D97-AF65-F5344CB8AC3E}">
        <p14:creationId xmlns:p14="http://schemas.microsoft.com/office/powerpoint/2010/main" val="18332680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1036" y="1012824"/>
            <a:ext cx="11132128" cy="5073939"/>
          </a:xfrm>
        </p:spPr>
        <p:txBody>
          <a:bodyPr/>
          <a:lstStyle/>
          <a:p>
            <a:r>
              <a:rPr lang="en-US" dirty="0"/>
              <a:t>The baby should be examined for injury by a neonatal clinician.</a:t>
            </a:r>
          </a:p>
          <a:p>
            <a:r>
              <a:rPr lang="en-US" dirty="0"/>
              <a:t>Brachial plexus injury is one of the most important complications of shoulder dystocia, complicating 2.3% to 16% </a:t>
            </a:r>
          </a:p>
          <a:p>
            <a:r>
              <a:rPr lang="en-US" dirty="0"/>
              <a:t>Other reported fetal injuries associated with shoulder dystocia include </a:t>
            </a:r>
          </a:p>
          <a:p>
            <a:pPr marL="514350" indent="-514350">
              <a:buFont typeface="+mj-lt"/>
              <a:buAutoNum type="arabicPeriod"/>
            </a:pPr>
            <a:r>
              <a:rPr lang="en-US" dirty="0"/>
              <a:t>Fractures of the humerus &amp; clavicle</a:t>
            </a:r>
          </a:p>
          <a:p>
            <a:pPr marL="514350" indent="-514350">
              <a:buFont typeface="+mj-lt"/>
              <a:buAutoNum type="arabicPeriod"/>
            </a:pPr>
            <a:r>
              <a:rPr lang="en-US" dirty="0" err="1"/>
              <a:t>Pneumothoraces</a:t>
            </a:r>
            <a:r>
              <a:rPr lang="en-US" dirty="0"/>
              <a:t> </a:t>
            </a:r>
          </a:p>
          <a:p>
            <a:pPr marL="514350" indent="-514350">
              <a:buFont typeface="+mj-lt"/>
              <a:buAutoNum type="arabicPeriod"/>
            </a:pPr>
            <a:r>
              <a:rPr lang="en-US" dirty="0"/>
              <a:t>Hypoxic brain damage</a:t>
            </a:r>
          </a:p>
        </p:txBody>
      </p:sp>
      <p:sp>
        <p:nvSpPr>
          <p:cNvPr id="2" name="Wave 1">
            <a:extLst>
              <a:ext uri="{FF2B5EF4-FFF2-40B4-BE49-F238E27FC236}">
                <a16:creationId xmlns:a16="http://schemas.microsoft.com/office/drawing/2014/main" id="{0B49B9AC-8792-17D2-3401-F11A1BEF6900}"/>
              </a:ext>
            </a:extLst>
          </p:cNvPr>
          <p:cNvSpPr/>
          <p:nvPr/>
        </p:nvSpPr>
        <p:spPr>
          <a:xfrm>
            <a:off x="0" y="6251522"/>
            <a:ext cx="12192000" cy="1003664"/>
          </a:xfrm>
          <a:prstGeom prst="wave">
            <a:avLst>
              <a:gd name="adj1" fmla="val 20000"/>
              <a:gd name="adj2" fmla="val 0"/>
            </a:avLst>
          </a:prstGeom>
          <a:gradFill>
            <a:gsLst>
              <a:gs pos="27000">
                <a:srgbClr val="FF99CC"/>
              </a:gs>
              <a:gs pos="58000">
                <a:schemeClr val="accent1">
                  <a:lumMod val="45000"/>
                  <a:lumOff val="55000"/>
                </a:schemeClr>
              </a:gs>
              <a:gs pos="58000">
                <a:schemeClr val="accent1">
                  <a:lumMod val="45000"/>
                  <a:lumOff val="55000"/>
                </a:schemeClr>
              </a:gs>
              <a:gs pos="100000">
                <a:srgbClr val="003366"/>
              </a:gs>
            </a:gsLst>
            <a:lin ang="5400000" scaled="1"/>
          </a:gra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pic>
        <p:nvPicPr>
          <p:cNvPr id="4" name="Picture 3">
            <a:extLst>
              <a:ext uri="{FF2B5EF4-FFF2-40B4-BE49-F238E27FC236}">
                <a16:creationId xmlns:a16="http://schemas.microsoft.com/office/drawing/2014/main" id="{D711AD15-4D53-1AD0-4C2B-BC6A633254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6838" y="199162"/>
            <a:ext cx="627805" cy="617267"/>
          </a:xfrm>
          <a:prstGeom prst="rect">
            <a:avLst/>
          </a:prstGeom>
        </p:spPr>
      </p:pic>
      <p:pic>
        <p:nvPicPr>
          <p:cNvPr id="5" name="Picture 4">
            <a:extLst>
              <a:ext uri="{FF2B5EF4-FFF2-40B4-BE49-F238E27FC236}">
                <a16:creationId xmlns:a16="http://schemas.microsoft.com/office/drawing/2014/main" id="{E6AB3530-585B-928A-2B74-A82012CAAF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825" y="6391183"/>
            <a:ext cx="2212857" cy="274969"/>
          </a:xfrm>
          <a:prstGeom prst="rect">
            <a:avLst/>
          </a:prstGeom>
        </p:spPr>
      </p:pic>
      <p:pic>
        <p:nvPicPr>
          <p:cNvPr id="6" name="Picture 5">
            <a:extLst>
              <a:ext uri="{FF2B5EF4-FFF2-40B4-BE49-F238E27FC236}">
                <a16:creationId xmlns:a16="http://schemas.microsoft.com/office/drawing/2014/main" id="{A2C16D62-20A6-787F-E3E7-B4632BCF105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9456" y="5836893"/>
            <a:ext cx="740664" cy="829259"/>
          </a:xfrm>
          <a:prstGeom prst="rect">
            <a:avLst/>
          </a:prstGeom>
        </p:spPr>
      </p:pic>
      <p:sp>
        <p:nvSpPr>
          <p:cNvPr id="7" name="TextBox 6">
            <a:extLst>
              <a:ext uri="{FF2B5EF4-FFF2-40B4-BE49-F238E27FC236}">
                <a16:creationId xmlns:a16="http://schemas.microsoft.com/office/drawing/2014/main" id="{45422742-A42A-BC73-6ED9-5CB1C05511EC}"/>
              </a:ext>
            </a:extLst>
          </p:cNvPr>
          <p:cNvSpPr txBox="1"/>
          <p:nvPr/>
        </p:nvSpPr>
        <p:spPr>
          <a:xfrm>
            <a:off x="8101825" y="276963"/>
            <a:ext cx="3252876"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rPr>
              <a:t>Sri Lanka College of Obstetricians &amp; </a:t>
            </a:r>
            <a:r>
              <a:rPr kumimoji="0" lang="en-US" sz="1200" b="0" i="0" u="none" strike="noStrike" cap="none" spc="0" normalizeH="0" baseline="0" dirty="0" err="1">
                <a:ln>
                  <a:noFill/>
                </a:ln>
                <a:solidFill>
                  <a:srgbClr val="000000"/>
                </a:solidFill>
                <a:effectLst/>
                <a:uFillTx/>
                <a:latin typeface="Arial Nova Cond" panose="020B0506020202020204" pitchFamily="34" charset="0"/>
                <a:sym typeface="Calibri"/>
              </a:rPr>
              <a:t>Gynaecologists</a:t>
            </a:r>
            <a:endPar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endParaRPr>
          </a:p>
          <a:p>
            <a:pPr marL="0" marR="0" indent="0" algn="r" defTabSz="914400" rtl="0" fontAlgn="auto" latinLnBrk="0" hangingPunct="0">
              <a:lnSpc>
                <a:spcPct val="100000"/>
              </a:lnSpc>
              <a:spcBef>
                <a:spcPts val="0"/>
              </a:spcBef>
              <a:spcAft>
                <a:spcPts val="0"/>
              </a:spcAft>
              <a:buClrTx/>
              <a:buSzTx/>
              <a:buFontTx/>
              <a:buNone/>
              <a:tabLst/>
            </a:pPr>
            <a:r>
              <a:rPr lang="en-US" sz="1200" dirty="0">
                <a:solidFill>
                  <a:srgbClr val="000000"/>
                </a:solidFill>
                <a:latin typeface="Arial Nova Cond" panose="020B0506020202020204" pitchFamily="34" charset="0"/>
                <a:sym typeface="Calibri"/>
              </a:rPr>
              <a:t>Scientific Activities &amp; Research Committee </a:t>
            </a:r>
            <a:endPar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endParaRPr>
          </a:p>
        </p:txBody>
      </p:sp>
    </p:spTree>
    <p:extLst>
      <p:ext uri="{BB962C8B-B14F-4D97-AF65-F5344CB8AC3E}">
        <p14:creationId xmlns:p14="http://schemas.microsoft.com/office/powerpoint/2010/main" val="3465957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04E4D2-C998-0E7C-A107-972B5E50E7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B3EA4D-58E3-7673-9D61-2FBABFBA8A64}"/>
              </a:ext>
            </a:extLst>
          </p:cNvPr>
          <p:cNvSpPr>
            <a:spLocks noGrp="1"/>
          </p:cNvSpPr>
          <p:nvPr>
            <p:ph type="title"/>
          </p:nvPr>
        </p:nvSpPr>
        <p:spPr/>
        <p:txBody>
          <a:bodyPr/>
          <a:lstStyle/>
          <a:p>
            <a:r>
              <a:rPr lang="en-US" dirty="0"/>
              <a:t>Pathophysiology</a:t>
            </a:r>
          </a:p>
        </p:txBody>
      </p:sp>
      <p:sp>
        <p:nvSpPr>
          <p:cNvPr id="3" name="Content Placeholder 2">
            <a:extLst>
              <a:ext uri="{FF2B5EF4-FFF2-40B4-BE49-F238E27FC236}">
                <a16:creationId xmlns:a16="http://schemas.microsoft.com/office/drawing/2014/main" id="{FABB4D9F-F67E-0354-31DF-EFF8EA8C6DA7}"/>
              </a:ext>
            </a:extLst>
          </p:cNvPr>
          <p:cNvSpPr>
            <a:spLocks noGrp="1"/>
          </p:cNvSpPr>
          <p:nvPr>
            <p:ph idx="1"/>
          </p:nvPr>
        </p:nvSpPr>
        <p:spPr>
          <a:xfrm>
            <a:off x="838200" y="1544596"/>
            <a:ext cx="6106297" cy="5121556"/>
          </a:xfrm>
        </p:spPr>
        <p:txBody>
          <a:bodyPr>
            <a:normAutofit/>
          </a:bodyPr>
          <a:lstStyle/>
          <a:p>
            <a:r>
              <a:rPr lang="en-US" sz="2400" dirty="0"/>
              <a:t>Shoulder dystocia occurs when the</a:t>
            </a:r>
          </a:p>
          <a:p>
            <a:pPr marL="914400" lvl="1" indent="-457200">
              <a:buFont typeface="+mj-lt"/>
              <a:buAutoNum type="alphaUcPeriod"/>
            </a:pPr>
            <a:r>
              <a:rPr lang="en-US" sz="2000" dirty="0"/>
              <a:t>Anterior fetal shoulder impacts on maternal symphysis pubis.</a:t>
            </a:r>
          </a:p>
          <a:p>
            <a:pPr marL="914400" lvl="1" indent="-457200">
              <a:buFont typeface="+mj-lt"/>
              <a:buAutoNum type="alphaUcPeriod"/>
            </a:pPr>
            <a:r>
              <a:rPr lang="en-US" sz="2000" dirty="0"/>
              <a:t>Posterior shoulder impacts on sacral promontory</a:t>
            </a:r>
          </a:p>
          <a:p>
            <a:pPr marL="914400" lvl="1" indent="-457200">
              <a:buFont typeface="+mj-lt"/>
              <a:buAutoNum type="alphaUcPeriod"/>
            </a:pPr>
            <a:r>
              <a:rPr lang="en-US" sz="2000" dirty="0"/>
              <a:t>Both shoulders</a:t>
            </a:r>
          </a:p>
          <a:p>
            <a:r>
              <a:rPr lang="en-US" sz="2400" dirty="0"/>
              <a:t>In majority of women AP diameter of pelvic inlet is narrower than transverse or oblique diameter.</a:t>
            </a:r>
          </a:p>
          <a:p>
            <a:r>
              <a:rPr lang="en-US" sz="2400" dirty="0"/>
              <a:t>Fetal shoulder usually enter the pelvis in oblique diameter.</a:t>
            </a:r>
          </a:p>
          <a:p>
            <a:endParaRPr lang="en-US" dirty="0"/>
          </a:p>
        </p:txBody>
      </p:sp>
      <p:sp>
        <p:nvSpPr>
          <p:cNvPr id="4" name="Wave 3">
            <a:extLst>
              <a:ext uri="{FF2B5EF4-FFF2-40B4-BE49-F238E27FC236}">
                <a16:creationId xmlns:a16="http://schemas.microsoft.com/office/drawing/2014/main" id="{AFD39814-D068-C449-9A1F-F211541B508B}"/>
              </a:ext>
            </a:extLst>
          </p:cNvPr>
          <p:cNvSpPr/>
          <p:nvPr/>
        </p:nvSpPr>
        <p:spPr>
          <a:xfrm>
            <a:off x="0" y="6251522"/>
            <a:ext cx="12192000" cy="1003664"/>
          </a:xfrm>
          <a:prstGeom prst="wave">
            <a:avLst>
              <a:gd name="adj1" fmla="val 20000"/>
              <a:gd name="adj2" fmla="val 0"/>
            </a:avLst>
          </a:prstGeom>
          <a:gradFill>
            <a:gsLst>
              <a:gs pos="27000">
                <a:srgbClr val="FF99CC"/>
              </a:gs>
              <a:gs pos="58000">
                <a:schemeClr val="accent1">
                  <a:lumMod val="45000"/>
                  <a:lumOff val="55000"/>
                </a:schemeClr>
              </a:gs>
              <a:gs pos="58000">
                <a:schemeClr val="accent1">
                  <a:lumMod val="45000"/>
                  <a:lumOff val="55000"/>
                </a:schemeClr>
              </a:gs>
              <a:gs pos="100000">
                <a:srgbClr val="003366"/>
              </a:gs>
            </a:gsLst>
            <a:lin ang="5400000" scaled="1"/>
          </a:gra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pic>
        <p:nvPicPr>
          <p:cNvPr id="5" name="Picture 4">
            <a:extLst>
              <a:ext uri="{FF2B5EF4-FFF2-40B4-BE49-F238E27FC236}">
                <a16:creationId xmlns:a16="http://schemas.microsoft.com/office/drawing/2014/main" id="{156BC41A-3CB2-7C8C-2FAC-3520B829F5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6838" y="199162"/>
            <a:ext cx="627805" cy="617267"/>
          </a:xfrm>
          <a:prstGeom prst="rect">
            <a:avLst/>
          </a:prstGeom>
        </p:spPr>
      </p:pic>
      <p:pic>
        <p:nvPicPr>
          <p:cNvPr id="6" name="Picture 5">
            <a:extLst>
              <a:ext uri="{FF2B5EF4-FFF2-40B4-BE49-F238E27FC236}">
                <a16:creationId xmlns:a16="http://schemas.microsoft.com/office/drawing/2014/main" id="{BCC5DB8C-7506-604B-0333-CCC417D524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825" y="6391183"/>
            <a:ext cx="2212857" cy="274969"/>
          </a:xfrm>
          <a:prstGeom prst="rect">
            <a:avLst/>
          </a:prstGeom>
        </p:spPr>
      </p:pic>
      <p:pic>
        <p:nvPicPr>
          <p:cNvPr id="7" name="Picture 6">
            <a:extLst>
              <a:ext uri="{FF2B5EF4-FFF2-40B4-BE49-F238E27FC236}">
                <a16:creationId xmlns:a16="http://schemas.microsoft.com/office/drawing/2014/main" id="{1C2F314F-AA72-4B7A-EABA-1853B23AF8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9456" y="5836893"/>
            <a:ext cx="740664" cy="829259"/>
          </a:xfrm>
          <a:prstGeom prst="rect">
            <a:avLst/>
          </a:prstGeom>
        </p:spPr>
      </p:pic>
      <p:sp>
        <p:nvSpPr>
          <p:cNvPr id="8" name="TextBox 7">
            <a:extLst>
              <a:ext uri="{FF2B5EF4-FFF2-40B4-BE49-F238E27FC236}">
                <a16:creationId xmlns:a16="http://schemas.microsoft.com/office/drawing/2014/main" id="{66FCDE4A-CE95-9FCE-6BBD-FF9ECA92FF45}"/>
              </a:ext>
            </a:extLst>
          </p:cNvPr>
          <p:cNvSpPr txBox="1"/>
          <p:nvPr/>
        </p:nvSpPr>
        <p:spPr>
          <a:xfrm>
            <a:off x="8101825" y="276963"/>
            <a:ext cx="3252876"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rPr>
              <a:t>Sri Lanka College of Obstetricians &amp; </a:t>
            </a:r>
            <a:r>
              <a:rPr kumimoji="0" lang="en-US" sz="1200" b="0" i="0" u="none" strike="noStrike" cap="none" spc="0" normalizeH="0" baseline="0" dirty="0" err="1">
                <a:ln>
                  <a:noFill/>
                </a:ln>
                <a:solidFill>
                  <a:srgbClr val="000000"/>
                </a:solidFill>
                <a:effectLst/>
                <a:uFillTx/>
                <a:latin typeface="Arial Nova Cond" panose="020B0506020202020204" pitchFamily="34" charset="0"/>
                <a:sym typeface="Calibri"/>
              </a:rPr>
              <a:t>Gynaecologists</a:t>
            </a:r>
            <a:endPar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endParaRPr>
          </a:p>
          <a:p>
            <a:pPr marL="0" marR="0" indent="0" algn="r" defTabSz="914400" rtl="0" fontAlgn="auto" latinLnBrk="0" hangingPunct="0">
              <a:lnSpc>
                <a:spcPct val="100000"/>
              </a:lnSpc>
              <a:spcBef>
                <a:spcPts val="0"/>
              </a:spcBef>
              <a:spcAft>
                <a:spcPts val="0"/>
              </a:spcAft>
              <a:buClrTx/>
              <a:buSzTx/>
              <a:buFontTx/>
              <a:buNone/>
              <a:tabLst/>
            </a:pPr>
            <a:r>
              <a:rPr lang="en-US" sz="1200" dirty="0">
                <a:solidFill>
                  <a:srgbClr val="000000"/>
                </a:solidFill>
                <a:latin typeface="Arial Nova Cond" panose="020B0506020202020204" pitchFamily="34" charset="0"/>
                <a:sym typeface="Calibri"/>
              </a:rPr>
              <a:t>Scientific Activities &amp; Research Committee </a:t>
            </a:r>
            <a:endPar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endParaRPr>
          </a:p>
        </p:txBody>
      </p:sp>
      <p:pic>
        <p:nvPicPr>
          <p:cNvPr id="11" name="Picture 10">
            <a:extLst>
              <a:ext uri="{FF2B5EF4-FFF2-40B4-BE49-F238E27FC236}">
                <a16:creationId xmlns:a16="http://schemas.microsoft.com/office/drawing/2014/main" id="{397A57AC-E1ED-4019-40EA-3326F582FB5D}"/>
              </a:ext>
            </a:extLst>
          </p:cNvPr>
          <p:cNvPicPr>
            <a:picLocks noChangeAspect="1"/>
          </p:cNvPicPr>
          <p:nvPr/>
        </p:nvPicPr>
        <p:blipFill>
          <a:blip r:embed="rId5"/>
          <a:stretch>
            <a:fillRect/>
          </a:stretch>
        </p:blipFill>
        <p:spPr>
          <a:xfrm>
            <a:off x="7549978" y="1231058"/>
            <a:ext cx="4214490" cy="3734083"/>
          </a:xfrm>
          <a:prstGeom prst="rect">
            <a:avLst/>
          </a:prstGeom>
        </p:spPr>
      </p:pic>
    </p:spTree>
    <p:extLst>
      <p:ext uri="{BB962C8B-B14F-4D97-AF65-F5344CB8AC3E}">
        <p14:creationId xmlns:p14="http://schemas.microsoft.com/office/powerpoint/2010/main" val="40916633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8985" b="5399"/>
          <a:stretch/>
        </p:blipFill>
        <p:spPr>
          <a:xfrm>
            <a:off x="1264706" y="434108"/>
            <a:ext cx="9062148" cy="5818909"/>
          </a:xfrm>
        </p:spPr>
      </p:pic>
      <p:sp>
        <p:nvSpPr>
          <p:cNvPr id="2" name="Wave 1">
            <a:extLst>
              <a:ext uri="{FF2B5EF4-FFF2-40B4-BE49-F238E27FC236}">
                <a16:creationId xmlns:a16="http://schemas.microsoft.com/office/drawing/2014/main" id="{9FA6CF00-C504-B567-BAE1-3738D7D0DF55}"/>
              </a:ext>
            </a:extLst>
          </p:cNvPr>
          <p:cNvSpPr/>
          <p:nvPr/>
        </p:nvSpPr>
        <p:spPr>
          <a:xfrm>
            <a:off x="0" y="6251522"/>
            <a:ext cx="12192000" cy="1003664"/>
          </a:xfrm>
          <a:prstGeom prst="wave">
            <a:avLst>
              <a:gd name="adj1" fmla="val 20000"/>
              <a:gd name="adj2" fmla="val 0"/>
            </a:avLst>
          </a:prstGeom>
          <a:gradFill>
            <a:gsLst>
              <a:gs pos="27000">
                <a:srgbClr val="FF99CC"/>
              </a:gs>
              <a:gs pos="58000">
                <a:schemeClr val="accent1">
                  <a:lumMod val="45000"/>
                  <a:lumOff val="55000"/>
                </a:schemeClr>
              </a:gs>
              <a:gs pos="58000">
                <a:schemeClr val="accent1">
                  <a:lumMod val="45000"/>
                  <a:lumOff val="55000"/>
                </a:schemeClr>
              </a:gs>
              <a:gs pos="100000">
                <a:srgbClr val="003366"/>
              </a:gs>
            </a:gsLst>
            <a:lin ang="5400000" scaled="1"/>
          </a:gra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pic>
        <p:nvPicPr>
          <p:cNvPr id="3" name="Picture 2">
            <a:extLst>
              <a:ext uri="{FF2B5EF4-FFF2-40B4-BE49-F238E27FC236}">
                <a16:creationId xmlns:a16="http://schemas.microsoft.com/office/drawing/2014/main" id="{E730C188-9888-E4D5-3515-64717CE699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6838" y="199162"/>
            <a:ext cx="627805" cy="617267"/>
          </a:xfrm>
          <a:prstGeom prst="rect">
            <a:avLst/>
          </a:prstGeom>
        </p:spPr>
      </p:pic>
      <p:pic>
        <p:nvPicPr>
          <p:cNvPr id="5" name="Picture 4">
            <a:extLst>
              <a:ext uri="{FF2B5EF4-FFF2-40B4-BE49-F238E27FC236}">
                <a16:creationId xmlns:a16="http://schemas.microsoft.com/office/drawing/2014/main" id="{BD5BB6A3-2D3E-50B6-59BD-D907F386BD3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825" y="6391183"/>
            <a:ext cx="2212857" cy="274969"/>
          </a:xfrm>
          <a:prstGeom prst="rect">
            <a:avLst/>
          </a:prstGeom>
        </p:spPr>
      </p:pic>
      <p:pic>
        <p:nvPicPr>
          <p:cNvPr id="6" name="Picture 5">
            <a:extLst>
              <a:ext uri="{FF2B5EF4-FFF2-40B4-BE49-F238E27FC236}">
                <a16:creationId xmlns:a16="http://schemas.microsoft.com/office/drawing/2014/main" id="{ECCDE589-0D1B-2DF5-2611-DA9E34C0A9F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9456" y="5836893"/>
            <a:ext cx="740664" cy="829259"/>
          </a:xfrm>
          <a:prstGeom prst="rect">
            <a:avLst/>
          </a:prstGeom>
        </p:spPr>
      </p:pic>
      <p:sp>
        <p:nvSpPr>
          <p:cNvPr id="7" name="TextBox 6">
            <a:extLst>
              <a:ext uri="{FF2B5EF4-FFF2-40B4-BE49-F238E27FC236}">
                <a16:creationId xmlns:a16="http://schemas.microsoft.com/office/drawing/2014/main" id="{2D022EE5-EC72-2CD6-B2E6-4C5D7410B3AD}"/>
              </a:ext>
            </a:extLst>
          </p:cNvPr>
          <p:cNvSpPr txBox="1"/>
          <p:nvPr/>
        </p:nvSpPr>
        <p:spPr>
          <a:xfrm>
            <a:off x="8101825" y="276963"/>
            <a:ext cx="3252876"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rPr>
              <a:t>Sri Lanka College of Obstetricians &amp; </a:t>
            </a:r>
            <a:r>
              <a:rPr kumimoji="0" lang="en-US" sz="1200" b="0" i="0" u="none" strike="noStrike" cap="none" spc="0" normalizeH="0" baseline="0" dirty="0" err="1">
                <a:ln>
                  <a:noFill/>
                </a:ln>
                <a:solidFill>
                  <a:srgbClr val="000000"/>
                </a:solidFill>
                <a:effectLst/>
                <a:uFillTx/>
                <a:latin typeface="Arial Nova Cond" panose="020B0506020202020204" pitchFamily="34" charset="0"/>
                <a:sym typeface="Calibri"/>
              </a:rPr>
              <a:t>Gynaecologists</a:t>
            </a:r>
            <a:endPar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endParaRPr>
          </a:p>
          <a:p>
            <a:pPr marL="0" marR="0" indent="0" algn="r" defTabSz="914400" rtl="0" fontAlgn="auto" latinLnBrk="0" hangingPunct="0">
              <a:lnSpc>
                <a:spcPct val="100000"/>
              </a:lnSpc>
              <a:spcBef>
                <a:spcPts val="0"/>
              </a:spcBef>
              <a:spcAft>
                <a:spcPts val="0"/>
              </a:spcAft>
              <a:buClrTx/>
              <a:buSzTx/>
              <a:buFontTx/>
              <a:buNone/>
              <a:tabLst/>
            </a:pPr>
            <a:r>
              <a:rPr lang="en-US" sz="1200" dirty="0">
                <a:solidFill>
                  <a:srgbClr val="000000"/>
                </a:solidFill>
                <a:latin typeface="Arial Nova Cond" panose="020B0506020202020204" pitchFamily="34" charset="0"/>
                <a:sym typeface="Calibri"/>
              </a:rPr>
              <a:t>Scientific Activities &amp; Research Committee </a:t>
            </a:r>
            <a:endPar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endParaRPr>
          </a:p>
        </p:txBody>
      </p:sp>
    </p:spTree>
    <p:extLst>
      <p:ext uri="{BB962C8B-B14F-4D97-AF65-F5344CB8AC3E}">
        <p14:creationId xmlns:p14="http://schemas.microsoft.com/office/powerpoint/2010/main" val="22585644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10891" y="209261"/>
            <a:ext cx="6664018" cy="6394108"/>
          </a:xfrm>
        </p:spPr>
      </p:pic>
      <p:sp>
        <p:nvSpPr>
          <p:cNvPr id="2" name="Wave 1">
            <a:extLst>
              <a:ext uri="{FF2B5EF4-FFF2-40B4-BE49-F238E27FC236}">
                <a16:creationId xmlns:a16="http://schemas.microsoft.com/office/drawing/2014/main" id="{7DF39DC7-A58C-5311-C3E7-F99B8AD48D30}"/>
              </a:ext>
            </a:extLst>
          </p:cNvPr>
          <p:cNvSpPr/>
          <p:nvPr/>
        </p:nvSpPr>
        <p:spPr>
          <a:xfrm>
            <a:off x="0" y="6251522"/>
            <a:ext cx="12192000" cy="1003664"/>
          </a:xfrm>
          <a:prstGeom prst="wave">
            <a:avLst>
              <a:gd name="adj1" fmla="val 20000"/>
              <a:gd name="adj2" fmla="val 0"/>
            </a:avLst>
          </a:prstGeom>
          <a:gradFill>
            <a:gsLst>
              <a:gs pos="27000">
                <a:srgbClr val="FF99CC"/>
              </a:gs>
              <a:gs pos="58000">
                <a:schemeClr val="accent1">
                  <a:lumMod val="45000"/>
                  <a:lumOff val="55000"/>
                </a:schemeClr>
              </a:gs>
              <a:gs pos="58000">
                <a:schemeClr val="accent1">
                  <a:lumMod val="45000"/>
                  <a:lumOff val="55000"/>
                </a:schemeClr>
              </a:gs>
              <a:gs pos="100000">
                <a:srgbClr val="003366"/>
              </a:gs>
            </a:gsLst>
            <a:lin ang="5400000" scaled="1"/>
          </a:gra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pic>
        <p:nvPicPr>
          <p:cNvPr id="3" name="Picture 2">
            <a:extLst>
              <a:ext uri="{FF2B5EF4-FFF2-40B4-BE49-F238E27FC236}">
                <a16:creationId xmlns:a16="http://schemas.microsoft.com/office/drawing/2014/main" id="{469925A3-4A24-F7D1-B240-79FBCD71DC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6838" y="199162"/>
            <a:ext cx="627805" cy="617267"/>
          </a:xfrm>
          <a:prstGeom prst="rect">
            <a:avLst/>
          </a:prstGeom>
        </p:spPr>
      </p:pic>
      <p:pic>
        <p:nvPicPr>
          <p:cNvPr id="5" name="Picture 4">
            <a:extLst>
              <a:ext uri="{FF2B5EF4-FFF2-40B4-BE49-F238E27FC236}">
                <a16:creationId xmlns:a16="http://schemas.microsoft.com/office/drawing/2014/main" id="{EA369AA7-EB46-5C3B-EEA4-ED6B9360A62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825" y="6391183"/>
            <a:ext cx="2212857" cy="274969"/>
          </a:xfrm>
          <a:prstGeom prst="rect">
            <a:avLst/>
          </a:prstGeom>
        </p:spPr>
      </p:pic>
      <p:pic>
        <p:nvPicPr>
          <p:cNvPr id="6" name="Picture 5">
            <a:extLst>
              <a:ext uri="{FF2B5EF4-FFF2-40B4-BE49-F238E27FC236}">
                <a16:creationId xmlns:a16="http://schemas.microsoft.com/office/drawing/2014/main" id="{65B33BC1-FC9C-7C96-7466-DE82D235611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9456" y="5836893"/>
            <a:ext cx="740664" cy="829259"/>
          </a:xfrm>
          <a:prstGeom prst="rect">
            <a:avLst/>
          </a:prstGeom>
        </p:spPr>
      </p:pic>
      <p:sp>
        <p:nvSpPr>
          <p:cNvPr id="7" name="TextBox 6">
            <a:extLst>
              <a:ext uri="{FF2B5EF4-FFF2-40B4-BE49-F238E27FC236}">
                <a16:creationId xmlns:a16="http://schemas.microsoft.com/office/drawing/2014/main" id="{4BA6BCED-67BC-7FE7-7F6B-2F6E1EF63D91}"/>
              </a:ext>
            </a:extLst>
          </p:cNvPr>
          <p:cNvSpPr txBox="1"/>
          <p:nvPr/>
        </p:nvSpPr>
        <p:spPr>
          <a:xfrm>
            <a:off x="8101825" y="276963"/>
            <a:ext cx="3252876"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rPr>
              <a:t>Sri Lanka College of Obstetricians &amp; </a:t>
            </a:r>
            <a:r>
              <a:rPr kumimoji="0" lang="en-US" sz="1200" b="0" i="0" u="none" strike="noStrike" cap="none" spc="0" normalizeH="0" baseline="0" dirty="0" err="1">
                <a:ln>
                  <a:noFill/>
                </a:ln>
                <a:solidFill>
                  <a:srgbClr val="000000"/>
                </a:solidFill>
                <a:effectLst/>
                <a:uFillTx/>
                <a:latin typeface="Arial Nova Cond" panose="020B0506020202020204" pitchFamily="34" charset="0"/>
                <a:sym typeface="Calibri"/>
              </a:rPr>
              <a:t>Gynaecologists</a:t>
            </a:r>
            <a:endPar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endParaRPr>
          </a:p>
          <a:p>
            <a:pPr marL="0" marR="0" indent="0" algn="r" defTabSz="914400" rtl="0" fontAlgn="auto" latinLnBrk="0" hangingPunct="0">
              <a:lnSpc>
                <a:spcPct val="100000"/>
              </a:lnSpc>
              <a:spcBef>
                <a:spcPts val="0"/>
              </a:spcBef>
              <a:spcAft>
                <a:spcPts val="0"/>
              </a:spcAft>
              <a:buClrTx/>
              <a:buSzTx/>
              <a:buFontTx/>
              <a:buNone/>
              <a:tabLst/>
            </a:pPr>
            <a:r>
              <a:rPr lang="en-US" sz="1200" dirty="0">
                <a:solidFill>
                  <a:srgbClr val="000000"/>
                </a:solidFill>
                <a:latin typeface="Arial Nova Cond" panose="020B0506020202020204" pitchFamily="34" charset="0"/>
                <a:sym typeface="Calibri"/>
              </a:rPr>
              <a:t>Scientific Activities &amp; Research Committee </a:t>
            </a:r>
            <a:endPar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endParaRPr>
          </a:p>
        </p:txBody>
      </p:sp>
    </p:spTree>
    <p:extLst>
      <p:ext uri="{BB962C8B-B14F-4D97-AF65-F5344CB8AC3E}">
        <p14:creationId xmlns:p14="http://schemas.microsoft.com/office/powerpoint/2010/main" val="2798834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management</a:t>
            </a:r>
          </a:p>
        </p:txBody>
      </p:sp>
      <p:sp>
        <p:nvSpPr>
          <p:cNvPr id="3" name="Content Placeholder 2"/>
          <p:cNvSpPr>
            <a:spLocks noGrp="1"/>
          </p:cNvSpPr>
          <p:nvPr>
            <p:ph idx="1"/>
          </p:nvPr>
        </p:nvSpPr>
        <p:spPr/>
        <p:txBody>
          <a:bodyPr/>
          <a:lstStyle/>
          <a:p>
            <a:r>
              <a:rPr lang="en-US" dirty="0"/>
              <a:t>Debriefing </a:t>
            </a:r>
          </a:p>
          <a:p>
            <a:r>
              <a:rPr lang="en-US" dirty="0"/>
              <a:t>Duty of </a:t>
            </a:r>
            <a:r>
              <a:rPr lang="en-US" dirty="0" err="1"/>
              <a:t>candour</a:t>
            </a:r>
            <a:endParaRPr lang="en-US" dirty="0"/>
          </a:p>
          <a:p>
            <a:r>
              <a:rPr lang="en-US" dirty="0"/>
              <a:t>All maternity staff should participate in shoulder dystocia training</a:t>
            </a:r>
          </a:p>
          <a:p>
            <a:r>
              <a:rPr lang="en-US" dirty="0"/>
              <a:t>Proper documentation </a:t>
            </a:r>
          </a:p>
        </p:txBody>
      </p:sp>
      <p:sp>
        <p:nvSpPr>
          <p:cNvPr id="4" name="Wave 3">
            <a:extLst>
              <a:ext uri="{FF2B5EF4-FFF2-40B4-BE49-F238E27FC236}">
                <a16:creationId xmlns:a16="http://schemas.microsoft.com/office/drawing/2014/main" id="{50DC2924-AAAD-9FD8-D215-9536A8248AA2}"/>
              </a:ext>
            </a:extLst>
          </p:cNvPr>
          <p:cNvSpPr/>
          <p:nvPr/>
        </p:nvSpPr>
        <p:spPr>
          <a:xfrm>
            <a:off x="0" y="6251522"/>
            <a:ext cx="12192000" cy="1003664"/>
          </a:xfrm>
          <a:prstGeom prst="wave">
            <a:avLst>
              <a:gd name="adj1" fmla="val 20000"/>
              <a:gd name="adj2" fmla="val 0"/>
            </a:avLst>
          </a:prstGeom>
          <a:gradFill>
            <a:gsLst>
              <a:gs pos="27000">
                <a:srgbClr val="FF99CC"/>
              </a:gs>
              <a:gs pos="58000">
                <a:schemeClr val="accent1">
                  <a:lumMod val="45000"/>
                  <a:lumOff val="55000"/>
                </a:schemeClr>
              </a:gs>
              <a:gs pos="58000">
                <a:schemeClr val="accent1">
                  <a:lumMod val="45000"/>
                  <a:lumOff val="55000"/>
                </a:schemeClr>
              </a:gs>
              <a:gs pos="100000">
                <a:srgbClr val="003366"/>
              </a:gs>
            </a:gsLst>
            <a:lin ang="5400000" scaled="1"/>
          </a:gra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pic>
        <p:nvPicPr>
          <p:cNvPr id="5" name="Picture 4">
            <a:extLst>
              <a:ext uri="{FF2B5EF4-FFF2-40B4-BE49-F238E27FC236}">
                <a16:creationId xmlns:a16="http://schemas.microsoft.com/office/drawing/2014/main" id="{AA6FE7B3-017A-DC9B-BCC5-634D9E5500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6838" y="199162"/>
            <a:ext cx="627805" cy="617267"/>
          </a:xfrm>
          <a:prstGeom prst="rect">
            <a:avLst/>
          </a:prstGeom>
        </p:spPr>
      </p:pic>
      <p:pic>
        <p:nvPicPr>
          <p:cNvPr id="6" name="Picture 5">
            <a:extLst>
              <a:ext uri="{FF2B5EF4-FFF2-40B4-BE49-F238E27FC236}">
                <a16:creationId xmlns:a16="http://schemas.microsoft.com/office/drawing/2014/main" id="{A1085F52-A809-ADA0-D87D-D7687448E9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825" y="6391183"/>
            <a:ext cx="2212857" cy="274969"/>
          </a:xfrm>
          <a:prstGeom prst="rect">
            <a:avLst/>
          </a:prstGeom>
        </p:spPr>
      </p:pic>
      <p:pic>
        <p:nvPicPr>
          <p:cNvPr id="7" name="Picture 6">
            <a:extLst>
              <a:ext uri="{FF2B5EF4-FFF2-40B4-BE49-F238E27FC236}">
                <a16:creationId xmlns:a16="http://schemas.microsoft.com/office/drawing/2014/main" id="{E9981376-13AD-5395-7AF3-393C12BC86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9456" y="5836893"/>
            <a:ext cx="740664" cy="829259"/>
          </a:xfrm>
          <a:prstGeom prst="rect">
            <a:avLst/>
          </a:prstGeom>
        </p:spPr>
      </p:pic>
      <p:sp>
        <p:nvSpPr>
          <p:cNvPr id="8" name="TextBox 7">
            <a:extLst>
              <a:ext uri="{FF2B5EF4-FFF2-40B4-BE49-F238E27FC236}">
                <a16:creationId xmlns:a16="http://schemas.microsoft.com/office/drawing/2014/main" id="{801C3484-0DBF-BFAF-8DA0-954090F0B30C}"/>
              </a:ext>
            </a:extLst>
          </p:cNvPr>
          <p:cNvSpPr txBox="1"/>
          <p:nvPr/>
        </p:nvSpPr>
        <p:spPr>
          <a:xfrm>
            <a:off x="8101825" y="276963"/>
            <a:ext cx="3252876"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rPr>
              <a:t>Sri Lanka College of Obstetricians &amp; </a:t>
            </a:r>
            <a:r>
              <a:rPr kumimoji="0" lang="en-US" sz="1200" b="0" i="0" u="none" strike="noStrike" cap="none" spc="0" normalizeH="0" baseline="0" dirty="0" err="1">
                <a:ln>
                  <a:noFill/>
                </a:ln>
                <a:solidFill>
                  <a:srgbClr val="000000"/>
                </a:solidFill>
                <a:effectLst/>
                <a:uFillTx/>
                <a:latin typeface="Arial Nova Cond" panose="020B0506020202020204" pitchFamily="34" charset="0"/>
                <a:sym typeface="Calibri"/>
              </a:rPr>
              <a:t>Gynaecologists</a:t>
            </a:r>
            <a:endPar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endParaRPr>
          </a:p>
          <a:p>
            <a:pPr marL="0" marR="0" indent="0" algn="r" defTabSz="914400" rtl="0" fontAlgn="auto" latinLnBrk="0" hangingPunct="0">
              <a:lnSpc>
                <a:spcPct val="100000"/>
              </a:lnSpc>
              <a:spcBef>
                <a:spcPts val="0"/>
              </a:spcBef>
              <a:spcAft>
                <a:spcPts val="0"/>
              </a:spcAft>
              <a:buClrTx/>
              <a:buSzTx/>
              <a:buFontTx/>
              <a:buNone/>
              <a:tabLst/>
            </a:pPr>
            <a:r>
              <a:rPr lang="en-US" sz="1200" dirty="0">
                <a:solidFill>
                  <a:srgbClr val="000000"/>
                </a:solidFill>
                <a:latin typeface="Arial Nova Cond" panose="020B0506020202020204" pitchFamily="34" charset="0"/>
                <a:sym typeface="Calibri"/>
              </a:rPr>
              <a:t>Scientific Activities &amp; Research Committee </a:t>
            </a:r>
            <a:endPar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endParaRPr>
          </a:p>
        </p:txBody>
      </p:sp>
    </p:spTree>
    <p:extLst>
      <p:ext uri="{BB962C8B-B14F-4D97-AF65-F5344CB8AC3E}">
        <p14:creationId xmlns:p14="http://schemas.microsoft.com/office/powerpoint/2010/main" val="33934726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Documentation </a:t>
            </a:r>
          </a:p>
        </p:txBody>
      </p:sp>
      <p:sp>
        <p:nvSpPr>
          <p:cNvPr id="3" name="Content Placeholder 2"/>
          <p:cNvSpPr>
            <a:spLocks noGrp="1"/>
          </p:cNvSpPr>
          <p:nvPr>
            <p:ph idx="1"/>
          </p:nvPr>
        </p:nvSpPr>
        <p:spPr>
          <a:xfrm>
            <a:off x="838200" y="1825624"/>
            <a:ext cx="10515600" cy="4667539"/>
          </a:xfrm>
        </p:spPr>
        <p:txBody>
          <a:bodyPr>
            <a:normAutofit/>
          </a:bodyPr>
          <a:lstStyle/>
          <a:p>
            <a:r>
              <a:rPr lang="en-US" dirty="0"/>
              <a:t>Time of delivery of the head and the delivery of the body</a:t>
            </a:r>
          </a:p>
          <a:p>
            <a:r>
              <a:rPr lang="en-US" dirty="0"/>
              <a:t>Anterior shoulder at the time of dystocia </a:t>
            </a:r>
          </a:p>
          <a:p>
            <a:r>
              <a:rPr lang="en-US" dirty="0"/>
              <a:t>Maneuvers performed time and sequence </a:t>
            </a:r>
          </a:p>
          <a:p>
            <a:r>
              <a:rPr lang="en-US" dirty="0"/>
              <a:t>Maternal perineal and vaginal examination</a:t>
            </a:r>
          </a:p>
          <a:p>
            <a:r>
              <a:rPr lang="en-US" dirty="0"/>
              <a:t>Estimated blood loss</a:t>
            </a:r>
          </a:p>
          <a:p>
            <a:r>
              <a:rPr lang="en-US" dirty="0"/>
              <a:t>Staff of attendance and time of there arrival</a:t>
            </a:r>
          </a:p>
          <a:p>
            <a:r>
              <a:rPr lang="en-US" dirty="0"/>
              <a:t>General condition of the baby</a:t>
            </a:r>
          </a:p>
          <a:p>
            <a:r>
              <a:rPr lang="en-US" dirty="0"/>
              <a:t>Umbilical cord pH and lactate</a:t>
            </a:r>
          </a:p>
          <a:p>
            <a:pPr marL="0" indent="0">
              <a:buNone/>
            </a:pPr>
            <a:endParaRPr lang="en-US" dirty="0"/>
          </a:p>
          <a:p>
            <a:endParaRPr lang="en-US" dirty="0"/>
          </a:p>
          <a:p>
            <a:endParaRPr lang="en-US" dirty="0"/>
          </a:p>
          <a:p>
            <a:endParaRPr lang="en-US" dirty="0"/>
          </a:p>
        </p:txBody>
      </p:sp>
      <p:sp>
        <p:nvSpPr>
          <p:cNvPr id="4" name="Wave 3">
            <a:extLst>
              <a:ext uri="{FF2B5EF4-FFF2-40B4-BE49-F238E27FC236}">
                <a16:creationId xmlns:a16="http://schemas.microsoft.com/office/drawing/2014/main" id="{E92657FF-D77D-C176-B8E8-9ACD01D2D168}"/>
              </a:ext>
            </a:extLst>
          </p:cNvPr>
          <p:cNvSpPr/>
          <p:nvPr/>
        </p:nvSpPr>
        <p:spPr>
          <a:xfrm>
            <a:off x="0" y="6251522"/>
            <a:ext cx="12192000" cy="1003664"/>
          </a:xfrm>
          <a:prstGeom prst="wave">
            <a:avLst>
              <a:gd name="adj1" fmla="val 20000"/>
              <a:gd name="adj2" fmla="val 0"/>
            </a:avLst>
          </a:prstGeom>
          <a:gradFill>
            <a:gsLst>
              <a:gs pos="27000">
                <a:srgbClr val="FF99CC"/>
              </a:gs>
              <a:gs pos="58000">
                <a:schemeClr val="accent1">
                  <a:lumMod val="45000"/>
                  <a:lumOff val="55000"/>
                </a:schemeClr>
              </a:gs>
              <a:gs pos="58000">
                <a:schemeClr val="accent1">
                  <a:lumMod val="45000"/>
                  <a:lumOff val="55000"/>
                </a:schemeClr>
              </a:gs>
              <a:gs pos="100000">
                <a:srgbClr val="003366"/>
              </a:gs>
            </a:gsLst>
            <a:lin ang="5400000" scaled="1"/>
          </a:gra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pic>
        <p:nvPicPr>
          <p:cNvPr id="5" name="Picture 4">
            <a:extLst>
              <a:ext uri="{FF2B5EF4-FFF2-40B4-BE49-F238E27FC236}">
                <a16:creationId xmlns:a16="http://schemas.microsoft.com/office/drawing/2014/main" id="{D3BE92D4-89C5-6410-928A-07838A0E6F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6838" y="199162"/>
            <a:ext cx="627805" cy="617267"/>
          </a:xfrm>
          <a:prstGeom prst="rect">
            <a:avLst/>
          </a:prstGeom>
        </p:spPr>
      </p:pic>
      <p:pic>
        <p:nvPicPr>
          <p:cNvPr id="6" name="Picture 5">
            <a:extLst>
              <a:ext uri="{FF2B5EF4-FFF2-40B4-BE49-F238E27FC236}">
                <a16:creationId xmlns:a16="http://schemas.microsoft.com/office/drawing/2014/main" id="{56566579-86B9-7868-F697-60788F84D0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825" y="6391183"/>
            <a:ext cx="2212857" cy="274969"/>
          </a:xfrm>
          <a:prstGeom prst="rect">
            <a:avLst/>
          </a:prstGeom>
        </p:spPr>
      </p:pic>
      <p:pic>
        <p:nvPicPr>
          <p:cNvPr id="7" name="Picture 6">
            <a:extLst>
              <a:ext uri="{FF2B5EF4-FFF2-40B4-BE49-F238E27FC236}">
                <a16:creationId xmlns:a16="http://schemas.microsoft.com/office/drawing/2014/main" id="{256330B2-912F-8FC3-0B1B-890671EE32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9456" y="5836893"/>
            <a:ext cx="740664" cy="829259"/>
          </a:xfrm>
          <a:prstGeom prst="rect">
            <a:avLst/>
          </a:prstGeom>
        </p:spPr>
      </p:pic>
      <p:sp>
        <p:nvSpPr>
          <p:cNvPr id="8" name="TextBox 7">
            <a:extLst>
              <a:ext uri="{FF2B5EF4-FFF2-40B4-BE49-F238E27FC236}">
                <a16:creationId xmlns:a16="http://schemas.microsoft.com/office/drawing/2014/main" id="{1E456786-1019-1F83-6671-9641709DD532}"/>
              </a:ext>
            </a:extLst>
          </p:cNvPr>
          <p:cNvSpPr txBox="1"/>
          <p:nvPr/>
        </p:nvSpPr>
        <p:spPr>
          <a:xfrm>
            <a:off x="8101825" y="276963"/>
            <a:ext cx="3252876"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rPr>
              <a:t>Sri Lanka College of Obstetricians &amp; </a:t>
            </a:r>
            <a:r>
              <a:rPr kumimoji="0" lang="en-US" sz="1200" b="0" i="0" u="none" strike="noStrike" cap="none" spc="0" normalizeH="0" baseline="0" dirty="0" err="1">
                <a:ln>
                  <a:noFill/>
                </a:ln>
                <a:solidFill>
                  <a:srgbClr val="000000"/>
                </a:solidFill>
                <a:effectLst/>
                <a:uFillTx/>
                <a:latin typeface="Arial Nova Cond" panose="020B0506020202020204" pitchFamily="34" charset="0"/>
                <a:sym typeface="Calibri"/>
              </a:rPr>
              <a:t>Gynaecologists</a:t>
            </a:r>
            <a:endPar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endParaRPr>
          </a:p>
          <a:p>
            <a:pPr marL="0" marR="0" indent="0" algn="r" defTabSz="914400" rtl="0" fontAlgn="auto" latinLnBrk="0" hangingPunct="0">
              <a:lnSpc>
                <a:spcPct val="100000"/>
              </a:lnSpc>
              <a:spcBef>
                <a:spcPts val="0"/>
              </a:spcBef>
              <a:spcAft>
                <a:spcPts val="0"/>
              </a:spcAft>
              <a:buClrTx/>
              <a:buSzTx/>
              <a:buFontTx/>
              <a:buNone/>
              <a:tabLst/>
            </a:pPr>
            <a:r>
              <a:rPr lang="en-US" sz="1200" dirty="0">
                <a:solidFill>
                  <a:srgbClr val="000000"/>
                </a:solidFill>
                <a:latin typeface="Arial Nova Cond" panose="020B0506020202020204" pitchFamily="34" charset="0"/>
                <a:sym typeface="Calibri"/>
              </a:rPr>
              <a:t>Scientific Activities &amp; Research Committee </a:t>
            </a:r>
            <a:endPar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endParaRPr>
          </a:p>
        </p:txBody>
      </p:sp>
    </p:spTree>
    <p:extLst>
      <p:ext uri="{BB962C8B-B14F-4D97-AF65-F5344CB8AC3E}">
        <p14:creationId xmlns:p14="http://schemas.microsoft.com/office/powerpoint/2010/main" val="26986552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7944" b="6017"/>
          <a:stretch/>
        </p:blipFill>
        <p:spPr>
          <a:xfrm>
            <a:off x="1089890" y="32649"/>
            <a:ext cx="9411855" cy="6788407"/>
          </a:xfrm>
        </p:spPr>
      </p:pic>
      <p:sp>
        <p:nvSpPr>
          <p:cNvPr id="2" name="Wave 1">
            <a:extLst>
              <a:ext uri="{FF2B5EF4-FFF2-40B4-BE49-F238E27FC236}">
                <a16:creationId xmlns:a16="http://schemas.microsoft.com/office/drawing/2014/main" id="{528CD805-DB47-A71B-C2C1-7789D4686DBE}"/>
              </a:ext>
            </a:extLst>
          </p:cNvPr>
          <p:cNvSpPr/>
          <p:nvPr/>
        </p:nvSpPr>
        <p:spPr>
          <a:xfrm>
            <a:off x="0" y="6251522"/>
            <a:ext cx="12192000" cy="1003664"/>
          </a:xfrm>
          <a:prstGeom prst="wave">
            <a:avLst>
              <a:gd name="adj1" fmla="val 20000"/>
              <a:gd name="adj2" fmla="val 0"/>
            </a:avLst>
          </a:prstGeom>
          <a:gradFill>
            <a:gsLst>
              <a:gs pos="27000">
                <a:srgbClr val="FF99CC"/>
              </a:gs>
              <a:gs pos="58000">
                <a:schemeClr val="accent1">
                  <a:lumMod val="45000"/>
                  <a:lumOff val="55000"/>
                </a:schemeClr>
              </a:gs>
              <a:gs pos="58000">
                <a:schemeClr val="accent1">
                  <a:lumMod val="45000"/>
                  <a:lumOff val="55000"/>
                </a:schemeClr>
              </a:gs>
              <a:gs pos="100000">
                <a:srgbClr val="003366"/>
              </a:gs>
            </a:gsLst>
            <a:lin ang="5400000" scaled="1"/>
          </a:gra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pic>
        <p:nvPicPr>
          <p:cNvPr id="3" name="Picture 2">
            <a:extLst>
              <a:ext uri="{FF2B5EF4-FFF2-40B4-BE49-F238E27FC236}">
                <a16:creationId xmlns:a16="http://schemas.microsoft.com/office/drawing/2014/main" id="{626DA9C0-467C-9B8A-FBAD-CD0984DCEE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6838" y="199162"/>
            <a:ext cx="627805" cy="617267"/>
          </a:xfrm>
          <a:prstGeom prst="rect">
            <a:avLst/>
          </a:prstGeom>
        </p:spPr>
      </p:pic>
      <p:pic>
        <p:nvPicPr>
          <p:cNvPr id="5" name="Picture 4">
            <a:extLst>
              <a:ext uri="{FF2B5EF4-FFF2-40B4-BE49-F238E27FC236}">
                <a16:creationId xmlns:a16="http://schemas.microsoft.com/office/drawing/2014/main" id="{D5E598CB-BE88-7F79-0ECC-F5D6705CC77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825" y="6391183"/>
            <a:ext cx="2212857" cy="274969"/>
          </a:xfrm>
          <a:prstGeom prst="rect">
            <a:avLst/>
          </a:prstGeom>
        </p:spPr>
      </p:pic>
      <p:pic>
        <p:nvPicPr>
          <p:cNvPr id="6" name="Picture 5">
            <a:extLst>
              <a:ext uri="{FF2B5EF4-FFF2-40B4-BE49-F238E27FC236}">
                <a16:creationId xmlns:a16="http://schemas.microsoft.com/office/drawing/2014/main" id="{3691D21C-8EBE-6F19-08BF-5BF65834037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9456" y="5836893"/>
            <a:ext cx="740664" cy="829259"/>
          </a:xfrm>
          <a:prstGeom prst="rect">
            <a:avLst/>
          </a:prstGeom>
        </p:spPr>
      </p:pic>
      <p:sp>
        <p:nvSpPr>
          <p:cNvPr id="7" name="TextBox 6">
            <a:extLst>
              <a:ext uri="{FF2B5EF4-FFF2-40B4-BE49-F238E27FC236}">
                <a16:creationId xmlns:a16="http://schemas.microsoft.com/office/drawing/2014/main" id="{2EB51121-1A64-C730-172C-0F3910CAD278}"/>
              </a:ext>
            </a:extLst>
          </p:cNvPr>
          <p:cNvSpPr txBox="1"/>
          <p:nvPr/>
        </p:nvSpPr>
        <p:spPr>
          <a:xfrm>
            <a:off x="8101825" y="276963"/>
            <a:ext cx="3252876"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rPr>
              <a:t>Sri Lanka College of Obstetricians &amp; </a:t>
            </a:r>
            <a:r>
              <a:rPr kumimoji="0" lang="en-US" sz="1200" b="0" i="0" u="none" strike="noStrike" cap="none" spc="0" normalizeH="0" baseline="0" dirty="0" err="1">
                <a:ln>
                  <a:noFill/>
                </a:ln>
                <a:solidFill>
                  <a:srgbClr val="000000"/>
                </a:solidFill>
                <a:effectLst/>
                <a:uFillTx/>
                <a:latin typeface="Arial Nova Cond" panose="020B0506020202020204" pitchFamily="34" charset="0"/>
                <a:sym typeface="Calibri"/>
              </a:rPr>
              <a:t>Gynaecologists</a:t>
            </a:r>
            <a:endPar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endParaRPr>
          </a:p>
          <a:p>
            <a:pPr marL="0" marR="0" indent="0" algn="r" defTabSz="914400" rtl="0" fontAlgn="auto" latinLnBrk="0" hangingPunct="0">
              <a:lnSpc>
                <a:spcPct val="100000"/>
              </a:lnSpc>
              <a:spcBef>
                <a:spcPts val="0"/>
              </a:spcBef>
              <a:spcAft>
                <a:spcPts val="0"/>
              </a:spcAft>
              <a:buClrTx/>
              <a:buSzTx/>
              <a:buFontTx/>
              <a:buNone/>
              <a:tabLst/>
            </a:pPr>
            <a:r>
              <a:rPr lang="en-US" sz="1200" dirty="0">
                <a:solidFill>
                  <a:srgbClr val="000000"/>
                </a:solidFill>
                <a:latin typeface="Arial Nova Cond" panose="020B0506020202020204" pitchFamily="34" charset="0"/>
                <a:sym typeface="Calibri"/>
              </a:rPr>
              <a:t>Scientific Activities &amp; Research Committee </a:t>
            </a:r>
            <a:endPar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endParaRPr>
          </a:p>
        </p:txBody>
      </p:sp>
    </p:spTree>
    <p:extLst>
      <p:ext uri="{BB962C8B-B14F-4D97-AF65-F5344CB8AC3E}">
        <p14:creationId xmlns:p14="http://schemas.microsoft.com/office/powerpoint/2010/main" val="32310988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53F426-19C9-4730-D6DB-414AC81A25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8DC653-254A-ABC6-A601-74C9FCAB2553}"/>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1DFFAD09-5B2E-E597-6333-AA6F91CADC01}"/>
              </a:ext>
            </a:extLst>
          </p:cNvPr>
          <p:cNvSpPr>
            <a:spLocks noGrp="1"/>
          </p:cNvSpPr>
          <p:nvPr>
            <p:ph idx="1"/>
          </p:nvPr>
        </p:nvSpPr>
        <p:spPr>
          <a:xfrm>
            <a:off x="838200" y="1825624"/>
            <a:ext cx="10515600" cy="4667539"/>
          </a:xfrm>
        </p:spPr>
        <p:txBody>
          <a:bodyPr>
            <a:normAutofit/>
          </a:bodyPr>
          <a:lstStyle/>
          <a:p>
            <a:r>
              <a:rPr lang="en-US" dirty="0"/>
              <a:t>Green top guideline No: 42 Shoulder dystocia </a:t>
            </a:r>
            <a:r>
              <a:rPr lang="en-US" sz="1200" dirty="0"/>
              <a:t>https://</a:t>
            </a:r>
            <a:r>
              <a:rPr lang="en-US" sz="1200" dirty="0" err="1"/>
              <a:t>www.google.com</a:t>
            </a:r>
            <a:r>
              <a:rPr lang="en-US" sz="1200" dirty="0"/>
              <a:t>/</a:t>
            </a:r>
            <a:r>
              <a:rPr lang="en-US" sz="1200" dirty="0" err="1"/>
              <a:t>url?sa</a:t>
            </a:r>
            <a:r>
              <a:rPr lang="en-US" sz="1200" dirty="0"/>
              <a:t>=</a:t>
            </a:r>
            <a:r>
              <a:rPr lang="en-US" sz="1200" dirty="0" err="1"/>
              <a:t>t&amp;source</a:t>
            </a:r>
            <a:r>
              <a:rPr lang="en-US" sz="1200" dirty="0"/>
              <a:t>=</a:t>
            </a:r>
            <a:r>
              <a:rPr lang="en-US" sz="1200" dirty="0" err="1"/>
              <a:t>web&amp;rct</a:t>
            </a:r>
            <a:r>
              <a:rPr lang="en-US" sz="1200" dirty="0"/>
              <a:t>=</a:t>
            </a:r>
            <a:r>
              <a:rPr lang="en-US" sz="1200" dirty="0" err="1"/>
              <a:t>j&amp;opi</a:t>
            </a:r>
            <a:r>
              <a:rPr lang="en-US" sz="1200" dirty="0"/>
              <a:t>=89978449&amp;url=https://</a:t>
            </a:r>
            <a:r>
              <a:rPr lang="en-US" sz="1200" dirty="0" err="1"/>
              <a:t>www.rcog.org.uk</a:t>
            </a:r>
            <a:r>
              <a:rPr lang="en-US" sz="1200" dirty="0"/>
              <a:t>/media/</a:t>
            </a:r>
            <a:r>
              <a:rPr lang="en-US" sz="1200" dirty="0" err="1"/>
              <a:t>ewgpnmio</a:t>
            </a:r>
            <a:r>
              <a:rPr lang="en-US" sz="1200" dirty="0"/>
              <a:t>/gtg_42.pdf&amp;ved=2ahUKEwis48HEwIiLAxUbSmwGHaZVJ84QFnoECA8QAQ&amp;usg=AOvVaw1rlzS76D3cKqn-xcsLzpij</a:t>
            </a:r>
          </a:p>
          <a:p>
            <a:r>
              <a:rPr lang="en-US" dirty="0"/>
              <a:t>Munro Kerr’s Operative Obstetrics 13</a:t>
            </a:r>
            <a:r>
              <a:rPr lang="en-US" baseline="30000" dirty="0"/>
              <a:t>th</a:t>
            </a:r>
            <a:r>
              <a:rPr lang="en-US" dirty="0"/>
              <a:t> Edition</a:t>
            </a:r>
          </a:p>
          <a:p>
            <a:r>
              <a:rPr lang="en-US" dirty="0"/>
              <a:t>Obstetric emergencies - A practical manual </a:t>
            </a:r>
          </a:p>
          <a:p>
            <a:r>
              <a:rPr lang="en-US" dirty="0"/>
              <a:t>Obstetrics by ten teachers 20</a:t>
            </a:r>
            <a:r>
              <a:rPr lang="en-US" baseline="30000" dirty="0"/>
              <a:t>th</a:t>
            </a:r>
            <a:r>
              <a:rPr lang="en-US" dirty="0"/>
              <a:t> edition</a:t>
            </a:r>
          </a:p>
          <a:p>
            <a:endParaRPr lang="en-US" dirty="0"/>
          </a:p>
          <a:p>
            <a:endParaRPr lang="en-US" dirty="0"/>
          </a:p>
          <a:p>
            <a:endParaRPr lang="en-US" dirty="0"/>
          </a:p>
          <a:p>
            <a:endParaRPr lang="en-US" dirty="0"/>
          </a:p>
        </p:txBody>
      </p:sp>
      <p:sp>
        <p:nvSpPr>
          <p:cNvPr id="4" name="Wave 3">
            <a:extLst>
              <a:ext uri="{FF2B5EF4-FFF2-40B4-BE49-F238E27FC236}">
                <a16:creationId xmlns:a16="http://schemas.microsoft.com/office/drawing/2014/main" id="{EB187A3A-AFA6-D2DE-AA2F-655BF088C8B0}"/>
              </a:ext>
            </a:extLst>
          </p:cNvPr>
          <p:cNvSpPr/>
          <p:nvPr/>
        </p:nvSpPr>
        <p:spPr>
          <a:xfrm>
            <a:off x="0" y="6251522"/>
            <a:ext cx="12192000" cy="1003664"/>
          </a:xfrm>
          <a:prstGeom prst="wave">
            <a:avLst>
              <a:gd name="adj1" fmla="val 20000"/>
              <a:gd name="adj2" fmla="val 0"/>
            </a:avLst>
          </a:prstGeom>
          <a:gradFill>
            <a:gsLst>
              <a:gs pos="27000">
                <a:srgbClr val="FF99CC"/>
              </a:gs>
              <a:gs pos="58000">
                <a:schemeClr val="accent1">
                  <a:lumMod val="45000"/>
                  <a:lumOff val="55000"/>
                </a:schemeClr>
              </a:gs>
              <a:gs pos="58000">
                <a:schemeClr val="accent1">
                  <a:lumMod val="45000"/>
                  <a:lumOff val="55000"/>
                </a:schemeClr>
              </a:gs>
              <a:gs pos="100000">
                <a:srgbClr val="003366"/>
              </a:gs>
            </a:gsLst>
            <a:lin ang="5400000" scaled="1"/>
          </a:gra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pic>
        <p:nvPicPr>
          <p:cNvPr id="5" name="Picture 4">
            <a:extLst>
              <a:ext uri="{FF2B5EF4-FFF2-40B4-BE49-F238E27FC236}">
                <a16:creationId xmlns:a16="http://schemas.microsoft.com/office/drawing/2014/main" id="{9C1EAF98-E804-C767-78D2-2AA0166958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6838" y="199162"/>
            <a:ext cx="627805" cy="617267"/>
          </a:xfrm>
          <a:prstGeom prst="rect">
            <a:avLst/>
          </a:prstGeom>
        </p:spPr>
      </p:pic>
      <p:pic>
        <p:nvPicPr>
          <p:cNvPr id="6" name="Picture 5">
            <a:extLst>
              <a:ext uri="{FF2B5EF4-FFF2-40B4-BE49-F238E27FC236}">
                <a16:creationId xmlns:a16="http://schemas.microsoft.com/office/drawing/2014/main" id="{E43FAF75-2124-175B-8E6B-5471602AC9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825" y="6391183"/>
            <a:ext cx="2212857" cy="274969"/>
          </a:xfrm>
          <a:prstGeom prst="rect">
            <a:avLst/>
          </a:prstGeom>
        </p:spPr>
      </p:pic>
      <p:pic>
        <p:nvPicPr>
          <p:cNvPr id="7" name="Picture 6">
            <a:extLst>
              <a:ext uri="{FF2B5EF4-FFF2-40B4-BE49-F238E27FC236}">
                <a16:creationId xmlns:a16="http://schemas.microsoft.com/office/drawing/2014/main" id="{B64E2494-EBC6-A3BD-EDFD-E15E49015B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9456" y="5836893"/>
            <a:ext cx="740664" cy="829259"/>
          </a:xfrm>
          <a:prstGeom prst="rect">
            <a:avLst/>
          </a:prstGeom>
        </p:spPr>
      </p:pic>
      <p:sp>
        <p:nvSpPr>
          <p:cNvPr id="8" name="TextBox 7">
            <a:extLst>
              <a:ext uri="{FF2B5EF4-FFF2-40B4-BE49-F238E27FC236}">
                <a16:creationId xmlns:a16="http://schemas.microsoft.com/office/drawing/2014/main" id="{19D77807-19CE-880A-9C3F-00188ADE3EF4}"/>
              </a:ext>
            </a:extLst>
          </p:cNvPr>
          <p:cNvSpPr txBox="1"/>
          <p:nvPr/>
        </p:nvSpPr>
        <p:spPr>
          <a:xfrm>
            <a:off x="8101825" y="276963"/>
            <a:ext cx="3252876"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rPr>
              <a:t>Sri Lanka College of Obstetricians &amp; </a:t>
            </a:r>
            <a:r>
              <a:rPr kumimoji="0" lang="en-US" sz="1200" b="0" i="0" u="none" strike="noStrike" cap="none" spc="0" normalizeH="0" baseline="0" dirty="0" err="1">
                <a:ln>
                  <a:noFill/>
                </a:ln>
                <a:solidFill>
                  <a:srgbClr val="000000"/>
                </a:solidFill>
                <a:effectLst/>
                <a:uFillTx/>
                <a:latin typeface="Arial Nova Cond" panose="020B0506020202020204" pitchFamily="34" charset="0"/>
                <a:sym typeface="Calibri"/>
              </a:rPr>
              <a:t>Gynaecologists</a:t>
            </a:r>
            <a:endPar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endParaRPr>
          </a:p>
          <a:p>
            <a:pPr marL="0" marR="0" indent="0" algn="r" defTabSz="914400" rtl="0" fontAlgn="auto" latinLnBrk="0" hangingPunct="0">
              <a:lnSpc>
                <a:spcPct val="100000"/>
              </a:lnSpc>
              <a:spcBef>
                <a:spcPts val="0"/>
              </a:spcBef>
              <a:spcAft>
                <a:spcPts val="0"/>
              </a:spcAft>
              <a:buClrTx/>
              <a:buSzTx/>
              <a:buFontTx/>
              <a:buNone/>
              <a:tabLst/>
            </a:pPr>
            <a:r>
              <a:rPr lang="en-US" sz="1200" dirty="0">
                <a:solidFill>
                  <a:srgbClr val="000000"/>
                </a:solidFill>
                <a:latin typeface="Arial Nova Cond" panose="020B0506020202020204" pitchFamily="34" charset="0"/>
                <a:sym typeface="Calibri"/>
              </a:rPr>
              <a:t>Scientific Activities &amp; Research Committee </a:t>
            </a:r>
            <a:endPar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endParaRPr>
          </a:p>
        </p:txBody>
      </p:sp>
    </p:spTree>
    <p:extLst>
      <p:ext uri="{BB962C8B-B14F-4D97-AF65-F5344CB8AC3E}">
        <p14:creationId xmlns:p14="http://schemas.microsoft.com/office/powerpoint/2010/main" val="36661164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CD4A8F-0177-D4C5-7CD1-8B92C67EFC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BD3B49-929B-46FF-1C32-05ACD7AD5898}"/>
              </a:ext>
            </a:extLst>
          </p:cNvPr>
          <p:cNvSpPr>
            <a:spLocks noGrp="1"/>
          </p:cNvSpPr>
          <p:nvPr>
            <p:ph type="title"/>
          </p:nvPr>
        </p:nvSpPr>
        <p:spPr>
          <a:xfrm>
            <a:off x="1063825" y="2564627"/>
            <a:ext cx="10515600" cy="1325563"/>
          </a:xfrm>
        </p:spPr>
        <p:txBody>
          <a:bodyPr>
            <a:normAutofit/>
          </a:bodyPr>
          <a:lstStyle/>
          <a:p>
            <a:pPr algn="ctr"/>
            <a:r>
              <a:rPr lang="en-US" sz="5400" b="1" i="1" dirty="0"/>
              <a:t>Thankyou</a:t>
            </a:r>
          </a:p>
        </p:txBody>
      </p:sp>
      <p:sp>
        <p:nvSpPr>
          <p:cNvPr id="4" name="Wave 3">
            <a:extLst>
              <a:ext uri="{FF2B5EF4-FFF2-40B4-BE49-F238E27FC236}">
                <a16:creationId xmlns:a16="http://schemas.microsoft.com/office/drawing/2014/main" id="{70BBC4F3-EF37-3A7A-71B8-C5B66E0BE8B7}"/>
              </a:ext>
            </a:extLst>
          </p:cNvPr>
          <p:cNvSpPr/>
          <p:nvPr/>
        </p:nvSpPr>
        <p:spPr>
          <a:xfrm>
            <a:off x="0" y="6251522"/>
            <a:ext cx="12192000" cy="1003664"/>
          </a:xfrm>
          <a:prstGeom prst="wave">
            <a:avLst>
              <a:gd name="adj1" fmla="val 20000"/>
              <a:gd name="adj2" fmla="val 0"/>
            </a:avLst>
          </a:prstGeom>
          <a:gradFill>
            <a:gsLst>
              <a:gs pos="27000">
                <a:srgbClr val="FF99CC"/>
              </a:gs>
              <a:gs pos="58000">
                <a:schemeClr val="accent1">
                  <a:lumMod val="45000"/>
                  <a:lumOff val="55000"/>
                </a:schemeClr>
              </a:gs>
              <a:gs pos="58000">
                <a:schemeClr val="accent1">
                  <a:lumMod val="45000"/>
                  <a:lumOff val="55000"/>
                </a:schemeClr>
              </a:gs>
              <a:gs pos="100000">
                <a:srgbClr val="003366"/>
              </a:gs>
            </a:gsLst>
            <a:lin ang="5400000" scaled="1"/>
          </a:gra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pic>
        <p:nvPicPr>
          <p:cNvPr id="5" name="Picture 4">
            <a:extLst>
              <a:ext uri="{FF2B5EF4-FFF2-40B4-BE49-F238E27FC236}">
                <a16:creationId xmlns:a16="http://schemas.microsoft.com/office/drawing/2014/main" id="{7FA5E232-C096-3C92-09F3-0DBD027C93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6838" y="199162"/>
            <a:ext cx="627805" cy="617267"/>
          </a:xfrm>
          <a:prstGeom prst="rect">
            <a:avLst/>
          </a:prstGeom>
        </p:spPr>
      </p:pic>
      <p:pic>
        <p:nvPicPr>
          <p:cNvPr id="6" name="Picture 5">
            <a:extLst>
              <a:ext uri="{FF2B5EF4-FFF2-40B4-BE49-F238E27FC236}">
                <a16:creationId xmlns:a16="http://schemas.microsoft.com/office/drawing/2014/main" id="{6EFD7A65-896E-0DAD-DA3D-AE32E52C05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825" y="6391183"/>
            <a:ext cx="2212857" cy="274969"/>
          </a:xfrm>
          <a:prstGeom prst="rect">
            <a:avLst/>
          </a:prstGeom>
        </p:spPr>
      </p:pic>
      <p:pic>
        <p:nvPicPr>
          <p:cNvPr id="7" name="Picture 6">
            <a:extLst>
              <a:ext uri="{FF2B5EF4-FFF2-40B4-BE49-F238E27FC236}">
                <a16:creationId xmlns:a16="http://schemas.microsoft.com/office/drawing/2014/main" id="{75EFBD38-4C8F-2ECE-D061-232630255B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9456" y="5836893"/>
            <a:ext cx="740664" cy="829259"/>
          </a:xfrm>
          <a:prstGeom prst="rect">
            <a:avLst/>
          </a:prstGeom>
        </p:spPr>
      </p:pic>
      <p:sp>
        <p:nvSpPr>
          <p:cNvPr id="8" name="TextBox 7">
            <a:extLst>
              <a:ext uri="{FF2B5EF4-FFF2-40B4-BE49-F238E27FC236}">
                <a16:creationId xmlns:a16="http://schemas.microsoft.com/office/drawing/2014/main" id="{29334372-B5E3-4735-28F2-0C75D1EB0656}"/>
              </a:ext>
            </a:extLst>
          </p:cNvPr>
          <p:cNvSpPr txBox="1"/>
          <p:nvPr/>
        </p:nvSpPr>
        <p:spPr>
          <a:xfrm>
            <a:off x="8101825" y="276963"/>
            <a:ext cx="3252876"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rPr>
              <a:t>Sri Lanka College of Obstetricians &amp; </a:t>
            </a:r>
            <a:r>
              <a:rPr kumimoji="0" lang="en-US" sz="1200" b="0" i="0" u="none" strike="noStrike" cap="none" spc="0" normalizeH="0" baseline="0" dirty="0" err="1">
                <a:ln>
                  <a:noFill/>
                </a:ln>
                <a:solidFill>
                  <a:srgbClr val="000000"/>
                </a:solidFill>
                <a:effectLst/>
                <a:uFillTx/>
                <a:latin typeface="Arial Nova Cond" panose="020B0506020202020204" pitchFamily="34" charset="0"/>
                <a:sym typeface="Calibri"/>
              </a:rPr>
              <a:t>Gynaecologists</a:t>
            </a:r>
            <a:endPar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endParaRPr>
          </a:p>
          <a:p>
            <a:pPr marL="0" marR="0" indent="0" algn="r" defTabSz="914400" rtl="0" fontAlgn="auto" latinLnBrk="0" hangingPunct="0">
              <a:lnSpc>
                <a:spcPct val="100000"/>
              </a:lnSpc>
              <a:spcBef>
                <a:spcPts val="0"/>
              </a:spcBef>
              <a:spcAft>
                <a:spcPts val="0"/>
              </a:spcAft>
              <a:buClrTx/>
              <a:buSzTx/>
              <a:buFontTx/>
              <a:buNone/>
              <a:tabLst/>
            </a:pPr>
            <a:r>
              <a:rPr lang="en-US" sz="1200" dirty="0">
                <a:solidFill>
                  <a:srgbClr val="000000"/>
                </a:solidFill>
                <a:latin typeface="Arial Nova Cond" panose="020B0506020202020204" pitchFamily="34" charset="0"/>
                <a:sym typeface="Calibri"/>
              </a:rPr>
              <a:t>Scientific Activities &amp; Research Committee </a:t>
            </a:r>
            <a:endPar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endParaRPr>
          </a:p>
        </p:txBody>
      </p:sp>
      <p:sp>
        <p:nvSpPr>
          <p:cNvPr id="11" name="Title 1">
            <a:extLst>
              <a:ext uri="{FF2B5EF4-FFF2-40B4-BE49-F238E27FC236}">
                <a16:creationId xmlns:a16="http://schemas.microsoft.com/office/drawing/2014/main" id="{5609CA91-2B22-6D4B-7BE3-BEC8E504FE8B}"/>
              </a:ext>
            </a:extLst>
          </p:cNvPr>
          <p:cNvSpPr txBox="1">
            <a:spLocks/>
          </p:cNvSpPr>
          <p:nvPr/>
        </p:nvSpPr>
        <p:spPr>
          <a:xfrm>
            <a:off x="1179576" y="484815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400" i="1" dirty="0"/>
              <a:t>Dr. T. I. </a:t>
            </a:r>
            <a:r>
              <a:rPr lang="en-US" sz="2400" i="1" dirty="0" err="1"/>
              <a:t>Jayasingha</a:t>
            </a:r>
            <a:endParaRPr lang="en-US" sz="2400" i="1" dirty="0"/>
          </a:p>
          <a:p>
            <a:pPr algn="r"/>
            <a:r>
              <a:rPr lang="en-US" sz="2400" i="1" dirty="0"/>
              <a:t>Resident Obstetrician &amp; Gynaecologist</a:t>
            </a:r>
          </a:p>
          <a:p>
            <a:pPr algn="r"/>
            <a:r>
              <a:rPr lang="en-US" sz="2400" i="1" dirty="0"/>
              <a:t>German </a:t>
            </a:r>
            <a:r>
              <a:rPr lang="en-US" sz="2400" i="1" dirty="0" err="1"/>
              <a:t>Srilanka</a:t>
            </a:r>
            <a:r>
              <a:rPr lang="en-US" sz="2400" i="1" dirty="0"/>
              <a:t> Friendship hospital for women</a:t>
            </a:r>
          </a:p>
        </p:txBody>
      </p:sp>
    </p:spTree>
    <p:extLst>
      <p:ext uri="{BB962C8B-B14F-4D97-AF65-F5344CB8AC3E}">
        <p14:creationId xmlns:p14="http://schemas.microsoft.com/office/powerpoint/2010/main" val="1071377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ED541-0263-8FBE-A460-0B9E9467FE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55129A-F66B-CCCA-BE1E-7FF2A858926D}"/>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36B5B371-675E-7B43-5458-91DFA1A0541E}"/>
              </a:ext>
            </a:extLst>
          </p:cNvPr>
          <p:cNvSpPr>
            <a:spLocks noGrp="1"/>
          </p:cNvSpPr>
          <p:nvPr>
            <p:ph idx="1"/>
          </p:nvPr>
        </p:nvSpPr>
        <p:spPr/>
        <p:txBody>
          <a:bodyPr>
            <a:normAutofit/>
          </a:bodyPr>
          <a:lstStyle/>
          <a:p>
            <a:r>
              <a:rPr lang="en-US" dirty="0"/>
              <a:t>I</a:t>
            </a:r>
            <a:r>
              <a:rPr lang="en-US" sz="2800" dirty="0"/>
              <a:t>f the fetal </a:t>
            </a:r>
            <a:r>
              <a:rPr lang="en-US" sz="2800" dirty="0">
                <a:solidFill>
                  <a:srgbClr val="FF0000"/>
                </a:solidFill>
              </a:rPr>
              <a:t>biacromial diameter</a:t>
            </a:r>
            <a:r>
              <a:rPr lang="en-US" sz="2800" dirty="0"/>
              <a:t> is large and the fetal shoulders attempt to enter the pelvis in the narrower AP diameter, the anterior fetal shoulder will become impacted on the maternal symphysis pubis.</a:t>
            </a:r>
          </a:p>
          <a:p>
            <a:r>
              <a:rPr lang="en-US" sz="2800" dirty="0"/>
              <a:t>On extremely rare occasions both shoulders may remain above the pelvic brim causing bilateral shoulder dystocia.</a:t>
            </a:r>
          </a:p>
          <a:p>
            <a:endParaRPr lang="en-US" dirty="0"/>
          </a:p>
        </p:txBody>
      </p:sp>
      <p:sp>
        <p:nvSpPr>
          <p:cNvPr id="4" name="Wave 3">
            <a:extLst>
              <a:ext uri="{FF2B5EF4-FFF2-40B4-BE49-F238E27FC236}">
                <a16:creationId xmlns:a16="http://schemas.microsoft.com/office/drawing/2014/main" id="{672D25A3-DAE6-C13D-CA5D-56A1A0209A59}"/>
              </a:ext>
            </a:extLst>
          </p:cNvPr>
          <p:cNvSpPr/>
          <p:nvPr/>
        </p:nvSpPr>
        <p:spPr>
          <a:xfrm>
            <a:off x="0" y="6251522"/>
            <a:ext cx="12192000" cy="1003664"/>
          </a:xfrm>
          <a:prstGeom prst="wave">
            <a:avLst>
              <a:gd name="adj1" fmla="val 20000"/>
              <a:gd name="adj2" fmla="val 0"/>
            </a:avLst>
          </a:prstGeom>
          <a:gradFill>
            <a:gsLst>
              <a:gs pos="27000">
                <a:srgbClr val="FF99CC"/>
              </a:gs>
              <a:gs pos="58000">
                <a:schemeClr val="accent1">
                  <a:lumMod val="45000"/>
                  <a:lumOff val="55000"/>
                </a:schemeClr>
              </a:gs>
              <a:gs pos="58000">
                <a:schemeClr val="accent1">
                  <a:lumMod val="45000"/>
                  <a:lumOff val="55000"/>
                </a:schemeClr>
              </a:gs>
              <a:gs pos="100000">
                <a:srgbClr val="003366"/>
              </a:gs>
            </a:gsLst>
            <a:lin ang="5400000" scaled="1"/>
          </a:gra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pic>
        <p:nvPicPr>
          <p:cNvPr id="5" name="Picture 4">
            <a:extLst>
              <a:ext uri="{FF2B5EF4-FFF2-40B4-BE49-F238E27FC236}">
                <a16:creationId xmlns:a16="http://schemas.microsoft.com/office/drawing/2014/main" id="{D1A47692-8D8E-EB92-CF85-29181F3466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6838" y="199162"/>
            <a:ext cx="627805" cy="617267"/>
          </a:xfrm>
          <a:prstGeom prst="rect">
            <a:avLst/>
          </a:prstGeom>
        </p:spPr>
      </p:pic>
      <p:pic>
        <p:nvPicPr>
          <p:cNvPr id="6" name="Picture 5">
            <a:extLst>
              <a:ext uri="{FF2B5EF4-FFF2-40B4-BE49-F238E27FC236}">
                <a16:creationId xmlns:a16="http://schemas.microsoft.com/office/drawing/2014/main" id="{7CC77C4A-D29F-D03A-3DDE-53B98DF89D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825" y="6391183"/>
            <a:ext cx="2212857" cy="274969"/>
          </a:xfrm>
          <a:prstGeom prst="rect">
            <a:avLst/>
          </a:prstGeom>
        </p:spPr>
      </p:pic>
      <p:pic>
        <p:nvPicPr>
          <p:cNvPr id="7" name="Picture 6">
            <a:extLst>
              <a:ext uri="{FF2B5EF4-FFF2-40B4-BE49-F238E27FC236}">
                <a16:creationId xmlns:a16="http://schemas.microsoft.com/office/drawing/2014/main" id="{91A08ED0-F94A-AB3C-5298-DF636BBE03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9456" y="5836893"/>
            <a:ext cx="740664" cy="829259"/>
          </a:xfrm>
          <a:prstGeom prst="rect">
            <a:avLst/>
          </a:prstGeom>
        </p:spPr>
      </p:pic>
      <p:sp>
        <p:nvSpPr>
          <p:cNvPr id="8" name="TextBox 7">
            <a:extLst>
              <a:ext uri="{FF2B5EF4-FFF2-40B4-BE49-F238E27FC236}">
                <a16:creationId xmlns:a16="http://schemas.microsoft.com/office/drawing/2014/main" id="{78BB9C1A-605A-40CD-4F11-D944C91485D8}"/>
              </a:ext>
            </a:extLst>
          </p:cNvPr>
          <p:cNvSpPr txBox="1"/>
          <p:nvPr/>
        </p:nvSpPr>
        <p:spPr>
          <a:xfrm>
            <a:off x="8101825" y="276963"/>
            <a:ext cx="3252876"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rPr>
              <a:t>Sri Lanka College of Obstetricians &amp; </a:t>
            </a:r>
            <a:r>
              <a:rPr kumimoji="0" lang="en-US" sz="1200" b="0" i="0" u="none" strike="noStrike" cap="none" spc="0" normalizeH="0" baseline="0" dirty="0" err="1">
                <a:ln>
                  <a:noFill/>
                </a:ln>
                <a:solidFill>
                  <a:srgbClr val="000000"/>
                </a:solidFill>
                <a:effectLst/>
                <a:uFillTx/>
                <a:latin typeface="Arial Nova Cond" panose="020B0506020202020204" pitchFamily="34" charset="0"/>
                <a:sym typeface="Calibri"/>
              </a:rPr>
              <a:t>Gynaecologists</a:t>
            </a:r>
            <a:endPar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endParaRPr>
          </a:p>
          <a:p>
            <a:pPr marL="0" marR="0" indent="0" algn="r" defTabSz="914400" rtl="0" fontAlgn="auto" latinLnBrk="0" hangingPunct="0">
              <a:lnSpc>
                <a:spcPct val="100000"/>
              </a:lnSpc>
              <a:spcBef>
                <a:spcPts val="0"/>
              </a:spcBef>
              <a:spcAft>
                <a:spcPts val="0"/>
              </a:spcAft>
              <a:buClrTx/>
              <a:buSzTx/>
              <a:buFontTx/>
              <a:buNone/>
              <a:tabLst/>
            </a:pPr>
            <a:r>
              <a:rPr lang="en-US" sz="1200" dirty="0">
                <a:solidFill>
                  <a:srgbClr val="000000"/>
                </a:solidFill>
                <a:latin typeface="Arial Nova Cond" panose="020B0506020202020204" pitchFamily="34" charset="0"/>
                <a:sym typeface="Calibri"/>
              </a:rPr>
              <a:t>Scientific Activities &amp; Research Committee </a:t>
            </a:r>
            <a:endPar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endParaRPr>
          </a:p>
        </p:txBody>
      </p:sp>
    </p:spTree>
    <p:extLst>
      <p:ext uri="{BB962C8B-B14F-4D97-AF65-F5344CB8AC3E}">
        <p14:creationId xmlns:p14="http://schemas.microsoft.com/office/powerpoint/2010/main" val="320842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81784"/>
          </a:xfrm>
        </p:spPr>
        <p:txBody>
          <a:bodyPr/>
          <a:lstStyle/>
          <a:p>
            <a:r>
              <a:rPr lang="en-US" dirty="0"/>
              <a:t>Risk factors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5079" y="1496853"/>
            <a:ext cx="10605514" cy="3002957"/>
          </a:xfrm>
        </p:spPr>
      </p:pic>
      <p:sp>
        <p:nvSpPr>
          <p:cNvPr id="3" name="Wave 2">
            <a:extLst>
              <a:ext uri="{FF2B5EF4-FFF2-40B4-BE49-F238E27FC236}">
                <a16:creationId xmlns:a16="http://schemas.microsoft.com/office/drawing/2014/main" id="{A389AB3C-B405-5D43-8116-505C1CA49A50}"/>
              </a:ext>
            </a:extLst>
          </p:cNvPr>
          <p:cNvSpPr/>
          <p:nvPr/>
        </p:nvSpPr>
        <p:spPr>
          <a:xfrm>
            <a:off x="0" y="6251522"/>
            <a:ext cx="12192000" cy="1003664"/>
          </a:xfrm>
          <a:prstGeom prst="wave">
            <a:avLst>
              <a:gd name="adj1" fmla="val 20000"/>
              <a:gd name="adj2" fmla="val 0"/>
            </a:avLst>
          </a:prstGeom>
          <a:gradFill>
            <a:gsLst>
              <a:gs pos="27000">
                <a:srgbClr val="FF99CC"/>
              </a:gs>
              <a:gs pos="58000">
                <a:schemeClr val="accent1">
                  <a:lumMod val="45000"/>
                  <a:lumOff val="55000"/>
                </a:schemeClr>
              </a:gs>
              <a:gs pos="58000">
                <a:schemeClr val="accent1">
                  <a:lumMod val="45000"/>
                  <a:lumOff val="55000"/>
                </a:schemeClr>
              </a:gs>
              <a:gs pos="100000">
                <a:srgbClr val="003366"/>
              </a:gs>
            </a:gsLst>
            <a:lin ang="5400000" scaled="1"/>
          </a:gra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pic>
        <p:nvPicPr>
          <p:cNvPr id="5" name="Picture 4">
            <a:extLst>
              <a:ext uri="{FF2B5EF4-FFF2-40B4-BE49-F238E27FC236}">
                <a16:creationId xmlns:a16="http://schemas.microsoft.com/office/drawing/2014/main" id="{CCD0ED29-3EDE-B85D-459B-46C184F62F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6838" y="199162"/>
            <a:ext cx="627805" cy="617267"/>
          </a:xfrm>
          <a:prstGeom prst="rect">
            <a:avLst/>
          </a:prstGeom>
        </p:spPr>
      </p:pic>
      <p:pic>
        <p:nvPicPr>
          <p:cNvPr id="6" name="Picture 5">
            <a:extLst>
              <a:ext uri="{FF2B5EF4-FFF2-40B4-BE49-F238E27FC236}">
                <a16:creationId xmlns:a16="http://schemas.microsoft.com/office/drawing/2014/main" id="{BCDB42F4-D6FF-8138-44E7-7EF4C72DEC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825" y="6391183"/>
            <a:ext cx="2212857" cy="274969"/>
          </a:xfrm>
          <a:prstGeom prst="rect">
            <a:avLst/>
          </a:prstGeom>
        </p:spPr>
      </p:pic>
      <p:pic>
        <p:nvPicPr>
          <p:cNvPr id="7" name="Picture 6">
            <a:extLst>
              <a:ext uri="{FF2B5EF4-FFF2-40B4-BE49-F238E27FC236}">
                <a16:creationId xmlns:a16="http://schemas.microsoft.com/office/drawing/2014/main" id="{4DA6A9AE-ED4A-B67E-D64B-69305262E1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9456" y="5836893"/>
            <a:ext cx="740664" cy="829259"/>
          </a:xfrm>
          <a:prstGeom prst="rect">
            <a:avLst/>
          </a:prstGeom>
        </p:spPr>
      </p:pic>
      <p:sp>
        <p:nvSpPr>
          <p:cNvPr id="8" name="TextBox 7">
            <a:extLst>
              <a:ext uri="{FF2B5EF4-FFF2-40B4-BE49-F238E27FC236}">
                <a16:creationId xmlns:a16="http://schemas.microsoft.com/office/drawing/2014/main" id="{1FF02D5D-7100-8B11-4EB9-D43F1A14F721}"/>
              </a:ext>
            </a:extLst>
          </p:cNvPr>
          <p:cNvSpPr txBox="1"/>
          <p:nvPr/>
        </p:nvSpPr>
        <p:spPr>
          <a:xfrm>
            <a:off x="8101825" y="276963"/>
            <a:ext cx="3252876"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rPr>
              <a:t>Sri Lanka College of Obstetricians &amp; </a:t>
            </a:r>
            <a:r>
              <a:rPr kumimoji="0" lang="en-US" sz="1200" b="0" i="0" u="none" strike="noStrike" cap="none" spc="0" normalizeH="0" baseline="0" dirty="0" err="1">
                <a:ln>
                  <a:noFill/>
                </a:ln>
                <a:solidFill>
                  <a:srgbClr val="000000"/>
                </a:solidFill>
                <a:effectLst/>
                <a:uFillTx/>
                <a:latin typeface="Arial Nova Cond" panose="020B0506020202020204" pitchFamily="34" charset="0"/>
                <a:sym typeface="Calibri"/>
              </a:rPr>
              <a:t>Gynaecologists</a:t>
            </a:r>
            <a:endPar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endParaRPr>
          </a:p>
          <a:p>
            <a:pPr marL="0" marR="0" indent="0" algn="r" defTabSz="914400" rtl="0" fontAlgn="auto" latinLnBrk="0" hangingPunct="0">
              <a:lnSpc>
                <a:spcPct val="100000"/>
              </a:lnSpc>
              <a:spcBef>
                <a:spcPts val="0"/>
              </a:spcBef>
              <a:spcAft>
                <a:spcPts val="0"/>
              </a:spcAft>
              <a:buClrTx/>
              <a:buSzTx/>
              <a:buFontTx/>
              <a:buNone/>
              <a:tabLst/>
            </a:pPr>
            <a:r>
              <a:rPr lang="en-US" sz="1200" dirty="0">
                <a:solidFill>
                  <a:srgbClr val="000000"/>
                </a:solidFill>
                <a:latin typeface="Arial Nova Cond" panose="020B0506020202020204" pitchFamily="34" charset="0"/>
                <a:sym typeface="Calibri"/>
              </a:rPr>
              <a:t>Scientific Activities &amp; Research Committee </a:t>
            </a:r>
            <a:endPar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endParaRPr>
          </a:p>
        </p:txBody>
      </p:sp>
    </p:spTree>
    <p:extLst>
      <p:ext uri="{BB962C8B-B14F-4D97-AF65-F5344CB8AC3E}">
        <p14:creationId xmlns:p14="http://schemas.microsoft.com/office/powerpoint/2010/main" val="3068197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20A424-DF96-DB41-FE6C-6552A85DE5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FAC554-DFCB-10A9-1E58-4E208B8C2F33}"/>
              </a:ext>
            </a:extLst>
          </p:cNvPr>
          <p:cNvSpPr>
            <a:spLocks noGrp="1"/>
          </p:cNvSpPr>
          <p:nvPr>
            <p:ph type="title"/>
          </p:nvPr>
        </p:nvSpPr>
        <p:spPr>
          <a:xfrm>
            <a:off x="838200" y="365126"/>
            <a:ext cx="10515600" cy="881784"/>
          </a:xfrm>
        </p:spPr>
        <p:txBody>
          <a:bodyPr/>
          <a:lstStyle/>
          <a:p>
            <a:r>
              <a:rPr lang="en-US" dirty="0"/>
              <a:t>Maternal diabetes mellitus</a:t>
            </a:r>
          </a:p>
        </p:txBody>
      </p:sp>
      <p:sp>
        <p:nvSpPr>
          <p:cNvPr id="3" name="Wave 2">
            <a:extLst>
              <a:ext uri="{FF2B5EF4-FFF2-40B4-BE49-F238E27FC236}">
                <a16:creationId xmlns:a16="http://schemas.microsoft.com/office/drawing/2014/main" id="{F4E13905-DBFE-C111-B5B8-5473DA9AD9A2}"/>
              </a:ext>
            </a:extLst>
          </p:cNvPr>
          <p:cNvSpPr/>
          <p:nvPr/>
        </p:nvSpPr>
        <p:spPr>
          <a:xfrm>
            <a:off x="0" y="6251522"/>
            <a:ext cx="12192000" cy="1003664"/>
          </a:xfrm>
          <a:prstGeom prst="wave">
            <a:avLst>
              <a:gd name="adj1" fmla="val 20000"/>
              <a:gd name="adj2" fmla="val 0"/>
            </a:avLst>
          </a:prstGeom>
          <a:gradFill>
            <a:gsLst>
              <a:gs pos="27000">
                <a:srgbClr val="FF99CC"/>
              </a:gs>
              <a:gs pos="58000">
                <a:schemeClr val="accent1">
                  <a:lumMod val="45000"/>
                  <a:lumOff val="55000"/>
                </a:schemeClr>
              </a:gs>
              <a:gs pos="58000">
                <a:schemeClr val="accent1">
                  <a:lumMod val="45000"/>
                  <a:lumOff val="55000"/>
                </a:schemeClr>
              </a:gs>
              <a:gs pos="100000">
                <a:srgbClr val="003366"/>
              </a:gs>
            </a:gsLst>
            <a:lin ang="5400000" scaled="1"/>
          </a:gra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pic>
        <p:nvPicPr>
          <p:cNvPr id="5" name="Picture 4">
            <a:extLst>
              <a:ext uri="{FF2B5EF4-FFF2-40B4-BE49-F238E27FC236}">
                <a16:creationId xmlns:a16="http://schemas.microsoft.com/office/drawing/2014/main" id="{73658C03-2613-EF02-DA99-A75D2BF2BC1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6838" y="199162"/>
            <a:ext cx="627805" cy="617267"/>
          </a:xfrm>
          <a:prstGeom prst="rect">
            <a:avLst/>
          </a:prstGeom>
        </p:spPr>
      </p:pic>
      <p:pic>
        <p:nvPicPr>
          <p:cNvPr id="6" name="Picture 5">
            <a:extLst>
              <a:ext uri="{FF2B5EF4-FFF2-40B4-BE49-F238E27FC236}">
                <a16:creationId xmlns:a16="http://schemas.microsoft.com/office/drawing/2014/main" id="{B940A03F-2EA4-8EDC-E2CD-0D0C21F277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825" y="6391183"/>
            <a:ext cx="2212857" cy="274969"/>
          </a:xfrm>
          <a:prstGeom prst="rect">
            <a:avLst/>
          </a:prstGeom>
        </p:spPr>
      </p:pic>
      <p:pic>
        <p:nvPicPr>
          <p:cNvPr id="7" name="Picture 6">
            <a:extLst>
              <a:ext uri="{FF2B5EF4-FFF2-40B4-BE49-F238E27FC236}">
                <a16:creationId xmlns:a16="http://schemas.microsoft.com/office/drawing/2014/main" id="{02DD2D5F-C85A-F087-E0D0-26751BF769D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9456" y="5836893"/>
            <a:ext cx="740664" cy="829259"/>
          </a:xfrm>
          <a:prstGeom prst="rect">
            <a:avLst/>
          </a:prstGeom>
        </p:spPr>
      </p:pic>
      <p:sp>
        <p:nvSpPr>
          <p:cNvPr id="8" name="TextBox 7">
            <a:extLst>
              <a:ext uri="{FF2B5EF4-FFF2-40B4-BE49-F238E27FC236}">
                <a16:creationId xmlns:a16="http://schemas.microsoft.com/office/drawing/2014/main" id="{BC255DEF-2DF4-94B8-7C62-E6958DA37789}"/>
              </a:ext>
            </a:extLst>
          </p:cNvPr>
          <p:cNvSpPr txBox="1"/>
          <p:nvPr/>
        </p:nvSpPr>
        <p:spPr>
          <a:xfrm>
            <a:off x="8101825" y="276963"/>
            <a:ext cx="3252876"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rPr>
              <a:t>Sri Lanka College of Obstetricians &amp; </a:t>
            </a:r>
            <a:r>
              <a:rPr kumimoji="0" lang="en-US" sz="1200" b="0" i="0" u="none" strike="noStrike" cap="none" spc="0" normalizeH="0" baseline="0" dirty="0" err="1">
                <a:ln>
                  <a:noFill/>
                </a:ln>
                <a:solidFill>
                  <a:srgbClr val="000000"/>
                </a:solidFill>
                <a:effectLst/>
                <a:uFillTx/>
                <a:latin typeface="Arial Nova Cond" panose="020B0506020202020204" pitchFamily="34" charset="0"/>
                <a:sym typeface="Calibri"/>
              </a:rPr>
              <a:t>Gynaecologists</a:t>
            </a:r>
            <a:endPar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endParaRPr>
          </a:p>
          <a:p>
            <a:pPr marL="0" marR="0" indent="0" algn="r" defTabSz="914400" rtl="0" fontAlgn="auto" latinLnBrk="0" hangingPunct="0">
              <a:lnSpc>
                <a:spcPct val="100000"/>
              </a:lnSpc>
              <a:spcBef>
                <a:spcPts val="0"/>
              </a:spcBef>
              <a:spcAft>
                <a:spcPts val="0"/>
              </a:spcAft>
              <a:buClrTx/>
              <a:buSzTx/>
              <a:buFontTx/>
              <a:buNone/>
              <a:tabLst/>
            </a:pPr>
            <a:r>
              <a:rPr lang="en-US" sz="1200" dirty="0">
                <a:solidFill>
                  <a:srgbClr val="000000"/>
                </a:solidFill>
                <a:latin typeface="Arial Nova Cond" panose="020B0506020202020204" pitchFamily="34" charset="0"/>
                <a:sym typeface="Calibri"/>
              </a:rPr>
              <a:t>Scientific Activities &amp; Research Committee </a:t>
            </a:r>
            <a:endPar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endParaRPr>
          </a:p>
        </p:txBody>
      </p:sp>
      <p:sp>
        <p:nvSpPr>
          <p:cNvPr id="10" name="Content Placeholder 9">
            <a:extLst>
              <a:ext uri="{FF2B5EF4-FFF2-40B4-BE49-F238E27FC236}">
                <a16:creationId xmlns:a16="http://schemas.microsoft.com/office/drawing/2014/main" id="{F75D8ACB-A84E-64C1-606B-11E01F8A36EE}"/>
              </a:ext>
            </a:extLst>
          </p:cNvPr>
          <p:cNvSpPr>
            <a:spLocks noGrp="1"/>
          </p:cNvSpPr>
          <p:nvPr>
            <p:ph idx="1"/>
          </p:nvPr>
        </p:nvSpPr>
        <p:spPr/>
        <p:txBody>
          <a:bodyPr/>
          <a:lstStyle/>
          <a:p>
            <a:r>
              <a:rPr lang="en-US" sz="2800" dirty="0"/>
              <a:t>Infants of diabetic mothers have a</a:t>
            </a:r>
            <a:r>
              <a:rPr lang="en-US" sz="2800" dirty="0">
                <a:solidFill>
                  <a:srgbClr val="FF0000"/>
                </a:solidFill>
              </a:rPr>
              <a:t> 2 to 4 fold increased risk of shoulder dystocia </a:t>
            </a:r>
            <a:r>
              <a:rPr lang="en-US" sz="2800" dirty="0"/>
              <a:t>compared to infants of non diabetic mothers for the same birth weight.</a:t>
            </a:r>
          </a:p>
          <a:p>
            <a:r>
              <a:rPr lang="en-US" sz="2800" dirty="0"/>
              <a:t>These infants tend to have a </a:t>
            </a:r>
            <a:r>
              <a:rPr lang="en-US" sz="2800" dirty="0">
                <a:solidFill>
                  <a:schemeClr val="accent1"/>
                </a:solidFill>
              </a:rPr>
              <a:t>higher shoulder to head circumference ratio</a:t>
            </a:r>
            <a:r>
              <a:rPr lang="en-US" sz="2800" dirty="0"/>
              <a:t>, because the tissues that contribute to shoulder girth are insulin sensitive and respond to </a:t>
            </a:r>
            <a:r>
              <a:rPr lang="en-US" sz="2800" dirty="0" err="1"/>
              <a:t>hyperglycaemia</a:t>
            </a:r>
            <a:r>
              <a:rPr lang="en-US" sz="2800" dirty="0"/>
              <a:t> and hyperinsulinism. </a:t>
            </a:r>
          </a:p>
          <a:p>
            <a:endParaRPr lang="en-LK" dirty="0"/>
          </a:p>
        </p:txBody>
      </p:sp>
    </p:spTree>
    <p:extLst>
      <p:ext uri="{BB962C8B-B14F-4D97-AF65-F5344CB8AC3E}">
        <p14:creationId xmlns:p14="http://schemas.microsoft.com/office/powerpoint/2010/main" val="1832377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B4BF2-CD24-0A63-EEB6-C9ED5B8879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498F7D-AB93-5B1F-5504-11068E1E186D}"/>
              </a:ext>
            </a:extLst>
          </p:cNvPr>
          <p:cNvSpPr>
            <a:spLocks noGrp="1"/>
          </p:cNvSpPr>
          <p:nvPr>
            <p:ph type="title"/>
          </p:nvPr>
        </p:nvSpPr>
        <p:spPr>
          <a:xfrm>
            <a:off x="838200" y="437395"/>
            <a:ext cx="10515600" cy="881784"/>
          </a:xfrm>
        </p:spPr>
        <p:txBody>
          <a:bodyPr/>
          <a:lstStyle/>
          <a:p>
            <a:r>
              <a:rPr lang="en-US" dirty="0"/>
              <a:t>Fetal weight and Shoulder dystocia</a:t>
            </a:r>
          </a:p>
        </p:txBody>
      </p:sp>
      <p:sp>
        <p:nvSpPr>
          <p:cNvPr id="3" name="Wave 2">
            <a:extLst>
              <a:ext uri="{FF2B5EF4-FFF2-40B4-BE49-F238E27FC236}">
                <a16:creationId xmlns:a16="http://schemas.microsoft.com/office/drawing/2014/main" id="{249C45AA-C8BC-48F2-0B32-904261B88E61}"/>
              </a:ext>
            </a:extLst>
          </p:cNvPr>
          <p:cNvSpPr/>
          <p:nvPr/>
        </p:nvSpPr>
        <p:spPr>
          <a:xfrm>
            <a:off x="0" y="6251522"/>
            <a:ext cx="12192000" cy="1003664"/>
          </a:xfrm>
          <a:prstGeom prst="wave">
            <a:avLst>
              <a:gd name="adj1" fmla="val 20000"/>
              <a:gd name="adj2" fmla="val 0"/>
            </a:avLst>
          </a:prstGeom>
          <a:gradFill>
            <a:gsLst>
              <a:gs pos="27000">
                <a:srgbClr val="FF99CC"/>
              </a:gs>
              <a:gs pos="58000">
                <a:schemeClr val="accent1">
                  <a:lumMod val="45000"/>
                  <a:lumOff val="55000"/>
                </a:schemeClr>
              </a:gs>
              <a:gs pos="58000">
                <a:schemeClr val="accent1">
                  <a:lumMod val="45000"/>
                  <a:lumOff val="55000"/>
                </a:schemeClr>
              </a:gs>
              <a:gs pos="100000">
                <a:srgbClr val="003366"/>
              </a:gs>
            </a:gsLst>
            <a:lin ang="5400000" scaled="1"/>
          </a:gra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pic>
        <p:nvPicPr>
          <p:cNvPr id="5" name="Picture 4">
            <a:extLst>
              <a:ext uri="{FF2B5EF4-FFF2-40B4-BE49-F238E27FC236}">
                <a16:creationId xmlns:a16="http://schemas.microsoft.com/office/drawing/2014/main" id="{CB5244C7-EC6F-8570-585E-D99E107A89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6838" y="199162"/>
            <a:ext cx="627805" cy="617267"/>
          </a:xfrm>
          <a:prstGeom prst="rect">
            <a:avLst/>
          </a:prstGeom>
        </p:spPr>
      </p:pic>
      <p:pic>
        <p:nvPicPr>
          <p:cNvPr id="6" name="Picture 5">
            <a:extLst>
              <a:ext uri="{FF2B5EF4-FFF2-40B4-BE49-F238E27FC236}">
                <a16:creationId xmlns:a16="http://schemas.microsoft.com/office/drawing/2014/main" id="{86B1B0B9-3606-4B16-33F2-614BC52FF1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825" y="6391183"/>
            <a:ext cx="2212857" cy="274969"/>
          </a:xfrm>
          <a:prstGeom prst="rect">
            <a:avLst/>
          </a:prstGeom>
        </p:spPr>
      </p:pic>
      <p:pic>
        <p:nvPicPr>
          <p:cNvPr id="7" name="Picture 6">
            <a:extLst>
              <a:ext uri="{FF2B5EF4-FFF2-40B4-BE49-F238E27FC236}">
                <a16:creationId xmlns:a16="http://schemas.microsoft.com/office/drawing/2014/main" id="{BC0FF069-82CD-3338-7444-C104FE2D8E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9456" y="5836893"/>
            <a:ext cx="740664" cy="829259"/>
          </a:xfrm>
          <a:prstGeom prst="rect">
            <a:avLst/>
          </a:prstGeom>
        </p:spPr>
      </p:pic>
      <p:sp>
        <p:nvSpPr>
          <p:cNvPr id="8" name="TextBox 7">
            <a:extLst>
              <a:ext uri="{FF2B5EF4-FFF2-40B4-BE49-F238E27FC236}">
                <a16:creationId xmlns:a16="http://schemas.microsoft.com/office/drawing/2014/main" id="{B56C99B5-CE6D-2B23-A5F6-D85A500B4FCF}"/>
              </a:ext>
            </a:extLst>
          </p:cNvPr>
          <p:cNvSpPr txBox="1"/>
          <p:nvPr/>
        </p:nvSpPr>
        <p:spPr>
          <a:xfrm>
            <a:off x="8101825" y="276963"/>
            <a:ext cx="3252876"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rPr>
              <a:t>Sri Lanka College of Obstetricians &amp; </a:t>
            </a:r>
            <a:r>
              <a:rPr kumimoji="0" lang="en-US" sz="1200" b="0" i="0" u="none" strike="noStrike" cap="none" spc="0" normalizeH="0" baseline="0" dirty="0" err="1">
                <a:ln>
                  <a:noFill/>
                </a:ln>
                <a:solidFill>
                  <a:srgbClr val="000000"/>
                </a:solidFill>
                <a:effectLst/>
                <a:uFillTx/>
                <a:latin typeface="Arial Nova Cond" panose="020B0506020202020204" pitchFamily="34" charset="0"/>
                <a:sym typeface="Calibri"/>
              </a:rPr>
              <a:t>Gynaecologists</a:t>
            </a:r>
            <a:endPar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endParaRPr>
          </a:p>
          <a:p>
            <a:pPr marL="0" marR="0" indent="0" algn="r" defTabSz="914400" rtl="0" fontAlgn="auto" latinLnBrk="0" hangingPunct="0">
              <a:lnSpc>
                <a:spcPct val="100000"/>
              </a:lnSpc>
              <a:spcBef>
                <a:spcPts val="0"/>
              </a:spcBef>
              <a:spcAft>
                <a:spcPts val="0"/>
              </a:spcAft>
              <a:buClrTx/>
              <a:buSzTx/>
              <a:buFontTx/>
              <a:buNone/>
              <a:tabLst/>
            </a:pPr>
            <a:r>
              <a:rPr lang="en-US" sz="1200" dirty="0">
                <a:solidFill>
                  <a:srgbClr val="000000"/>
                </a:solidFill>
                <a:latin typeface="Arial Nova Cond" panose="020B0506020202020204" pitchFamily="34" charset="0"/>
                <a:sym typeface="Calibri"/>
              </a:rPr>
              <a:t>Scientific Activities &amp; Research Committee </a:t>
            </a:r>
            <a:endPar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endParaRPr>
          </a:p>
        </p:txBody>
      </p:sp>
      <p:sp>
        <p:nvSpPr>
          <p:cNvPr id="10" name="Content Placeholder 9">
            <a:extLst>
              <a:ext uri="{FF2B5EF4-FFF2-40B4-BE49-F238E27FC236}">
                <a16:creationId xmlns:a16="http://schemas.microsoft.com/office/drawing/2014/main" id="{A6781E21-3713-AE0C-192D-5C6283773CCD}"/>
              </a:ext>
            </a:extLst>
          </p:cNvPr>
          <p:cNvSpPr>
            <a:spLocks noGrp="1"/>
          </p:cNvSpPr>
          <p:nvPr>
            <p:ph idx="1"/>
          </p:nvPr>
        </p:nvSpPr>
        <p:spPr>
          <a:xfrm>
            <a:off x="838200" y="1825625"/>
            <a:ext cx="10598638" cy="4755412"/>
          </a:xfrm>
        </p:spPr>
        <p:txBody>
          <a:bodyPr/>
          <a:lstStyle/>
          <a:p>
            <a:r>
              <a:rPr lang="en-US" sz="2800" dirty="0"/>
              <a:t>Infants weighing over 4000g are significantly more likely to suffer shoulder dystocia compared to those weighing less than 4000g.                                              (11.1% and 0.6% respectively)</a:t>
            </a:r>
          </a:p>
          <a:p>
            <a:r>
              <a:rPr lang="en-US" sz="2800" dirty="0"/>
              <a:t>However, </a:t>
            </a:r>
            <a:r>
              <a:rPr lang="en-US" sz="2800" dirty="0">
                <a:solidFill>
                  <a:schemeClr val="accent1"/>
                </a:solidFill>
              </a:rPr>
              <a:t>macrosomia remains a weak predictor of shoulder dystocia</a:t>
            </a:r>
            <a:r>
              <a:rPr lang="en-US" sz="2800" dirty="0"/>
              <a:t>.</a:t>
            </a:r>
          </a:p>
          <a:p>
            <a:pPr lvl="1"/>
            <a:r>
              <a:rPr lang="en-US" dirty="0" err="1"/>
              <a:t>Beacause</a:t>
            </a:r>
            <a:r>
              <a:rPr lang="en-US" dirty="0"/>
              <a:t>;</a:t>
            </a:r>
          </a:p>
          <a:p>
            <a:pPr lvl="2"/>
            <a:r>
              <a:rPr lang="en-US" sz="2200" dirty="0"/>
              <a:t>Fetal weight is difficult to determine accurately</a:t>
            </a:r>
          </a:p>
          <a:p>
            <a:pPr lvl="2"/>
            <a:r>
              <a:rPr lang="en-US" sz="2200" dirty="0"/>
              <a:t>The large majority of infants with a birth weight of greater than 4500g do not develop SD and up to 48% of cases shoulder dystocia occurs in infants with a birth weight less than 4000g.</a:t>
            </a:r>
          </a:p>
          <a:p>
            <a:pPr lvl="2"/>
            <a:endParaRPr lang="en-US" dirty="0"/>
          </a:p>
          <a:p>
            <a:endParaRPr lang="en-LK" dirty="0"/>
          </a:p>
        </p:txBody>
      </p:sp>
    </p:spTree>
    <p:extLst>
      <p:ext uri="{BB962C8B-B14F-4D97-AF65-F5344CB8AC3E}">
        <p14:creationId xmlns:p14="http://schemas.microsoft.com/office/powerpoint/2010/main" val="1707298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75D46F-BDBF-8F8E-CCF9-E3A308BC0D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4D7779-2472-D497-9ED0-6035DC9091F3}"/>
              </a:ext>
            </a:extLst>
          </p:cNvPr>
          <p:cNvSpPr>
            <a:spLocks noGrp="1"/>
          </p:cNvSpPr>
          <p:nvPr>
            <p:ph type="title"/>
          </p:nvPr>
        </p:nvSpPr>
        <p:spPr>
          <a:xfrm>
            <a:off x="838200" y="437395"/>
            <a:ext cx="10515600" cy="881784"/>
          </a:xfrm>
        </p:spPr>
        <p:txBody>
          <a:bodyPr/>
          <a:lstStyle/>
          <a:p>
            <a:endParaRPr lang="en-US" dirty="0"/>
          </a:p>
        </p:txBody>
      </p:sp>
      <p:sp>
        <p:nvSpPr>
          <p:cNvPr id="3" name="Wave 2">
            <a:extLst>
              <a:ext uri="{FF2B5EF4-FFF2-40B4-BE49-F238E27FC236}">
                <a16:creationId xmlns:a16="http://schemas.microsoft.com/office/drawing/2014/main" id="{CD8A5233-878B-E314-E9C1-DD27D6D4CB71}"/>
              </a:ext>
            </a:extLst>
          </p:cNvPr>
          <p:cNvSpPr/>
          <p:nvPr/>
        </p:nvSpPr>
        <p:spPr>
          <a:xfrm>
            <a:off x="0" y="6251522"/>
            <a:ext cx="12192000" cy="1003664"/>
          </a:xfrm>
          <a:prstGeom prst="wave">
            <a:avLst>
              <a:gd name="adj1" fmla="val 20000"/>
              <a:gd name="adj2" fmla="val 0"/>
            </a:avLst>
          </a:prstGeom>
          <a:gradFill>
            <a:gsLst>
              <a:gs pos="27000">
                <a:srgbClr val="FF99CC"/>
              </a:gs>
              <a:gs pos="58000">
                <a:schemeClr val="accent1">
                  <a:lumMod val="45000"/>
                  <a:lumOff val="55000"/>
                </a:schemeClr>
              </a:gs>
              <a:gs pos="58000">
                <a:schemeClr val="accent1">
                  <a:lumMod val="45000"/>
                  <a:lumOff val="55000"/>
                </a:schemeClr>
              </a:gs>
              <a:gs pos="100000">
                <a:srgbClr val="003366"/>
              </a:gs>
            </a:gsLst>
            <a:lin ang="5400000" scaled="1"/>
          </a:gra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pic>
        <p:nvPicPr>
          <p:cNvPr id="5" name="Picture 4">
            <a:extLst>
              <a:ext uri="{FF2B5EF4-FFF2-40B4-BE49-F238E27FC236}">
                <a16:creationId xmlns:a16="http://schemas.microsoft.com/office/drawing/2014/main" id="{999AF782-4EED-4AE5-480D-BC0B8AFA81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6838" y="199162"/>
            <a:ext cx="627805" cy="617267"/>
          </a:xfrm>
          <a:prstGeom prst="rect">
            <a:avLst/>
          </a:prstGeom>
        </p:spPr>
      </p:pic>
      <p:pic>
        <p:nvPicPr>
          <p:cNvPr id="6" name="Picture 5">
            <a:extLst>
              <a:ext uri="{FF2B5EF4-FFF2-40B4-BE49-F238E27FC236}">
                <a16:creationId xmlns:a16="http://schemas.microsoft.com/office/drawing/2014/main" id="{89DC21A6-AD27-7111-25DD-A95B3ED5DF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825" y="6391183"/>
            <a:ext cx="2212857" cy="274969"/>
          </a:xfrm>
          <a:prstGeom prst="rect">
            <a:avLst/>
          </a:prstGeom>
        </p:spPr>
      </p:pic>
      <p:pic>
        <p:nvPicPr>
          <p:cNvPr id="7" name="Picture 6">
            <a:extLst>
              <a:ext uri="{FF2B5EF4-FFF2-40B4-BE49-F238E27FC236}">
                <a16:creationId xmlns:a16="http://schemas.microsoft.com/office/drawing/2014/main" id="{DE49CFE8-6598-DD1D-0A4E-D5C38076B0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9456" y="5836893"/>
            <a:ext cx="740664" cy="829259"/>
          </a:xfrm>
          <a:prstGeom prst="rect">
            <a:avLst/>
          </a:prstGeom>
        </p:spPr>
      </p:pic>
      <p:sp>
        <p:nvSpPr>
          <p:cNvPr id="8" name="TextBox 7">
            <a:extLst>
              <a:ext uri="{FF2B5EF4-FFF2-40B4-BE49-F238E27FC236}">
                <a16:creationId xmlns:a16="http://schemas.microsoft.com/office/drawing/2014/main" id="{352536F6-923F-85BF-58FF-0FFF674092B6}"/>
              </a:ext>
            </a:extLst>
          </p:cNvPr>
          <p:cNvSpPr txBox="1"/>
          <p:nvPr/>
        </p:nvSpPr>
        <p:spPr>
          <a:xfrm>
            <a:off x="8101825" y="276963"/>
            <a:ext cx="3252876"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rPr>
              <a:t>Sri Lanka College of Obstetricians &amp; </a:t>
            </a:r>
            <a:r>
              <a:rPr kumimoji="0" lang="en-US" sz="1200" b="0" i="0" u="none" strike="noStrike" cap="none" spc="0" normalizeH="0" baseline="0" dirty="0" err="1">
                <a:ln>
                  <a:noFill/>
                </a:ln>
                <a:solidFill>
                  <a:srgbClr val="000000"/>
                </a:solidFill>
                <a:effectLst/>
                <a:uFillTx/>
                <a:latin typeface="Arial Nova Cond" panose="020B0506020202020204" pitchFamily="34" charset="0"/>
                <a:sym typeface="Calibri"/>
              </a:rPr>
              <a:t>Gynaecologists</a:t>
            </a:r>
            <a:endPar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endParaRPr>
          </a:p>
          <a:p>
            <a:pPr marL="0" marR="0" indent="0" algn="r" defTabSz="914400" rtl="0" fontAlgn="auto" latinLnBrk="0" hangingPunct="0">
              <a:lnSpc>
                <a:spcPct val="100000"/>
              </a:lnSpc>
              <a:spcBef>
                <a:spcPts val="0"/>
              </a:spcBef>
              <a:spcAft>
                <a:spcPts val="0"/>
              </a:spcAft>
              <a:buClrTx/>
              <a:buSzTx/>
              <a:buFontTx/>
              <a:buNone/>
              <a:tabLst/>
            </a:pPr>
            <a:r>
              <a:rPr lang="en-US" sz="1200" dirty="0">
                <a:solidFill>
                  <a:srgbClr val="000000"/>
                </a:solidFill>
                <a:latin typeface="Arial Nova Cond" panose="020B0506020202020204" pitchFamily="34" charset="0"/>
                <a:sym typeface="Calibri"/>
              </a:rPr>
              <a:t>Scientific Activities &amp; Research Committee </a:t>
            </a:r>
            <a:endPar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endParaRPr>
          </a:p>
        </p:txBody>
      </p:sp>
      <p:sp>
        <p:nvSpPr>
          <p:cNvPr id="10" name="Content Placeholder 9">
            <a:extLst>
              <a:ext uri="{FF2B5EF4-FFF2-40B4-BE49-F238E27FC236}">
                <a16:creationId xmlns:a16="http://schemas.microsoft.com/office/drawing/2014/main" id="{7C7F1F4B-BAC4-5EFD-750B-2BF17E22752E}"/>
              </a:ext>
            </a:extLst>
          </p:cNvPr>
          <p:cNvSpPr>
            <a:spLocks noGrp="1"/>
          </p:cNvSpPr>
          <p:nvPr>
            <p:ph idx="1"/>
          </p:nvPr>
        </p:nvSpPr>
        <p:spPr>
          <a:xfrm>
            <a:off x="838200" y="1825625"/>
            <a:ext cx="10598638" cy="4755412"/>
          </a:xfrm>
        </p:spPr>
        <p:txBody>
          <a:bodyPr/>
          <a:lstStyle/>
          <a:p>
            <a:pPr lvl="2"/>
            <a:endParaRPr lang="en-US" dirty="0"/>
          </a:p>
          <a:p>
            <a:pPr marL="0" indent="0" algn="ctr">
              <a:buNone/>
            </a:pPr>
            <a:r>
              <a:rPr lang="en-US" sz="4400" b="1" dirty="0">
                <a:ln w="12700">
                  <a:solidFill>
                    <a:schemeClr val="accent1"/>
                  </a:solidFill>
                  <a:prstDash val="solid"/>
                </a:ln>
                <a:effectLst>
                  <a:outerShdw dist="38100" dir="2640000" algn="bl" rotWithShape="0">
                    <a:schemeClr val="accent1"/>
                  </a:outerShdw>
                </a:effectLst>
              </a:rPr>
              <a:t>ALWAYS</a:t>
            </a:r>
            <a:r>
              <a:rPr lang="en-US" sz="4400" b="1" dirty="0">
                <a:ln w="12700">
                  <a:solidFill>
                    <a:schemeClr val="accent1"/>
                  </a:solidFill>
                  <a:prstDash val="solid"/>
                </a:ln>
                <a:solidFill>
                  <a:srgbClr val="C00000"/>
                </a:solidFill>
                <a:effectLst>
                  <a:outerShdw dist="38100" dir="2640000" algn="bl" rotWithShape="0">
                    <a:schemeClr val="accent1"/>
                  </a:outerShdw>
                </a:effectLst>
              </a:rPr>
              <a:t> </a:t>
            </a:r>
            <a:r>
              <a:rPr lang="en-US" sz="5400" b="1" i="1" dirty="0">
                <a:ln w="12700">
                  <a:solidFill>
                    <a:schemeClr val="accent1"/>
                  </a:solidFill>
                  <a:prstDash val="solid"/>
                </a:ln>
                <a:solidFill>
                  <a:srgbClr val="C00000"/>
                </a:solidFill>
                <a:effectLst>
                  <a:outerShdw dist="38100" dir="2640000" algn="bl" rotWithShape="0">
                    <a:schemeClr val="accent1"/>
                  </a:outerShdw>
                </a:effectLst>
              </a:rPr>
              <a:t>ANTICIPATE </a:t>
            </a:r>
          </a:p>
          <a:p>
            <a:pPr marL="0" indent="0" algn="ctr">
              <a:buNone/>
            </a:pPr>
            <a:r>
              <a:rPr lang="en-US" sz="4400" b="1" dirty="0">
                <a:ln w="12700">
                  <a:solidFill>
                    <a:schemeClr val="accent1"/>
                  </a:solidFill>
                  <a:prstDash val="solid"/>
                </a:ln>
                <a:solidFill>
                  <a:srgbClr val="C00000"/>
                </a:solidFill>
                <a:effectLst>
                  <a:outerShdw dist="38100" dir="2640000" algn="bl" rotWithShape="0">
                    <a:schemeClr val="accent1"/>
                  </a:outerShdw>
                </a:effectLst>
              </a:rPr>
              <a:t>SHOULDER DYSTOCIA </a:t>
            </a:r>
          </a:p>
          <a:p>
            <a:pPr marL="0" indent="0" algn="ctr">
              <a:buNone/>
            </a:pPr>
            <a:r>
              <a:rPr lang="en-US" sz="4400" b="1" dirty="0">
                <a:ln w="12700">
                  <a:solidFill>
                    <a:schemeClr val="accent1"/>
                  </a:solidFill>
                  <a:prstDash val="solid"/>
                </a:ln>
                <a:effectLst>
                  <a:outerShdw dist="38100" dir="2640000" algn="bl" rotWithShape="0">
                    <a:schemeClr val="accent1"/>
                  </a:outerShdw>
                </a:effectLst>
              </a:rPr>
              <a:t>IF YOU DETECT RISK FACTORS</a:t>
            </a:r>
            <a:endParaRPr lang="en-LK" sz="4400" dirty="0"/>
          </a:p>
        </p:txBody>
      </p:sp>
    </p:spTree>
    <p:extLst>
      <p:ext uri="{BB962C8B-B14F-4D97-AF65-F5344CB8AC3E}">
        <p14:creationId xmlns:p14="http://schemas.microsoft.com/office/powerpoint/2010/main" val="3812181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2007</TotalTime>
  <Words>2331</Words>
  <Application>Microsoft Office PowerPoint</Application>
  <PresentationFormat>Widescreen</PresentationFormat>
  <Paragraphs>293</Paragraphs>
  <Slides>46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Arial</vt:lpstr>
      <vt:lpstr>Arial Nova Cond</vt:lpstr>
      <vt:lpstr>Calibri</vt:lpstr>
      <vt:lpstr>Calibri Light</vt:lpstr>
      <vt:lpstr>Helvetica</vt:lpstr>
      <vt:lpstr>Office Theme</vt:lpstr>
      <vt:lpstr>Shoulder Dystocia </vt:lpstr>
      <vt:lpstr>PowerPoint Presentation</vt:lpstr>
      <vt:lpstr>Shoulder dystocia - Definition</vt:lpstr>
      <vt:lpstr>Pathophysiology</vt:lpstr>
      <vt:lpstr>PowerPoint Presentation</vt:lpstr>
      <vt:lpstr>Risk factors </vt:lpstr>
      <vt:lpstr>Maternal diabetes mellitus</vt:lpstr>
      <vt:lpstr>Fetal weight and Shoulder dystocia</vt:lpstr>
      <vt:lpstr>PowerPoint Presentation</vt:lpstr>
      <vt:lpstr>Complications </vt:lpstr>
      <vt:lpstr>Prevention of shoulder dystocia </vt:lpstr>
      <vt:lpstr>Diagnosis </vt:lpstr>
      <vt:lpstr>Immediate measures to take after diagnosis</vt:lpstr>
      <vt:lpstr>Management </vt:lpstr>
      <vt:lpstr>PowerPoint Presentation</vt:lpstr>
      <vt:lpstr>The McRoberts’ maneuver </vt:lpstr>
      <vt:lpstr>PowerPoint Presentation</vt:lpstr>
      <vt:lpstr>PowerPoint Presentation</vt:lpstr>
      <vt:lpstr>Suprapubic pressure </vt:lpstr>
      <vt:lpstr>PowerPoint Presentation</vt:lpstr>
      <vt:lpstr>What if the first line manoeuvres are not successful? </vt:lpstr>
      <vt:lpstr>PowerPoint Presentation</vt:lpstr>
      <vt:lpstr>Internal maneuvers </vt:lpstr>
      <vt:lpstr>Episiotomy</vt:lpstr>
      <vt:lpstr>Internal rotational maneuvers </vt:lpstr>
      <vt:lpstr>PowerPoint Presentation</vt:lpstr>
      <vt:lpstr>Delivery of the posterior arm</vt:lpstr>
      <vt:lpstr>PowerPoint Presentation</vt:lpstr>
      <vt:lpstr>PowerPoint Presentation</vt:lpstr>
      <vt:lpstr>PowerPoint Presentation</vt:lpstr>
      <vt:lpstr>When would you prefer delivery by all-fours position</vt:lpstr>
      <vt:lpstr>PowerPoint Presentation</vt:lpstr>
      <vt:lpstr>Cleidotomy</vt:lpstr>
      <vt:lpstr>PowerPoint Presentation</vt:lpstr>
      <vt:lpstr>Symphysiotomy</vt:lpstr>
      <vt:lpstr>PowerPoint Presentation</vt:lpstr>
      <vt:lpstr>Zavanelli maneuvre</vt:lpstr>
      <vt:lpstr>PowerPoint Presentation</vt:lpstr>
      <vt:lpstr>PowerPoint Presentation</vt:lpstr>
      <vt:lpstr>PowerPoint Presentation</vt:lpstr>
      <vt:lpstr>PowerPoint Presentation</vt:lpstr>
      <vt:lpstr>Risk management</vt:lpstr>
      <vt:lpstr>Documentation </vt:lpstr>
      <vt:lpstr>PowerPoint Presentation</vt:lpstr>
      <vt:lpstr>References</vt:lpstr>
      <vt:lpstr>Thankyou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CHALITHA</dc:creator>
  <cp:lastModifiedBy>SLCOG Council</cp:lastModifiedBy>
  <cp:revision>18</cp:revision>
  <dcterms:created xsi:type="dcterms:W3CDTF">2024-10-09T12:46:46Z</dcterms:created>
  <dcterms:modified xsi:type="dcterms:W3CDTF">2025-01-22T10:05:47Z</dcterms:modified>
</cp:coreProperties>
</file>